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60" r:id="rId3"/>
    <p:sldId id="257" r:id="rId4"/>
    <p:sldId id="262" r:id="rId5"/>
    <p:sldId id="263" r:id="rId6"/>
    <p:sldId id="264" r:id="rId7"/>
    <p:sldId id="269" r:id="rId8"/>
    <p:sldId id="259" r:id="rId9"/>
    <p:sldId id="267" r:id="rId10"/>
    <p:sldId id="265" r:id="rId11"/>
    <p:sldId id="266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&#1086;&#1073;&#1084;&#1077;&#1085;\2017-2018%20&#1091;&#1095;&#1077;&#1073;&#1085;&#1099;&#1081;%20&#1075;&#1086;&#1076;\&#1050;&#1080;&#1076;&#1103;&#1081;&#1082;&#1080;&#1085;&#1072;%20&#1051;.&#1042;\&#1076;&#1080;&#1072;&#1075;&#1088;&#1072;&#1084;&#1084;&#1099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&#1086;&#1073;&#1084;&#1077;&#1085;\2017-2018%20&#1091;&#1095;&#1077;&#1073;&#1085;&#1099;&#1081;%20&#1075;&#1086;&#1076;\&#1050;&#1080;&#1076;&#1103;&#1081;&#1082;&#1080;&#1085;&#1072;%20&#1051;.&#1042;\&#1076;&#1080;&#1072;&#1075;&#1088;&#1072;&#1084;&#1084;&#109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Качество обученности</a:t>
            </a:r>
          </a:p>
        </c:rich>
      </c:tx>
      <c:layout>
        <c:manualLayout>
          <c:xMode val="edge"/>
          <c:yMode val="edge"/>
          <c:x val="0.25328576785044737"/>
          <c:y val="3.0253921949645775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0066FF"/>
            </a:solidFill>
          </c:spPr>
          <c:invertIfNegative val="0"/>
          <c:dLbls>
            <c:dLbl>
              <c:idx val="0"/>
              <c:layout>
                <c:manualLayout>
                  <c:x val="8.3333333333333089E-3"/>
                  <c:y val="-8.33333333333333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111111111111117E-2"/>
                  <c:y val="-5.0925925925925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111111111111117E-2"/>
                  <c:y val="-3.24074074074074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5000000000000005E-2"/>
                  <c:y val="-4.16666666666666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Лист1!$A$1:$D$1</c:f>
              <c:strCache>
                <c:ptCount val="4"/>
                <c:pt idx="0">
                  <c:v>3Б-2015</c:v>
                </c:pt>
                <c:pt idx="1">
                  <c:v>4Б-2016</c:v>
                </c:pt>
                <c:pt idx="2">
                  <c:v>5Б-2017</c:v>
                </c:pt>
                <c:pt idx="3">
                  <c:v>6Б-2018</c:v>
                </c:pt>
              </c:strCache>
            </c:strRef>
          </c:cat>
          <c:val>
            <c:numRef>
              <c:f>Лист1!$A$2:$D$2</c:f>
              <c:numCache>
                <c:formatCode>0%</c:formatCode>
                <c:ptCount val="4"/>
                <c:pt idx="0">
                  <c:v>0.32</c:v>
                </c:pt>
                <c:pt idx="1">
                  <c:v>0.44</c:v>
                </c:pt>
                <c:pt idx="2">
                  <c:v>0.45</c:v>
                </c:pt>
                <c:pt idx="3">
                  <c:v>0.48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17342208"/>
        <c:axId val="151466368"/>
        <c:axId val="0"/>
      </c:bar3DChart>
      <c:catAx>
        <c:axId val="1173422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51466368"/>
        <c:crosses val="autoZero"/>
        <c:auto val="1"/>
        <c:lblAlgn val="ctr"/>
        <c:lblOffset val="100"/>
        <c:noMultiLvlLbl val="0"/>
      </c:catAx>
      <c:valAx>
        <c:axId val="15146636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173422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Уровень воспитанности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Лист2!$A$2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0066FF"/>
            </a:solidFill>
          </c:spPr>
          <c:invertIfNegative val="0"/>
          <c:cat>
            <c:strRef>
              <c:f>Лист2!$B$1:$E$1</c:f>
              <c:strCache>
                <c:ptCount val="4"/>
                <c:pt idx="0">
                  <c:v>3Б-2015</c:v>
                </c:pt>
                <c:pt idx="1">
                  <c:v>4Б-2016</c:v>
                </c:pt>
                <c:pt idx="2">
                  <c:v>5Б-2017</c:v>
                </c:pt>
                <c:pt idx="3">
                  <c:v>6Б-2018</c:v>
                </c:pt>
              </c:strCache>
            </c:strRef>
          </c:cat>
          <c:val>
            <c:numRef>
              <c:f>Лист2!$B$2:$E$2</c:f>
              <c:numCache>
                <c:formatCode>0</c:formatCode>
                <c:ptCount val="4"/>
                <c:pt idx="0" formatCode="General">
                  <c:v>8</c:v>
                </c:pt>
                <c:pt idx="1">
                  <c:v>9</c:v>
                </c:pt>
                <c:pt idx="2">
                  <c:v>9</c:v>
                </c:pt>
                <c:pt idx="3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Лист2!$A$3</c:f>
              <c:strCache>
                <c:ptCount val="1"/>
                <c:pt idx="0">
                  <c:v>хороший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Лист2!$B$1:$E$1</c:f>
              <c:strCache>
                <c:ptCount val="4"/>
                <c:pt idx="0">
                  <c:v>3Б-2015</c:v>
                </c:pt>
                <c:pt idx="1">
                  <c:v>4Б-2016</c:v>
                </c:pt>
                <c:pt idx="2">
                  <c:v>5Б-2017</c:v>
                </c:pt>
                <c:pt idx="3">
                  <c:v>6Б-2018</c:v>
                </c:pt>
              </c:strCache>
            </c:strRef>
          </c:cat>
          <c:val>
            <c:numRef>
              <c:f>Лист2!$B$3:$E$3</c:f>
              <c:numCache>
                <c:formatCode>General</c:formatCode>
                <c:ptCount val="4"/>
                <c:pt idx="0">
                  <c:v>7</c:v>
                </c:pt>
                <c:pt idx="1">
                  <c:v>9</c:v>
                </c:pt>
                <c:pt idx="2">
                  <c:v>10</c:v>
                </c:pt>
                <c:pt idx="3">
                  <c:v>12</c:v>
                </c:pt>
              </c:numCache>
            </c:numRef>
          </c:val>
        </c:ser>
        <c:ser>
          <c:idx val="2"/>
          <c:order val="2"/>
          <c:tx>
            <c:strRef>
              <c:f>Лист2!$A$4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Лист2!$B$1:$E$1</c:f>
              <c:strCache>
                <c:ptCount val="4"/>
                <c:pt idx="0">
                  <c:v>3Б-2015</c:v>
                </c:pt>
                <c:pt idx="1">
                  <c:v>4Б-2016</c:v>
                </c:pt>
                <c:pt idx="2">
                  <c:v>5Б-2017</c:v>
                </c:pt>
                <c:pt idx="3">
                  <c:v>6Б-2018</c:v>
                </c:pt>
              </c:strCache>
            </c:strRef>
          </c:cat>
          <c:val>
            <c:numRef>
              <c:f>Лист2!$B$4:$E$4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4</c:v>
                </c:pt>
                <c:pt idx="3">
                  <c:v>1</c:v>
                </c:pt>
              </c:numCache>
            </c:numRef>
          </c:val>
        </c:ser>
        <c:ser>
          <c:idx val="3"/>
          <c:order val="3"/>
          <c:tx>
            <c:strRef>
              <c:f>Лист2!$A$5</c:f>
              <c:strCache>
                <c:ptCount val="1"/>
                <c:pt idx="0">
                  <c:v>низкий</c:v>
                </c:pt>
              </c:strCache>
            </c:strRef>
          </c:tx>
          <c:invertIfNegative val="0"/>
          <c:cat>
            <c:strRef>
              <c:f>Лист2!$B$1:$E$1</c:f>
              <c:strCache>
                <c:ptCount val="4"/>
                <c:pt idx="0">
                  <c:v>3Б-2015</c:v>
                </c:pt>
                <c:pt idx="1">
                  <c:v>4Б-2016</c:v>
                </c:pt>
                <c:pt idx="2">
                  <c:v>5Б-2017</c:v>
                </c:pt>
                <c:pt idx="3">
                  <c:v>6Б-2018</c:v>
                </c:pt>
              </c:strCache>
            </c:strRef>
          </c:cat>
          <c:val>
            <c:numRef>
              <c:f>Лист2!$B$5:$E$5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1497344"/>
        <c:axId val="151507328"/>
        <c:axId val="0"/>
      </c:bar3DChart>
      <c:catAx>
        <c:axId val="151497344"/>
        <c:scaling>
          <c:orientation val="minMax"/>
        </c:scaling>
        <c:delete val="0"/>
        <c:axPos val="b"/>
        <c:majorTickMark val="out"/>
        <c:minorTickMark val="none"/>
        <c:tickLblPos val="nextTo"/>
        <c:crossAx val="151507328"/>
        <c:crosses val="autoZero"/>
        <c:auto val="1"/>
        <c:lblAlgn val="ctr"/>
        <c:lblOffset val="100"/>
        <c:noMultiLvlLbl val="0"/>
      </c:catAx>
      <c:valAx>
        <c:axId val="1515073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149734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0679A9-B0CA-47EF-BA94-911262D1D58D}" type="doc">
      <dgm:prSet loTypeId="urn:microsoft.com/office/officeart/2005/8/layout/hProcess9" loCatId="process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84A50AB-22F4-4D12-9137-389973A83E3B}">
      <dgm:prSet phldrT="[Текст]" custT="1"/>
      <dgm:spPr/>
      <dgm:t>
        <a:bodyPr/>
        <a:lstStyle/>
        <a:p>
          <a:pPr algn="ctr"/>
          <a:endParaRPr lang="ru-RU" sz="1600" dirty="0" smtClean="0"/>
        </a:p>
        <a:p>
          <a:pPr algn="ctr"/>
          <a:r>
            <a:rPr lang="ru-RU" sz="1600" dirty="0" err="1" smtClean="0">
              <a:solidFill>
                <a:schemeClr val="tx1"/>
              </a:solidFill>
            </a:rPr>
            <a:t>Индивидуаль</a:t>
          </a:r>
          <a:r>
            <a:rPr lang="ru-RU" sz="1600" smtClean="0">
              <a:solidFill>
                <a:schemeClr val="tx1"/>
              </a:solidFill>
            </a:rPr>
            <a:t> ный</a:t>
          </a:r>
          <a:r>
            <a:rPr lang="ru-RU" sz="1600" dirty="0" smtClean="0">
              <a:solidFill>
                <a:schemeClr val="tx1"/>
              </a:solidFill>
            </a:rPr>
            <a:t> подход к ребёнку не на словах, а на деле</a:t>
          </a:r>
          <a:endParaRPr lang="ru-RU" sz="1600" dirty="0">
            <a:solidFill>
              <a:schemeClr val="tx1"/>
            </a:solidFill>
          </a:endParaRPr>
        </a:p>
      </dgm:t>
    </dgm:pt>
    <dgm:pt modelId="{B4A4325A-8EC6-46D1-9697-222314E4929E}" type="parTrans" cxnId="{59217FEC-2334-44B6-88F3-AA348E090993}">
      <dgm:prSet/>
      <dgm:spPr/>
      <dgm:t>
        <a:bodyPr/>
        <a:lstStyle/>
        <a:p>
          <a:endParaRPr lang="ru-RU" sz="1600"/>
        </a:p>
      </dgm:t>
    </dgm:pt>
    <dgm:pt modelId="{068AD87F-AF6A-4143-953D-86614AF036B5}" type="sibTrans" cxnId="{59217FEC-2334-44B6-88F3-AA348E090993}">
      <dgm:prSet/>
      <dgm:spPr/>
      <dgm:t>
        <a:bodyPr/>
        <a:lstStyle/>
        <a:p>
          <a:endParaRPr lang="ru-RU" sz="1600"/>
        </a:p>
      </dgm:t>
    </dgm:pt>
    <dgm:pt modelId="{39B495D2-CB3F-4F8C-A4F6-32CF6430F234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Сотрудничество со специалистами ППМС-сопровождения</a:t>
          </a:r>
          <a:endParaRPr lang="ru-RU" sz="1600" dirty="0">
            <a:solidFill>
              <a:schemeClr val="tx1"/>
            </a:solidFill>
          </a:endParaRPr>
        </a:p>
      </dgm:t>
    </dgm:pt>
    <dgm:pt modelId="{6150432D-8409-4FD8-8321-14BD2AFF3285}" type="parTrans" cxnId="{89417F33-40EA-41FC-B211-5EA8829C1708}">
      <dgm:prSet/>
      <dgm:spPr/>
      <dgm:t>
        <a:bodyPr/>
        <a:lstStyle/>
        <a:p>
          <a:endParaRPr lang="ru-RU" sz="1600"/>
        </a:p>
      </dgm:t>
    </dgm:pt>
    <dgm:pt modelId="{FD4C524D-FA65-4377-BA02-3AA4BC67287C}" type="sibTrans" cxnId="{89417F33-40EA-41FC-B211-5EA8829C1708}">
      <dgm:prSet/>
      <dgm:spPr/>
      <dgm:t>
        <a:bodyPr/>
        <a:lstStyle/>
        <a:p>
          <a:endParaRPr lang="ru-RU" sz="1600"/>
        </a:p>
      </dgm:t>
    </dgm:pt>
    <dgm:pt modelId="{A02162AE-34D0-4C18-AF17-5D229AF7F6E0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Создание специальных образовательных условий</a:t>
          </a:r>
          <a:endParaRPr lang="ru-RU" sz="1600" dirty="0">
            <a:solidFill>
              <a:schemeClr val="tx1"/>
            </a:solidFill>
          </a:endParaRPr>
        </a:p>
      </dgm:t>
    </dgm:pt>
    <dgm:pt modelId="{F8163053-F373-46CA-94C5-E8EBB687D805}" type="parTrans" cxnId="{D3C9E43A-9F36-4986-9711-953CD6CD5838}">
      <dgm:prSet/>
      <dgm:spPr/>
      <dgm:t>
        <a:bodyPr/>
        <a:lstStyle/>
        <a:p>
          <a:endParaRPr lang="ru-RU" sz="1600"/>
        </a:p>
      </dgm:t>
    </dgm:pt>
    <dgm:pt modelId="{0629FE33-AFD2-4D64-A04C-CFF5A5577E81}" type="sibTrans" cxnId="{D3C9E43A-9F36-4986-9711-953CD6CD5838}">
      <dgm:prSet/>
      <dgm:spPr/>
      <dgm:t>
        <a:bodyPr/>
        <a:lstStyle/>
        <a:p>
          <a:endParaRPr lang="ru-RU" sz="1600"/>
        </a:p>
      </dgm:t>
    </dgm:pt>
    <dgm:pt modelId="{0D918BB5-199F-4426-9539-93DCCD41D2AC}">
      <dgm:prSet custT="1"/>
      <dgm:spPr/>
      <dgm:t>
        <a:bodyPr/>
        <a:lstStyle/>
        <a:p>
          <a:pPr algn="ctr"/>
          <a:endParaRPr lang="ru-RU" sz="1600" dirty="0"/>
        </a:p>
      </dgm:t>
    </dgm:pt>
    <dgm:pt modelId="{76E706B3-0903-4361-ADB2-BBDD66F07190}" type="parTrans" cxnId="{5A85C825-B3EB-4E90-B5A0-F3DD9E19963D}">
      <dgm:prSet/>
      <dgm:spPr/>
      <dgm:t>
        <a:bodyPr/>
        <a:lstStyle/>
        <a:p>
          <a:endParaRPr lang="ru-RU" sz="1600"/>
        </a:p>
      </dgm:t>
    </dgm:pt>
    <dgm:pt modelId="{0B48D85A-E5BB-479A-B917-FAF385D70243}" type="sibTrans" cxnId="{5A85C825-B3EB-4E90-B5A0-F3DD9E19963D}">
      <dgm:prSet/>
      <dgm:spPr/>
      <dgm:t>
        <a:bodyPr/>
        <a:lstStyle/>
        <a:p>
          <a:endParaRPr lang="ru-RU" sz="1600"/>
        </a:p>
      </dgm:t>
    </dgm:pt>
    <dgm:pt modelId="{07338A78-A5E5-488A-98CD-64F8DD176F74}">
      <dgm:prSet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Освоение современных образовательных технологий</a:t>
          </a:r>
          <a:endParaRPr lang="ru-RU" sz="1600" dirty="0">
            <a:solidFill>
              <a:schemeClr val="tx1"/>
            </a:solidFill>
          </a:endParaRPr>
        </a:p>
      </dgm:t>
    </dgm:pt>
    <dgm:pt modelId="{3312A94A-627F-41E6-8210-E2DD4D3C7710}" type="parTrans" cxnId="{F6B9983D-7AB8-47B7-9647-4B25C22B47B7}">
      <dgm:prSet/>
      <dgm:spPr/>
      <dgm:t>
        <a:bodyPr/>
        <a:lstStyle/>
        <a:p>
          <a:endParaRPr lang="ru-RU" sz="1600"/>
        </a:p>
      </dgm:t>
    </dgm:pt>
    <dgm:pt modelId="{203C0F63-C102-413D-8600-2D31566A265F}" type="sibTrans" cxnId="{F6B9983D-7AB8-47B7-9647-4B25C22B47B7}">
      <dgm:prSet/>
      <dgm:spPr/>
      <dgm:t>
        <a:bodyPr/>
        <a:lstStyle/>
        <a:p>
          <a:endParaRPr lang="ru-RU" sz="1600"/>
        </a:p>
      </dgm:t>
    </dgm:pt>
    <dgm:pt modelId="{EEC262ED-3928-4F05-9F7B-1AC2BC739789}">
      <dgm:prSet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Освоение новых подходов к оценке достижений своих учеников</a:t>
          </a:r>
          <a:endParaRPr lang="ru-RU" sz="1600" dirty="0">
            <a:solidFill>
              <a:schemeClr val="tx1"/>
            </a:solidFill>
          </a:endParaRPr>
        </a:p>
      </dgm:t>
    </dgm:pt>
    <dgm:pt modelId="{B7D5363A-1061-437D-BB1B-8989A9357BA3}" type="parTrans" cxnId="{49106306-FA51-4A27-AA57-7D75E41E4F0E}">
      <dgm:prSet/>
      <dgm:spPr/>
      <dgm:t>
        <a:bodyPr/>
        <a:lstStyle/>
        <a:p>
          <a:endParaRPr lang="ru-RU" sz="1600"/>
        </a:p>
      </dgm:t>
    </dgm:pt>
    <dgm:pt modelId="{881FA99A-42AC-4DF1-98E2-8BB7D25D01AE}" type="sibTrans" cxnId="{49106306-FA51-4A27-AA57-7D75E41E4F0E}">
      <dgm:prSet/>
      <dgm:spPr/>
      <dgm:t>
        <a:bodyPr/>
        <a:lstStyle/>
        <a:p>
          <a:endParaRPr lang="ru-RU" sz="1600"/>
        </a:p>
      </dgm:t>
    </dgm:pt>
    <dgm:pt modelId="{163FF65D-9592-45D7-AFAF-8904CC136F39}" type="pres">
      <dgm:prSet presAssocID="{F90679A9-B0CA-47EF-BA94-911262D1D58D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53C495-560C-4F28-ADCD-3850799DAE3F}" type="pres">
      <dgm:prSet presAssocID="{F90679A9-B0CA-47EF-BA94-911262D1D58D}" presName="arrow" presStyleLbl="bgShp" presStyleIdx="0" presStyleCnt="1"/>
      <dgm:spPr/>
    </dgm:pt>
    <dgm:pt modelId="{3B32F857-7952-418E-86CE-7FCCA70C9125}" type="pres">
      <dgm:prSet presAssocID="{F90679A9-B0CA-47EF-BA94-911262D1D58D}" presName="linearProcess" presStyleCnt="0"/>
      <dgm:spPr/>
    </dgm:pt>
    <dgm:pt modelId="{A24A20D2-B344-4AB1-8DF1-090D95AEC75C}" type="pres">
      <dgm:prSet presAssocID="{B84A50AB-22F4-4D12-9137-389973A83E3B}" presName="textNode" presStyleLbl="node1" presStyleIdx="0" presStyleCnt="5" custScaleX="125009" custLinFactNeighborX="30728" custLinFactNeighborY="2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F926C9-0C81-479E-8338-9A928CA0493B}" type="pres">
      <dgm:prSet presAssocID="{068AD87F-AF6A-4143-953D-86614AF036B5}" presName="sibTrans" presStyleCnt="0"/>
      <dgm:spPr/>
    </dgm:pt>
    <dgm:pt modelId="{ACCBC41D-DCE5-474D-9FFE-8758BFCF73C1}" type="pres">
      <dgm:prSet presAssocID="{07338A78-A5E5-488A-98CD-64F8DD176F74}" presName="textNode" presStyleLbl="node1" presStyleIdx="1" presStyleCnt="5" custScaleX="116501" custLinFactNeighborX="12434" custLinFactNeighborY="2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E34722-393D-45B0-B7A4-823D42FC30AE}" type="pres">
      <dgm:prSet presAssocID="{203C0F63-C102-413D-8600-2D31566A265F}" presName="sibTrans" presStyleCnt="0"/>
      <dgm:spPr/>
    </dgm:pt>
    <dgm:pt modelId="{095C54B4-F6E5-4C9A-9F2E-864C1B27B4F8}" type="pres">
      <dgm:prSet presAssocID="{EEC262ED-3928-4F05-9F7B-1AC2BC739789}" presName="textNode" presStyleLbl="node1" presStyleIdx="2" presStyleCnt="5" custLinFactNeighborX="-18793" custLinFactNeighborY="2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83FEBE-9E7F-445A-A2A5-13DD4D107448}" type="pres">
      <dgm:prSet presAssocID="{881FA99A-42AC-4DF1-98E2-8BB7D25D01AE}" presName="sibTrans" presStyleCnt="0"/>
      <dgm:spPr/>
    </dgm:pt>
    <dgm:pt modelId="{E8453D73-5AF4-46DE-B7A5-FC69E22EABC0}" type="pres">
      <dgm:prSet presAssocID="{39B495D2-CB3F-4F8C-A4F6-32CF6430F234}" presName="textNode" presStyleLbl="node1" presStyleIdx="3" presStyleCnt="5" custScaleX="133855" custLinFactNeighborX="-20351" custLinFactNeighborY="2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FEFB72-3482-42AC-9C2E-CC213F80ED1A}" type="pres">
      <dgm:prSet presAssocID="{FD4C524D-FA65-4377-BA02-3AA4BC67287C}" presName="sibTrans" presStyleCnt="0"/>
      <dgm:spPr/>
    </dgm:pt>
    <dgm:pt modelId="{C880AD48-507C-4621-90B7-A8DBF7A27F4A}" type="pres">
      <dgm:prSet presAssocID="{A02162AE-34D0-4C18-AF17-5D229AF7F6E0}" presName="textNode" presStyleLbl="node1" presStyleIdx="4" presStyleCnt="5" custScaleX="119046" custLinFactNeighborX="-73130" custLinFactNeighborY="-12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217FEC-2334-44B6-88F3-AA348E090993}" srcId="{F90679A9-B0CA-47EF-BA94-911262D1D58D}" destId="{B84A50AB-22F4-4D12-9137-389973A83E3B}" srcOrd="0" destOrd="0" parTransId="{B4A4325A-8EC6-46D1-9697-222314E4929E}" sibTransId="{068AD87F-AF6A-4143-953D-86614AF036B5}"/>
    <dgm:cxn modelId="{5544EA16-65F3-499C-9F93-48F4D36D25FF}" type="presOf" srcId="{07338A78-A5E5-488A-98CD-64F8DD176F74}" destId="{ACCBC41D-DCE5-474D-9FFE-8758BFCF73C1}" srcOrd="0" destOrd="0" presId="urn:microsoft.com/office/officeart/2005/8/layout/hProcess9"/>
    <dgm:cxn modelId="{5A85C825-B3EB-4E90-B5A0-F3DD9E19963D}" srcId="{B84A50AB-22F4-4D12-9137-389973A83E3B}" destId="{0D918BB5-199F-4426-9539-93DCCD41D2AC}" srcOrd="0" destOrd="0" parTransId="{76E706B3-0903-4361-ADB2-BBDD66F07190}" sibTransId="{0B48D85A-E5BB-479A-B917-FAF385D70243}"/>
    <dgm:cxn modelId="{D3C9E43A-9F36-4986-9711-953CD6CD5838}" srcId="{F90679A9-B0CA-47EF-BA94-911262D1D58D}" destId="{A02162AE-34D0-4C18-AF17-5D229AF7F6E0}" srcOrd="4" destOrd="0" parTransId="{F8163053-F373-46CA-94C5-E8EBB687D805}" sibTransId="{0629FE33-AFD2-4D64-A04C-CFF5A5577E81}"/>
    <dgm:cxn modelId="{4BD9BE4F-C1A8-4D22-90BF-0DAAE3AA02F5}" type="presOf" srcId="{F90679A9-B0CA-47EF-BA94-911262D1D58D}" destId="{163FF65D-9592-45D7-AFAF-8904CC136F39}" srcOrd="0" destOrd="0" presId="urn:microsoft.com/office/officeart/2005/8/layout/hProcess9"/>
    <dgm:cxn modelId="{EC1FA6AD-3308-4124-B850-646443043BAE}" type="presOf" srcId="{EEC262ED-3928-4F05-9F7B-1AC2BC739789}" destId="{095C54B4-F6E5-4C9A-9F2E-864C1B27B4F8}" srcOrd="0" destOrd="0" presId="urn:microsoft.com/office/officeart/2005/8/layout/hProcess9"/>
    <dgm:cxn modelId="{8F792AC6-CC9E-4A57-98B5-EA5A5D060135}" type="presOf" srcId="{0D918BB5-199F-4426-9539-93DCCD41D2AC}" destId="{A24A20D2-B344-4AB1-8DF1-090D95AEC75C}" srcOrd="0" destOrd="1" presId="urn:microsoft.com/office/officeart/2005/8/layout/hProcess9"/>
    <dgm:cxn modelId="{376D2EC7-C510-49C9-BA31-ED152330F0B3}" type="presOf" srcId="{39B495D2-CB3F-4F8C-A4F6-32CF6430F234}" destId="{E8453D73-5AF4-46DE-B7A5-FC69E22EABC0}" srcOrd="0" destOrd="0" presId="urn:microsoft.com/office/officeart/2005/8/layout/hProcess9"/>
    <dgm:cxn modelId="{49106306-FA51-4A27-AA57-7D75E41E4F0E}" srcId="{F90679A9-B0CA-47EF-BA94-911262D1D58D}" destId="{EEC262ED-3928-4F05-9F7B-1AC2BC739789}" srcOrd="2" destOrd="0" parTransId="{B7D5363A-1061-437D-BB1B-8989A9357BA3}" sibTransId="{881FA99A-42AC-4DF1-98E2-8BB7D25D01AE}"/>
    <dgm:cxn modelId="{F3B4292C-5073-4411-A8E3-C3816CDD4FC1}" type="presOf" srcId="{A02162AE-34D0-4C18-AF17-5D229AF7F6E0}" destId="{C880AD48-507C-4621-90B7-A8DBF7A27F4A}" srcOrd="0" destOrd="0" presId="urn:microsoft.com/office/officeart/2005/8/layout/hProcess9"/>
    <dgm:cxn modelId="{F6B9983D-7AB8-47B7-9647-4B25C22B47B7}" srcId="{F90679A9-B0CA-47EF-BA94-911262D1D58D}" destId="{07338A78-A5E5-488A-98CD-64F8DD176F74}" srcOrd="1" destOrd="0" parTransId="{3312A94A-627F-41E6-8210-E2DD4D3C7710}" sibTransId="{203C0F63-C102-413D-8600-2D31566A265F}"/>
    <dgm:cxn modelId="{D878A3E8-4C23-4049-85DF-C45E5BB3FF1E}" type="presOf" srcId="{B84A50AB-22F4-4D12-9137-389973A83E3B}" destId="{A24A20D2-B344-4AB1-8DF1-090D95AEC75C}" srcOrd="0" destOrd="0" presId="urn:microsoft.com/office/officeart/2005/8/layout/hProcess9"/>
    <dgm:cxn modelId="{89417F33-40EA-41FC-B211-5EA8829C1708}" srcId="{F90679A9-B0CA-47EF-BA94-911262D1D58D}" destId="{39B495D2-CB3F-4F8C-A4F6-32CF6430F234}" srcOrd="3" destOrd="0" parTransId="{6150432D-8409-4FD8-8321-14BD2AFF3285}" sibTransId="{FD4C524D-FA65-4377-BA02-3AA4BC67287C}"/>
    <dgm:cxn modelId="{E8637421-8E22-4C5D-945A-7C5CEDA31EC4}" type="presParOf" srcId="{163FF65D-9592-45D7-AFAF-8904CC136F39}" destId="{9A53C495-560C-4F28-ADCD-3850799DAE3F}" srcOrd="0" destOrd="0" presId="urn:microsoft.com/office/officeart/2005/8/layout/hProcess9"/>
    <dgm:cxn modelId="{FE0424A1-2870-4266-BAFE-495A7C8BB054}" type="presParOf" srcId="{163FF65D-9592-45D7-AFAF-8904CC136F39}" destId="{3B32F857-7952-418E-86CE-7FCCA70C9125}" srcOrd="1" destOrd="0" presId="urn:microsoft.com/office/officeart/2005/8/layout/hProcess9"/>
    <dgm:cxn modelId="{A9DC39BD-CFFE-4236-BF59-62C10CBFF25B}" type="presParOf" srcId="{3B32F857-7952-418E-86CE-7FCCA70C9125}" destId="{A24A20D2-B344-4AB1-8DF1-090D95AEC75C}" srcOrd="0" destOrd="0" presId="urn:microsoft.com/office/officeart/2005/8/layout/hProcess9"/>
    <dgm:cxn modelId="{CF9A2A99-CE3D-40A5-8BDA-1F3ECA182614}" type="presParOf" srcId="{3B32F857-7952-418E-86CE-7FCCA70C9125}" destId="{4CF926C9-0C81-479E-8338-9A928CA0493B}" srcOrd="1" destOrd="0" presId="urn:microsoft.com/office/officeart/2005/8/layout/hProcess9"/>
    <dgm:cxn modelId="{13494862-3970-499E-B7CB-ED104F2871CF}" type="presParOf" srcId="{3B32F857-7952-418E-86CE-7FCCA70C9125}" destId="{ACCBC41D-DCE5-474D-9FFE-8758BFCF73C1}" srcOrd="2" destOrd="0" presId="urn:microsoft.com/office/officeart/2005/8/layout/hProcess9"/>
    <dgm:cxn modelId="{116B9208-553C-4883-A4AF-3E075C96FCA9}" type="presParOf" srcId="{3B32F857-7952-418E-86CE-7FCCA70C9125}" destId="{DFE34722-393D-45B0-B7A4-823D42FC30AE}" srcOrd="3" destOrd="0" presId="urn:microsoft.com/office/officeart/2005/8/layout/hProcess9"/>
    <dgm:cxn modelId="{47FBCB21-0707-4CA4-8268-A59636AE8FF9}" type="presParOf" srcId="{3B32F857-7952-418E-86CE-7FCCA70C9125}" destId="{095C54B4-F6E5-4C9A-9F2E-864C1B27B4F8}" srcOrd="4" destOrd="0" presId="urn:microsoft.com/office/officeart/2005/8/layout/hProcess9"/>
    <dgm:cxn modelId="{7C54846C-F8B8-461A-B01E-13761633C113}" type="presParOf" srcId="{3B32F857-7952-418E-86CE-7FCCA70C9125}" destId="{5D83FEBE-9E7F-445A-A2A5-13DD4D107448}" srcOrd="5" destOrd="0" presId="urn:microsoft.com/office/officeart/2005/8/layout/hProcess9"/>
    <dgm:cxn modelId="{A839E427-A791-49BF-88DF-8050281E5698}" type="presParOf" srcId="{3B32F857-7952-418E-86CE-7FCCA70C9125}" destId="{E8453D73-5AF4-46DE-B7A5-FC69E22EABC0}" srcOrd="6" destOrd="0" presId="urn:microsoft.com/office/officeart/2005/8/layout/hProcess9"/>
    <dgm:cxn modelId="{F59C26FD-FDEE-4A9D-93A6-7A847A9BA019}" type="presParOf" srcId="{3B32F857-7952-418E-86CE-7FCCA70C9125}" destId="{2FFEFB72-3482-42AC-9C2E-CC213F80ED1A}" srcOrd="7" destOrd="0" presId="urn:microsoft.com/office/officeart/2005/8/layout/hProcess9"/>
    <dgm:cxn modelId="{B9688421-83E6-4DB5-85F8-91FC882416BC}" type="presParOf" srcId="{3B32F857-7952-418E-86CE-7FCCA70C9125}" destId="{C880AD48-507C-4621-90B7-A8DBF7A27F4A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53C495-560C-4F28-ADCD-3850799DAE3F}">
      <dsp:nvSpPr>
        <dsp:cNvPr id="0" name=""/>
        <dsp:cNvSpPr/>
      </dsp:nvSpPr>
      <dsp:spPr>
        <a:xfrm>
          <a:off x="670035" y="0"/>
          <a:ext cx="7593730" cy="5128344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4A20D2-B344-4AB1-8DF1-090D95AEC75C}">
      <dsp:nvSpPr>
        <dsp:cNvPr id="0" name=""/>
        <dsp:cNvSpPr/>
      </dsp:nvSpPr>
      <dsp:spPr>
        <a:xfrm>
          <a:off x="72008" y="1584186"/>
          <a:ext cx="1688295" cy="205133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solidFill>
                <a:schemeClr val="tx1"/>
              </a:solidFill>
            </a:rPr>
            <a:t>Индивидуаль</a:t>
          </a:r>
          <a:r>
            <a:rPr lang="ru-RU" sz="1600" kern="1200" smtClean="0">
              <a:solidFill>
                <a:schemeClr val="tx1"/>
              </a:solidFill>
            </a:rPr>
            <a:t> ный</a:t>
          </a:r>
          <a:r>
            <a:rPr lang="ru-RU" sz="1600" kern="1200" dirty="0" smtClean="0">
              <a:solidFill>
                <a:schemeClr val="tx1"/>
              </a:solidFill>
            </a:rPr>
            <a:t> подход к ребёнку не на словах, а на деле</a:t>
          </a:r>
          <a:endParaRPr lang="ru-RU" sz="1600" kern="1200" dirty="0">
            <a:solidFill>
              <a:schemeClr val="tx1"/>
            </a:solidFill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</dsp:txBody>
      <dsp:txXfrm>
        <a:off x="154424" y="1666602"/>
        <a:ext cx="1523463" cy="1886505"/>
      </dsp:txXfrm>
    </dsp:sp>
    <dsp:sp modelId="{ACCBC41D-DCE5-474D-9FFE-8758BFCF73C1}">
      <dsp:nvSpPr>
        <dsp:cNvPr id="0" name=""/>
        <dsp:cNvSpPr/>
      </dsp:nvSpPr>
      <dsp:spPr>
        <a:xfrm>
          <a:off x="1944216" y="1584186"/>
          <a:ext cx="1573391" cy="205133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Освоение современных образовательных технологий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021023" y="1660993"/>
        <a:ext cx="1419777" cy="1897723"/>
      </dsp:txXfrm>
    </dsp:sp>
    <dsp:sp modelId="{095C54B4-F6E5-4C9A-9F2E-864C1B27B4F8}">
      <dsp:nvSpPr>
        <dsp:cNvPr id="0" name=""/>
        <dsp:cNvSpPr/>
      </dsp:nvSpPr>
      <dsp:spPr>
        <a:xfrm>
          <a:off x="3672409" y="1584186"/>
          <a:ext cx="1350539" cy="205133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Освоение новых подходов к оценке достижений своих учеников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3738337" y="1650114"/>
        <a:ext cx="1218683" cy="1919481"/>
      </dsp:txXfrm>
    </dsp:sp>
    <dsp:sp modelId="{E8453D73-5AF4-46DE-B7A5-FC69E22EABC0}">
      <dsp:nvSpPr>
        <dsp:cNvPr id="0" name=""/>
        <dsp:cNvSpPr/>
      </dsp:nvSpPr>
      <dsp:spPr>
        <a:xfrm>
          <a:off x="5244532" y="1584186"/>
          <a:ext cx="1807764" cy="205133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Сотрудничество со специалистами ППМС-сопровождения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5332780" y="1672434"/>
        <a:ext cx="1631268" cy="1874841"/>
      </dsp:txXfrm>
    </dsp:sp>
    <dsp:sp modelId="{C880AD48-507C-4621-90B7-A8DBF7A27F4A}">
      <dsp:nvSpPr>
        <dsp:cNvPr id="0" name=""/>
        <dsp:cNvSpPr/>
      </dsp:nvSpPr>
      <dsp:spPr>
        <a:xfrm>
          <a:off x="7158586" y="1512164"/>
          <a:ext cx="1607763" cy="2051337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Создание специальных образовательных условий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7237071" y="1590649"/>
        <a:ext cx="1450793" cy="18943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8BDDBC-3869-4EC4-9AB5-2EFC030D1257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B1E4DC-4A65-4F4E-ABD4-ABFAE8CC99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539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1E4DC-4A65-4F4E-ABD4-ABFAE8CC997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340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9 школа\ШКОЛА\логотип МБОУ СОШ №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664296" cy="30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67544" y="3881923"/>
            <a:ext cx="8496944" cy="271542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62500" lnSpcReduction="20000"/>
          </a:bodyPr>
          <a:lstStyle/>
          <a:p>
            <a:r>
              <a:rPr lang="ru-RU" sz="67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Кидяйкина</a:t>
            </a:r>
            <a:r>
              <a:rPr lang="ru-RU" sz="6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Лариса Васильевна</a:t>
            </a:r>
          </a:p>
          <a:p>
            <a:r>
              <a:rPr lang="ru-RU" sz="6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 </a:t>
            </a:r>
          </a:p>
          <a:p>
            <a:endParaRPr lang="ru-RU" sz="25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категория </a:t>
            </a:r>
            <a:r>
              <a:rPr lang="ru-RU" sz="42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первая</a:t>
            </a:r>
            <a:r>
              <a:rPr lang="ru-RU" sz="4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образование</a:t>
            </a:r>
            <a:r>
              <a:rPr lang="ru-RU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высшее</a:t>
            </a:r>
          </a:p>
          <a:p>
            <a:r>
              <a:rPr lang="ru-RU" sz="4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факультет педагогики и методики начального обучения</a:t>
            </a:r>
          </a:p>
        </p:txBody>
      </p:sp>
      <p:pic>
        <p:nvPicPr>
          <p:cNvPr id="3074" name="Picture 2" descr="\\Server\обмен\2017-2018 учебный год\Кидяйкина Л.В\Кидяйкина\DSC0097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6"/>
          <a:stretch/>
        </p:blipFill>
        <p:spPr bwMode="auto">
          <a:xfrm>
            <a:off x="3275856" y="404664"/>
            <a:ext cx="5518646" cy="365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8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9 школа\ШКОЛА\логотип МБОУ СОШ №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206829"/>
            <a:ext cx="1233901" cy="1421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7019519"/>
              </p:ext>
            </p:extLst>
          </p:nvPr>
        </p:nvGraphicFramePr>
        <p:xfrm>
          <a:off x="3923928" y="202412"/>
          <a:ext cx="5004048" cy="3298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8073130"/>
              </p:ext>
            </p:extLst>
          </p:nvPr>
        </p:nvGraphicFramePr>
        <p:xfrm>
          <a:off x="107504" y="3140968"/>
          <a:ext cx="4918394" cy="3415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7386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\\Server\обмен\2017-2018 учебный год\Кидяйкина Л.В\Кидяйкина\DSC005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42" y="2924944"/>
            <a:ext cx="6783860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\\Server\обмен\2017-2018 учебный год\Кидяйкина Л.В\Кидяйкина\DSC030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369" y="116632"/>
            <a:ext cx="5631883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64807" y="229415"/>
            <a:ext cx="30243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ШКОЛА – ЭТО ВОЗВЫШЕННЫЙ ДУХ, МЕЧТА, ИДЕЯ, КОТОРЫЕ УВЛЕКАЮТ СРАЗУ ТРОИХ : УЧИТЕЛЯ, РЕБЕНКА, РОДИТЕЛЯ.</a:t>
            </a:r>
            <a:endParaRPr lang="ru-RU" sz="20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48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01,02,18+\IMG_20170621_120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453" y="1124744"/>
            <a:ext cx="5664629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404664"/>
            <a:ext cx="824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РЕБЕНОК – ЭТО ЦЕННОСТЬ!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5661248"/>
            <a:ext cx="71760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4522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7" descr="президент в инкюз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24" y="3212976"/>
            <a:ext cx="4320480" cy="3056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9 школа\ШКОЛА\логотип МБОУ СОШ №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829"/>
            <a:ext cx="1440160" cy="165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187624" y="9490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kern="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endParaRPr lang="ru-RU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kern="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«Средняя общеобразовательная  школа №9»</a:t>
            </a:r>
            <a:endParaRPr lang="ru-RU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762" y="2708920"/>
            <a:ext cx="4064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836712"/>
            <a:ext cx="7272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altLang="ru-RU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Инклюзивное образование – </a:t>
            </a:r>
            <a:br>
              <a:rPr lang="ru-RU" altLang="ru-RU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часть государственной образовательной политики РФ</a:t>
            </a:r>
            <a:endParaRPr lang="ru-RU" sz="3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36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0828" y="836712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Создание модели </a:t>
            </a:r>
            <a:endParaRPr lang="ru-RU" sz="3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эффективного урока 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для обучающихся с ограниченными  </a:t>
            </a:r>
            <a:endParaRPr lang="ru-RU" sz="36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     возможностями здоровья</a:t>
            </a:r>
            <a:endParaRPr lang="ru-RU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:\9 школа\ШКОЛА\логотип МБОУ СОШ №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829"/>
            <a:ext cx="1440160" cy="165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01,02,18+\Новая папка\photo_151741229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84985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01,02,18+\Новая папка\photo_15153900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641" y="3284985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5541930"/>
      </p:ext>
    </p:extLst>
  </p:cSld>
  <p:clrMapOvr>
    <a:masterClrMapping/>
  </p:clrMapOvr>
  <p:transition spd="med" advTm="6413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27584" y="332656"/>
            <a:ext cx="8258175" cy="2225675"/>
          </a:xfrm>
        </p:spPr>
        <p:txBody>
          <a:bodyPr rtlCol="0">
            <a:normAutofit fontScale="90000"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3600" dirty="0" smtClean="0"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Инклюзивная  школа, инклюзивный урок – </a:t>
            </a:r>
            <a:br>
              <a:rPr lang="ru-RU" sz="3600" dirty="0" smtClean="0"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это </a:t>
            </a:r>
            <a:r>
              <a:rPr lang="ru-RU" sz="3600" dirty="0" smtClean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новые</a:t>
            </a:r>
            <a:r>
              <a:rPr lang="ru-RU" sz="36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подходы,</a:t>
            </a:r>
            <a:r>
              <a:rPr lang="ru-RU" sz="36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новые</a:t>
            </a:r>
            <a:r>
              <a:rPr lang="ru-RU" sz="36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учителя, </a:t>
            </a:r>
            <a:br>
              <a:rPr lang="ru-RU" sz="3600" dirty="0" smtClean="0"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открытые ко всему</a:t>
            </a:r>
            <a:r>
              <a:rPr lang="ru-RU" sz="36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новому</a:t>
            </a:r>
            <a:r>
              <a:rPr lang="ru-RU" sz="3600" dirty="0" smtClean="0"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br>
              <a:rPr lang="ru-RU" sz="3600" dirty="0" smtClean="0"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понимающие детскую психологию и особенности развития школьников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800" dirty="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" name="Picture 2" descr="D:\9 школа\ШКОЛА\логотип МБОУ СОШ №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9517"/>
            <a:ext cx="1440160" cy="165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01,02,18+\Новая папка\photo_15174122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60676"/>
            <a:ext cx="4080453" cy="306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:\01,02,18+\Новая папка\photo_15153900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87720"/>
            <a:ext cx="4080453" cy="306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68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045247045"/>
              </p:ext>
            </p:extLst>
          </p:nvPr>
        </p:nvGraphicFramePr>
        <p:xfrm>
          <a:off x="179512" y="1556792"/>
          <a:ext cx="8933801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23528" y="370111"/>
            <a:ext cx="9001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ПРИНЦИПЫ </a:t>
            </a:r>
            <a:r>
              <a:rPr lang="ru-RU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ОБУЧЕНИЯ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В </a:t>
            </a:r>
            <a:r>
              <a:rPr lang="ru-RU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ИНКЛЮЗИВНОМ КЛАССЕ</a:t>
            </a:r>
          </a:p>
        </p:txBody>
      </p:sp>
      <p:pic>
        <p:nvPicPr>
          <p:cNvPr id="10" name="Picture 2" descr="D:\9 школа\ШКОЛА\логотип МБОУ СОШ №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829"/>
            <a:ext cx="1440160" cy="165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205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80368"/>
            <a:ext cx="4391472" cy="792088"/>
          </a:xfrm>
        </p:spPr>
        <p:txBody>
          <a:bodyPr>
            <a:normAutofit fontScale="90000"/>
          </a:bodyPr>
          <a:lstStyle/>
          <a:p>
            <a:pPr marL="0" lvl="0" indent="0">
              <a:buNone/>
            </a:pPr>
            <a:r>
              <a:rPr lang="ru-RU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endParaRPr lang="ru-RU" sz="3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72537" y="2924944"/>
            <a:ext cx="8229600" cy="3824051"/>
            <a:chOff x="611560" y="1510523"/>
            <a:chExt cx="8229600" cy="2143405"/>
          </a:xfrm>
        </p:grpSpPr>
        <p:sp>
          <p:nvSpPr>
            <p:cNvPr id="9" name="Полилиния 8"/>
            <p:cNvSpPr/>
            <p:nvPr/>
          </p:nvSpPr>
          <p:spPr>
            <a:xfrm>
              <a:off x="611560" y="1510523"/>
              <a:ext cx="8229600" cy="1049384"/>
            </a:xfrm>
            <a:custGeom>
              <a:avLst/>
              <a:gdLst>
                <a:gd name="connsiteX0" fmla="*/ 0 w 8229600"/>
                <a:gd name="connsiteY0" fmla="*/ 91219 h 912192"/>
                <a:gd name="connsiteX1" fmla="*/ 91219 w 8229600"/>
                <a:gd name="connsiteY1" fmla="*/ 0 h 912192"/>
                <a:gd name="connsiteX2" fmla="*/ 8138381 w 8229600"/>
                <a:gd name="connsiteY2" fmla="*/ 0 h 912192"/>
                <a:gd name="connsiteX3" fmla="*/ 8229600 w 8229600"/>
                <a:gd name="connsiteY3" fmla="*/ 91219 h 912192"/>
                <a:gd name="connsiteX4" fmla="*/ 8229600 w 8229600"/>
                <a:gd name="connsiteY4" fmla="*/ 820973 h 912192"/>
                <a:gd name="connsiteX5" fmla="*/ 8138381 w 8229600"/>
                <a:gd name="connsiteY5" fmla="*/ 912192 h 912192"/>
                <a:gd name="connsiteX6" fmla="*/ 91219 w 8229600"/>
                <a:gd name="connsiteY6" fmla="*/ 912192 h 912192"/>
                <a:gd name="connsiteX7" fmla="*/ 0 w 8229600"/>
                <a:gd name="connsiteY7" fmla="*/ 820973 h 912192"/>
                <a:gd name="connsiteX8" fmla="*/ 0 w 8229600"/>
                <a:gd name="connsiteY8" fmla="*/ 91219 h 91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29600" h="912192">
                  <a:moveTo>
                    <a:pt x="0" y="91219"/>
                  </a:moveTo>
                  <a:cubicBezTo>
                    <a:pt x="0" y="40840"/>
                    <a:pt x="40840" y="0"/>
                    <a:pt x="91219" y="0"/>
                  </a:cubicBezTo>
                  <a:lnTo>
                    <a:pt x="8138381" y="0"/>
                  </a:lnTo>
                  <a:cubicBezTo>
                    <a:pt x="8188760" y="0"/>
                    <a:pt x="8229600" y="40840"/>
                    <a:pt x="8229600" y="91219"/>
                  </a:cubicBezTo>
                  <a:lnTo>
                    <a:pt x="8229600" y="820973"/>
                  </a:lnTo>
                  <a:cubicBezTo>
                    <a:pt x="8229600" y="871352"/>
                    <a:pt x="8188760" y="912192"/>
                    <a:pt x="8138381" y="912192"/>
                  </a:cubicBezTo>
                  <a:lnTo>
                    <a:pt x="91219" y="912192"/>
                  </a:lnTo>
                  <a:cubicBezTo>
                    <a:pt x="40840" y="912192"/>
                    <a:pt x="0" y="871352"/>
                    <a:pt x="0" y="820973"/>
                  </a:cubicBezTo>
                  <a:lnTo>
                    <a:pt x="0" y="91219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90479" tIns="53340" rIns="53341" bIns="53340" numCol="1" spcCol="1270" anchor="t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Специальная организация работы в классе</a:t>
              </a:r>
              <a:endParaRPr lang="ru-RU" sz="2000" b="1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000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Индивидуальные правила для учащихся</a:t>
              </a:r>
              <a:endParaRPr lang="ru-RU" sz="2000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000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Близость ученика к учителю</a:t>
              </a:r>
              <a:endParaRPr lang="ru-RU" sz="2000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000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Распределение учащихся по парам для выполнения проектов и заданий</a:t>
              </a:r>
              <a:endParaRPr lang="ru-RU" sz="2000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611560" y="2640630"/>
              <a:ext cx="8229600" cy="1013298"/>
            </a:xfrm>
            <a:custGeom>
              <a:avLst/>
              <a:gdLst>
                <a:gd name="connsiteX0" fmla="*/ 0 w 8229600"/>
                <a:gd name="connsiteY0" fmla="*/ 91219 h 912192"/>
                <a:gd name="connsiteX1" fmla="*/ 91219 w 8229600"/>
                <a:gd name="connsiteY1" fmla="*/ 0 h 912192"/>
                <a:gd name="connsiteX2" fmla="*/ 8138381 w 8229600"/>
                <a:gd name="connsiteY2" fmla="*/ 0 h 912192"/>
                <a:gd name="connsiteX3" fmla="*/ 8229600 w 8229600"/>
                <a:gd name="connsiteY3" fmla="*/ 91219 h 912192"/>
                <a:gd name="connsiteX4" fmla="*/ 8229600 w 8229600"/>
                <a:gd name="connsiteY4" fmla="*/ 820973 h 912192"/>
                <a:gd name="connsiteX5" fmla="*/ 8138381 w 8229600"/>
                <a:gd name="connsiteY5" fmla="*/ 912192 h 912192"/>
                <a:gd name="connsiteX6" fmla="*/ 91219 w 8229600"/>
                <a:gd name="connsiteY6" fmla="*/ 912192 h 912192"/>
                <a:gd name="connsiteX7" fmla="*/ 0 w 8229600"/>
                <a:gd name="connsiteY7" fmla="*/ 820973 h 912192"/>
                <a:gd name="connsiteX8" fmla="*/ 0 w 8229600"/>
                <a:gd name="connsiteY8" fmla="*/ 91219 h 91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29600" h="912192">
                  <a:moveTo>
                    <a:pt x="0" y="91219"/>
                  </a:moveTo>
                  <a:cubicBezTo>
                    <a:pt x="0" y="40840"/>
                    <a:pt x="40840" y="0"/>
                    <a:pt x="91219" y="0"/>
                  </a:cubicBezTo>
                  <a:lnTo>
                    <a:pt x="8138381" y="0"/>
                  </a:lnTo>
                  <a:cubicBezTo>
                    <a:pt x="8188760" y="0"/>
                    <a:pt x="8229600" y="40840"/>
                    <a:pt x="8229600" y="91219"/>
                  </a:cubicBezTo>
                  <a:lnTo>
                    <a:pt x="8229600" y="820973"/>
                  </a:lnTo>
                  <a:cubicBezTo>
                    <a:pt x="8229600" y="871352"/>
                    <a:pt x="8188760" y="912192"/>
                    <a:pt x="8138381" y="912192"/>
                  </a:cubicBezTo>
                  <a:lnTo>
                    <a:pt x="91219" y="912192"/>
                  </a:lnTo>
                  <a:cubicBezTo>
                    <a:pt x="40840" y="912192"/>
                    <a:pt x="0" y="871352"/>
                    <a:pt x="0" y="820973"/>
                  </a:cubicBezTo>
                  <a:lnTo>
                    <a:pt x="0" y="91219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90479" tIns="53340" rIns="53341" bIns="53340" numCol="1" spcCol="1270" anchor="t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Специальные ассистирующие средства и технологии</a:t>
              </a:r>
              <a:endParaRPr lang="ru-RU" sz="2000" b="1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000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Компьютерные программы, электронные учебники</a:t>
              </a:r>
              <a:endParaRPr lang="ru-RU" sz="2000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000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Тренажеры «</a:t>
              </a:r>
              <a:r>
                <a:rPr lang="ru-RU" sz="2000" kern="12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Нумикон</a:t>
              </a:r>
              <a:r>
                <a:rPr lang="ru-RU" sz="2000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», набор «Дары </a:t>
              </a:r>
              <a:r>
                <a:rPr lang="ru-RU" sz="2000" kern="12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Фребеля</a:t>
              </a:r>
              <a:r>
                <a:rPr lang="ru-RU" sz="2000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»,  лупы, тактильные линейки и др.</a:t>
              </a:r>
              <a:endParaRPr lang="ru-RU" sz="2000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1043608" y="5157192"/>
            <a:ext cx="864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Arial" pitchFamily="34" charset="0"/>
                <a:cs typeface="Arial" pitchFamily="34" charset="0"/>
              </a:rPr>
              <a:t>2</a:t>
            </a:r>
          </a:p>
        </p:txBody>
      </p:sp>
      <p:pic>
        <p:nvPicPr>
          <p:cNvPr id="16" name="Picture 2" descr="D:\9 школа\ШКОЛА\логотип МБОУ СОШ №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49" y="12528"/>
            <a:ext cx="1159024" cy="1335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864053" y="3140968"/>
            <a:ext cx="864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04212" y="98072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Специальные </a:t>
            </a:r>
            <a:br>
              <a:rPr lang="ru-RU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Образовательные</a:t>
            </a:r>
            <a:br>
              <a:rPr lang="ru-RU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Условия</a:t>
            </a:r>
            <a:endParaRPr lang="ru-RU" sz="3600" dirty="0"/>
          </a:p>
        </p:txBody>
      </p:sp>
      <p:pic>
        <p:nvPicPr>
          <p:cNvPr id="12" name="Picture 3" descr="F:\01,02,18+\Новая папка\image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88069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23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/>
          <p:nvPr/>
        </p:nvSpPr>
        <p:spPr>
          <a:xfrm>
            <a:off x="539552" y="476672"/>
            <a:ext cx="8229600" cy="1599991"/>
          </a:xfrm>
          <a:custGeom>
            <a:avLst/>
            <a:gdLst>
              <a:gd name="connsiteX0" fmla="*/ 0 w 8229600"/>
              <a:gd name="connsiteY0" fmla="*/ 91219 h 912192"/>
              <a:gd name="connsiteX1" fmla="*/ 91219 w 8229600"/>
              <a:gd name="connsiteY1" fmla="*/ 0 h 912192"/>
              <a:gd name="connsiteX2" fmla="*/ 8138381 w 8229600"/>
              <a:gd name="connsiteY2" fmla="*/ 0 h 912192"/>
              <a:gd name="connsiteX3" fmla="*/ 8229600 w 8229600"/>
              <a:gd name="connsiteY3" fmla="*/ 91219 h 912192"/>
              <a:gd name="connsiteX4" fmla="*/ 8229600 w 8229600"/>
              <a:gd name="connsiteY4" fmla="*/ 820973 h 912192"/>
              <a:gd name="connsiteX5" fmla="*/ 8138381 w 8229600"/>
              <a:gd name="connsiteY5" fmla="*/ 912192 h 912192"/>
              <a:gd name="connsiteX6" fmla="*/ 91219 w 8229600"/>
              <a:gd name="connsiteY6" fmla="*/ 912192 h 912192"/>
              <a:gd name="connsiteX7" fmla="*/ 0 w 8229600"/>
              <a:gd name="connsiteY7" fmla="*/ 820973 h 912192"/>
              <a:gd name="connsiteX8" fmla="*/ 0 w 8229600"/>
              <a:gd name="connsiteY8" fmla="*/ 91219 h 912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9600" h="912192">
                <a:moveTo>
                  <a:pt x="0" y="91219"/>
                </a:moveTo>
                <a:cubicBezTo>
                  <a:pt x="0" y="40840"/>
                  <a:pt x="40840" y="0"/>
                  <a:pt x="91219" y="0"/>
                </a:cubicBezTo>
                <a:lnTo>
                  <a:pt x="8138381" y="0"/>
                </a:lnTo>
                <a:cubicBezTo>
                  <a:pt x="8188760" y="0"/>
                  <a:pt x="8229600" y="40840"/>
                  <a:pt x="8229600" y="91219"/>
                </a:cubicBezTo>
                <a:lnTo>
                  <a:pt x="8229600" y="820973"/>
                </a:lnTo>
                <a:cubicBezTo>
                  <a:pt x="8229600" y="871352"/>
                  <a:pt x="8188760" y="912192"/>
                  <a:pt x="8138381" y="912192"/>
                </a:cubicBezTo>
                <a:lnTo>
                  <a:pt x="91219" y="912192"/>
                </a:lnTo>
                <a:cubicBezTo>
                  <a:pt x="40840" y="912192"/>
                  <a:pt x="0" y="871352"/>
                  <a:pt x="0" y="820973"/>
                </a:cubicBezTo>
                <a:lnTo>
                  <a:pt x="0" y="91219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90479" tIns="53340" rIns="53341" bIns="53340" numCol="1" spcCol="1270" anchor="t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Обеспечение аудио-визуальными ТСО</a:t>
            </a:r>
            <a:endParaRPr lang="ru-RU" sz="2000" b="1" kern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2000" kern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Интерактивная доска, персональный компьютер, видеоматериалы</a:t>
            </a:r>
            <a:endParaRPr lang="ru-RU" sz="2000" kern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2000" kern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Печатные материалы, дидактические карты</a:t>
            </a:r>
            <a:endParaRPr lang="ru-RU" sz="2000" kern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539552" y="2420888"/>
            <a:ext cx="8229600" cy="1872208"/>
          </a:xfrm>
          <a:custGeom>
            <a:avLst/>
            <a:gdLst>
              <a:gd name="connsiteX0" fmla="*/ 0 w 8229600"/>
              <a:gd name="connsiteY0" fmla="*/ 91219 h 912192"/>
              <a:gd name="connsiteX1" fmla="*/ 91219 w 8229600"/>
              <a:gd name="connsiteY1" fmla="*/ 0 h 912192"/>
              <a:gd name="connsiteX2" fmla="*/ 8138381 w 8229600"/>
              <a:gd name="connsiteY2" fmla="*/ 0 h 912192"/>
              <a:gd name="connsiteX3" fmla="*/ 8229600 w 8229600"/>
              <a:gd name="connsiteY3" fmla="*/ 91219 h 912192"/>
              <a:gd name="connsiteX4" fmla="*/ 8229600 w 8229600"/>
              <a:gd name="connsiteY4" fmla="*/ 820973 h 912192"/>
              <a:gd name="connsiteX5" fmla="*/ 8138381 w 8229600"/>
              <a:gd name="connsiteY5" fmla="*/ 912192 h 912192"/>
              <a:gd name="connsiteX6" fmla="*/ 91219 w 8229600"/>
              <a:gd name="connsiteY6" fmla="*/ 912192 h 912192"/>
              <a:gd name="connsiteX7" fmla="*/ 0 w 8229600"/>
              <a:gd name="connsiteY7" fmla="*/ 820973 h 912192"/>
              <a:gd name="connsiteX8" fmla="*/ 0 w 8229600"/>
              <a:gd name="connsiteY8" fmla="*/ 91219 h 912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9600" h="912192">
                <a:moveTo>
                  <a:pt x="0" y="91219"/>
                </a:moveTo>
                <a:cubicBezTo>
                  <a:pt x="0" y="40840"/>
                  <a:pt x="40840" y="0"/>
                  <a:pt x="91219" y="0"/>
                </a:cubicBezTo>
                <a:lnTo>
                  <a:pt x="8138381" y="0"/>
                </a:lnTo>
                <a:cubicBezTo>
                  <a:pt x="8188760" y="0"/>
                  <a:pt x="8229600" y="40840"/>
                  <a:pt x="8229600" y="91219"/>
                </a:cubicBezTo>
                <a:lnTo>
                  <a:pt x="8229600" y="820973"/>
                </a:lnTo>
                <a:cubicBezTo>
                  <a:pt x="8229600" y="871352"/>
                  <a:pt x="8188760" y="912192"/>
                  <a:pt x="8138381" y="912192"/>
                </a:cubicBezTo>
                <a:lnTo>
                  <a:pt x="91219" y="912192"/>
                </a:lnTo>
                <a:cubicBezTo>
                  <a:pt x="40840" y="912192"/>
                  <a:pt x="0" y="871352"/>
                  <a:pt x="0" y="820973"/>
                </a:cubicBezTo>
                <a:lnTo>
                  <a:pt x="0" y="91219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3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90479" tIns="53340" rIns="53341" bIns="53340" numCol="1" spcCol="1270" anchor="t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Учет работоспособности и особенностей психофизического развития</a:t>
            </a:r>
            <a:endParaRPr lang="ru-RU" sz="2000" b="1" kern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2000" kern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Темп, структура ЗУН, дозировка учебного материала, дробление  и сокращение задания</a:t>
            </a:r>
            <a:endParaRPr lang="ru-RU" sz="2000" kern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2000" kern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Повторение инструкций, дополнительное время, опора на практическую деятельность</a:t>
            </a:r>
            <a:endParaRPr lang="ru-RU" sz="2000" kern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7172" y="908720"/>
            <a:ext cx="864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3095382"/>
            <a:ext cx="864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467544" y="4707374"/>
            <a:ext cx="8229600" cy="2016224"/>
          </a:xfrm>
          <a:custGeom>
            <a:avLst/>
            <a:gdLst>
              <a:gd name="connsiteX0" fmla="*/ 0 w 8229600"/>
              <a:gd name="connsiteY0" fmla="*/ 91219 h 912192"/>
              <a:gd name="connsiteX1" fmla="*/ 91219 w 8229600"/>
              <a:gd name="connsiteY1" fmla="*/ 0 h 912192"/>
              <a:gd name="connsiteX2" fmla="*/ 8138381 w 8229600"/>
              <a:gd name="connsiteY2" fmla="*/ 0 h 912192"/>
              <a:gd name="connsiteX3" fmla="*/ 8229600 w 8229600"/>
              <a:gd name="connsiteY3" fmla="*/ 91219 h 912192"/>
              <a:gd name="connsiteX4" fmla="*/ 8229600 w 8229600"/>
              <a:gd name="connsiteY4" fmla="*/ 820973 h 912192"/>
              <a:gd name="connsiteX5" fmla="*/ 8138381 w 8229600"/>
              <a:gd name="connsiteY5" fmla="*/ 912192 h 912192"/>
              <a:gd name="connsiteX6" fmla="*/ 91219 w 8229600"/>
              <a:gd name="connsiteY6" fmla="*/ 912192 h 912192"/>
              <a:gd name="connsiteX7" fmla="*/ 0 w 8229600"/>
              <a:gd name="connsiteY7" fmla="*/ 820973 h 912192"/>
              <a:gd name="connsiteX8" fmla="*/ 0 w 8229600"/>
              <a:gd name="connsiteY8" fmla="*/ 91219 h 912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9600" h="912192">
                <a:moveTo>
                  <a:pt x="0" y="91219"/>
                </a:moveTo>
                <a:cubicBezTo>
                  <a:pt x="0" y="40840"/>
                  <a:pt x="40840" y="0"/>
                  <a:pt x="91219" y="0"/>
                </a:cubicBezTo>
                <a:lnTo>
                  <a:pt x="8138381" y="0"/>
                </a:lnTo>
                <a:cubicBezTo>
                  <a:pt x="8188760" y="0"/>
                  <a:pt x="8229600" y="40840"/>
                  <a:pt x="8229600" y="91219"/>
                </a:cubicBezTo>
                <a:lnTo>
                  <a:pt x="8229600" y="820973"/>
                </a:lnTo>
                <a:cubicBezTo>
                  <a:pt x="8229600" y="871352"/>
                  <a:pt x="8188760" y="912192"/>
                  <a:pt x="8138381" y="912192"/>
                </a:cubicBezTo>
                <a:lnTo>
                  <a:pt x="91219" y="912192"/>
                </a:lnTo>
                <a:cubicBezTo>
                  <a:pt x="40840" y="912192"/>
                  <a:pt x="0" y="871352"/>
                  <a:pt x="0" y="820973"/>
                </a:cubicBezTo>
                <a:lnTo>
                  <a:pt x="0" y="91219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90479" tIns="53340" rIns="53341" bIns="53340" numCol="1" spcCol="1270" anchor="t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Дополнительные приемы и средства обучения</a:t>
            </a:r>
            <a:endParaRPr lang="ru-RU" sz="2000" b="1" kern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2000" kern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Алгоритмы, учетные карточки, список вопросов, заданий, маркер выделения информации</a:t>
            </a:r>
            <a:endParaRPr lang="ru-RU" sz="2000" kern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2000" kern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Альтернативные письменные задания, устные задания</a:t>
            </a: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Кабинет психологической релаксации</a:t>
            </a:r>
            <a:endParaRPr lang="ru-RU" sz="2000" kern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7172" y="5453876"/>
            <a:ext cx="864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23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F:\01,02,18+\Новая папка\photo_15174123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53"/>
          <a:stretch/>
        </p:blipFill>
        <p:spPr bwMode="auto">
          <a:xfrm>
            <a:off x="251520" y="476671"/>
            <a:ext cx="8712968" cy="564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4170656"/>
      </p:ext>
    </p:extLst>
  </p:cSld>
  <p:clrMapOvr>
    <a:masterClrMapping/>
  </p:clrMapOvr>
  <p:transition spd="med" advTm="17129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Line 82"/>
          <p:cNvSpPr>
            <a:spLocks noChangeShapeType="1"/>
          </p:cNvSpPr>
          <p:nvPr/>
        </p:nvSpPr>
        <p:spPr bwMode="auto">
          <a:xfrm flipV="1">
            <a:off x="1744663" y="4408488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1" name="Line 81"/>
          <p:cNvSpPr>
            <a:spLocks noChangeShapeType="1"/>
          </p:cNvSpPr>
          <p:nvPr/>
        </p:nvSpPr>
        <p:spPr bwMode="auto">
          <a:xfrm>
            <a:off x="715963" y="146050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2" name="Rectangle 78"/>
          <p:cNvSpPr>
            <a:spLocks noChangeArrowheads="1"/>
          </p:cNvSpPr>
          <p:nvPr/>
        </p:nvSpPr>
        <p:spPr bwMode="auto">
          <a:xfrm>
            <a:off x="7235825" y="2961481"/>
            <a:ext cx="1371600" cy="68341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УЧЕБНАЯ МОТИВАЦИЯ</a:t>
            </a:r>
            <a:endParaRPr lang="ru-RU" sz="13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3" name="Rectangle 77"/>
          <p:cNvSpPr>
            <a:spLocks noChangeArrowheads="1"/>
          </p:cNvSpPr>
          <p:nvPr/>
        </p:nvSpPr>
        <p:spPr bwMode="auto">
          <a:xfrm>
            <a:off x="1115616" y="1914524"/>
            <a:ext cx="1832373" cy="793751"/>
          </a:xfrm>
          <a:prstGeom prst="rect">
            <a:avLst/>
          </a:prstGeom>
          <a:solidFill>
            <a:srgbClr val="FFCC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ВНЕШНИЕ 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4" name="Rectangle 76"/>
          <p:cNvSpPr>
            <a:spLocks noChangeArrowheads="1"/>
          </p:cNvSpPr>
          <p:nvPr/>
        </p:nvSpPr>
        <p:spPr bwMode="auto">
          <a:xfrm>
            <a:off x="6659563" y="1916112"/>
            <a:ext cx="1776412" cy="79295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ВНУТРЕННИЕ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14345" name="Rectangle 75"/>
          <p:cNvSpPr>
            <a:spLocks noChangeArrowheads="1"/>
          </p:cNvSpPr>
          <p:nvPr/>
        </p:nvSpPr>
        <p:spPr bwMode="auto">
          <a:xfrm>
            <a:off x="2500297" y="3141662"/>
            <a:ext cx="1711341" cy="86360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8" name="Rectangle 72"/>
          <p:cNvSpPr>
            <a:spLocks noChangeArrowheads="1"/>
          </p:cNvSpPr>
          <p:nvPr/>
        </p:nvSpPr>
        <p:spPr bwMode="auto">
          <a:xfrm>
            <a:off x="5148064" y="3141663"/>
            <a:ext cx="1800424" cy="863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9" name="Rectangle 66"/>
          <p:cNvSpPr>
            <a:spLocks noChangeArrowheads="1"/>
          </p:cNvSpPr>
          <p:nvPr/>
        </p:nvSpPr>
        <p:spPr bwMode="auto">
          <a:xfrm>
            <a:off x="3563938" y="4365625"/>
            <a:ext cx="2665412" cy="7921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6" name="Rectangle 64"/>
          <p:cNvSpPr>
            <a:spLocks noChangeArrowheads="1"/>
          </p:cNvSpPr>
          <p:nvPr/>
        </p:nvSpPr>
        <p:spPr bwMode="auto">
          <a:xfrm rot="5400000">
            <a:off x="5750421" y="5415810"/>
            <a:ext cx="835893" cy="118172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10800000" vert="eaVert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ПРИЕМЫ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7" name="Rectangle 63"/>
          <p:cNvSpPr>
            <a:spLocks noChangeArrowheads="1"/>
          </p:cNvSpPr>
          <p:nvPr/>
        </p:nvSpPr>
        <p:spPr bwMode="auto">
          <a:xfrm rot="5400000">
            <a:off x="2665329" y="5423693"/>
            <a:ext cx="835887" cy="116595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10800000" vert="eaVer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ФОРМЫ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57" name="Rectangle 58"/>
          <p:cNvSpPr>
            <a:spLocks noChangeArrowheads="1"/>
          </p:cNvSpPr>
          <p:nvPr/>
        </p:nvSpPr>
        <p:spPr bwMode="auto">
          <a:xfrm>
            <a:off x="7235825" y="3900271"/>
            <a:ext cx="1371600" cy="5238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УРОВЕНЬ ПРИТЯЗАНИЙ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58" name="Rectangle 57"/>
          <p:cNvSpPr>
            <a:spLocks noChangeArrowheads="1"/>
          </p:cNvSpPr>
          <p:nvPr/>
        </p:nvSpPr>
        <p:spPr bwMode="auto">
          <a:xfrm>
            <a:off x="7217453" y="5588722"/>
            <a:ext cx="1371600" cy="88097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ЭМОЦИОНАЛЬНО-ВОЛЕВАЯ СФЕРА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820" name="AutoShape 50"/>
          <p:cNvCxnSpPr>
            <a:cxnSpLocks noChangeShapeType="1"/>
          </p:cNvCxnSpPr>
          <p:nvPr/>
        </p:nvCxnSpPr>
        <p:spPr bwMode="auto">
          <a:xfrm>
            <a:off x="260350" y="6570663"/>
            <a:ext cx="35401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61" name="Rectangle 84"/>
          <p:cNvSpPr>
            <a:spLocks noChangeArrowheads="1"/>
          </p:cNvSpPr>
          <p:nvPr/>
        </p:nvSpPr>
        <p:spPr bwMode="auto">
          <a:xfrm>
            <a:off x="604837" y="3157537"/>
            <a:ext cx="1519237" cy="847725"/>
          </a:xfrm>
          <a:prstGeom prst="rect">
            <a:avLst/>
          </a:prstGeom>
          <a:solidFill>
            <a:srgbClr val="FFC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УЧЕБНОЕ ПРОСТРАНСТВО</a:t>
            </a:r>
            <a:endParaRPr lang="ru-RU" sz="13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62" name="Rectangle 83"/>
          <p:cNvSpPr>
            <a:spLocks noChangeArrowheads="1"/>
          </p:cNvSpPr>
          <p:nvPr/>
        </p:nvSpPr>
        <p:spPr bwMode="auto">
          <a:xfrm>
            <a:off x="660202" y="4248078"/>
            <a:ext cx="1371600" cy="932439"/>
          </a:xfrm>
          <a:prstGeom prst="rect">
            <a:avLst/>
          </a:prstGeom>
          <a:solidFill>
            <a:srgbClr val="FFC0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ДИДАКТИЧЕСКИЕ МАТЕРИАЛЫ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65" name="Rectangle 60"/>
          <p:cNvSpPr>
            <a:spLocks noChangeArrowheads="1"/>
          </p:cNvSpPr>
          <p:nvPr/>
        </p:nvSpPr>
        <p:spPr bwMode="auto">
          <a:xfrm>
            <a:off x="630238" y="5665788"/>
            <a:ext cx="1493837" cy="888823"/>
          </a:xfrm>
          <a:prstGeom prst="rect">
            <a:avLst/>
          </a:prstGeom>
          <a:solidFill>
            <a:srgbClr val="FFC0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СИСТЕМА ОЦЕНИВАНИЯ</a:t>
            </a:r>
            <a:endParaRPr lang="ru-RU" sz="115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836" name="AutoShape 51"/>
          <p:cNvCxnSpPr>
            <a:cxnSpLocks noChangeShapeType="1"/>
          </p:cNvCxnSpPr>
          <p:nvPr/>
        </p:nvCxnSpPr>
        <p:spPr bwMode="auto">
          <a:xfrm>
            <a:off x="250825" y="2133600"/>
            <a:ext cx="1" cy="443706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38" name="AutoShape 48"/>
          <p:cNvCxnSpPr>
            <a:cxnSpLocks noChangeShapeType="1"/>
          </p:cNvCxnSpPr>
          <p:nvPr/>
        </p:nvCxnSpPr>
        <p:spPr bwMode="auto">
          <a:xfrm>
            <a:off x="250825" y="3413125"/>
            <a:ext cx="35401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40" name="AutoShape 46"/>
          <p:cNvCxnSpPr>
            <a:cxnSpLocks noChangeShapeType="1"/>
          </p:cNvCxnSpPr>
          <p:nvPr/>
        </p:nvCxnSpPr>
        <p:spPr bwMode="auto">
          <a:xfrm>
            <a:off x="276225" y="4668693"/>
            <a:ext cx="35401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41" name="AutoShape 45"/>
          <p:cNvCxnSpPr>
            <a:cxnSpLocks noChangeShapeType="1"/>
          </p:cNvCxnSpPr>
          <p:nvPr/>
        </p:nvCxnSpPr>
        <p:spPr bwMode="auto">
          <a:xfrm>
            <a:off x="8964613" y="3213101"/>
            <a:ext cx="3175" cy="322897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42" name="AutoShape 44"/>
          <p:cNvCxnSpPr>
            <a:cxnSpLocks noChangeShapeType="1"/>
          </p:cNvCxnSpPr>
          <p:nvPr/>
        </p:nvCxnSpPr>
        <p:spPr bwMode="auto">
          <a:xfrm flipH="1" flipV="1">
            <a:off x="8588376" y="6424613"/>
            <a:ext cx="379413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43" name="AutoShape 6"/>
          <p:cNvCxnSpPr>
            <a:cxnSpLocks noChangeShapeType="1"/>
          </p:cNvCxnSpPr>
          <p:nvPr/>
        </p:nvCxnSpPr>
        <p:spPr bwMode="auto">
          <a:xfrm>
            <a:off x="7877823" y="2726819"/>
            <a:ext cx="0" cy="25342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847" name="Rectangle 87"/>
          <p:cNvSpPr>
            <a:spLocks noChangeArrowheads="1"/>
          </p:cNvSpPr>
          <p:nvPr/>
        </p:nvSpPr>
        <p:spPr bwMode="auto">
          <a:xfrm>
            <a:off x="30163" y="-1889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2848" name="Rectangle 89"/>
          <p:cNvSpPr>
            <a:spLocks noChangeArrowheads="1"/>
          </p:cNvSpPr>
          <p:nvPr/>
        </p:nvSpPr>
        <p:spPr bwMode="auto">
          <a:xfrm>
            <a:off x="183294" y="66586"/>
            <a:ext cx="94266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342900" algn="l"/>
            <a:endParaRPr lang="ru-RU" sz="1600" b="1" dirty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indent="342900" algn="ctr" eaLnBrk="0" hangingPunct="0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Модель эффективного урока</a:t>
            </a:r>
            <a:endParaRPr lang="ru-RU" sz="2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indent="342900" algn="ctr" eaLnBrk="0" hangingPunct="0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системе </a:t>
            </a:r>
            <a:r>
              <a:rPr lang="ru-RU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инклюзивного </a:t>
            </a: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обучения</a:t>
            </a:r>
          </a:p>
        </p:txBody>
      </p:sp>
      <p:sp>
        <p:nvSpPr>
          <p:cNvPr id="32849" name="Rectangle 119"/>
          <p:cNvSpPr>
            <a:spLocks noChangeArrowheads="1"/>
          </p:cNvSpPr>
          <p:nvPr/>
        </p:nvSpPr>
        <p:spPr bwMode="auto">
          <a:xfrm>
            <a:off x="30163" y="6667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342900" algn="l"/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2850" name="Line 121"/>
          <p:cNvSpPr>
            <a:spLocks noChangeShapeType="1"/>
          </p:cNvSpPr>
          <p:nvPr/>
        </p:nvSpPr>
        <p:spPr bwMode="auto">
          <a:xfrm>
            <a:off x="8588376" y="3208339"/>
            <a:ext cx="376237" cy="4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52" name="Line 123"/>
          <p:cNvSpPr>
            <a:spLocks noChangeShapeType="1"/>
          </p:cNvSpPr>
          <p:nvPr/>
        </p:nvSpPr>
        <p:spPr bwMode="auto">
          <a:xfrm>
            <a:off x="8604250" y="4977606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54" name="Line 125"/>
          <p:cNvSpPr>
            <a:spLocks noChangeShapeType="1"/>
          </p:cNvSpPr>
          <p:nvPr/>
        </p:nvSpPr>
        <p:spPr bwMode="auto">
          <a:xfrm>
            <a:off x="8604250" y="4162208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96" name="Rectangle 127"/>
          <p:cNvSpPr>
            <a:spLocks noChangeArrowheads="1"/>
          </p:cNvSpPr>
          <p:nvPr/>
        </p:nvSpPr>
        <p:spPr bwMode="auto">
          <a:xfrm rot="5400000">
            <a:off x="4233807" y="5470807"/>
            <a:ext cx="835892" cy="111680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10800000" vert="eaVert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МЕТОДЫ</a:t>
            </a:r>
          </a:p>
        </p:txBody>
      </p:sp>
      <p:sp>
        <p:nvSpPr>
          <p:cNvPr id="32862" name="Line 129"/>
          <p:cNvSpPr>
            <a:spLocks noChangeShapeType="1"/>
          </p:cNvSpPr>
          <p:nvPr/>
        </p:nvSpPr>
        <p:spPr bwMode="auto">
          <a:xfrm flipH="1">
            <a:off x="244475" y="2146300"/>
            <a:ext cx="87114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64" name="Line 133"/>
          <p:cNvSpPr>
            <a:spLocks noChangeShapeType="1"/>
          </p:cNvSpPr>
          <p:nvPr/>
        </p:nvSpPr>
        <p:spPr bwMode="auto">
          <a:xfrm flipH="1">
            <a:off x="2959092" y="1853400"/>
            <a:ext cx="6477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65" name="Line 134"/>
          <p:cNvSpPr>
            <a:spLocks noChangeShapeType="1"/>
          </p:cNvSpPr>
          <p:nvPr/>
        </p:nvSpPr>
        <p:spPr bwMode="auto">
          <a:xfrm>
            <a:off x="5651500" y="1844675"/>
            <a:ext cx="1008063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617" name="Rectangle 150"/>
          <p:cNvSpPr>
            <a:spLocks noChangeArrowheads="1"/>
          </p:cNvSpPr>
          <p:nvPr/>
        </p:nvSpPr>
        <p:spPr bwMode="auto">
          <a:xfrm>
            <a:off x="3635375" y="1628774"/>
            <a:ext cx="2151071" cy="864122"/>
          </a:xfrm>
          <a:prstGeom prst="rect">
            <a:avLst/>
          </a:prstGeom>
          <a:solidFill>
            <a:srgbClr val="00B0F0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</a:rPr>
              <a:t>СПЕЦИАЛЬНЫЕ ОБРАЗОВАТЕЛЬНЫЕ УСЛОВИЯ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68" name="Rectangle 58"/>
          <p:cNvSpPr>
            <a:spLocks noChangeArrowheads="1"/>
          </p:cNvSpPr>
          <p:nvPr/>
        </p:nvSpPr>
        <p:spPr bwMode="auto">
          <a:xfrm>
            <a:off x="7245162" y="4668693"/>
            <a:ext cx="1371600" cy="5238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ПОЗНАВАТЕЛЬНАЯ СФЕРА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3666250" y="6029210"/>
            <a:ext cx="358775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V="1">
            <a:off x="5245794" y="6059743"/>
            <a:ext cx="290451" cy="1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>
            <a:off x="4211638" y="3624117"/>
            <a:ext cx="936426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3355967" y="4005263"/>
            <a:ext cx="737382" cy="360362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flipV="1">
            <a:off x="5355834" y="4005263"/>
            <a:ext cx="737382" cy="360362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" descr="D:\9 школа\ШКОЛА\логотип МБОУ СОШ №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206829"/>
            <a:ext cx="1233901" cy="1421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angle 78"/>
          <p:cNvSpPr>
            <a:spLocks noChangeArrowheads="1"/>
          </p:cNvSpPr>
          <p:nvPr/>
        </p:nvSpPr>
        <p:spPr bwMode="auto">
          <a:xfrm>
            <a:off x="7245162" y="2992500"/>
            <a:ext cx="1371600" cy="68341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УЧЕБНАЯ МОТИВАЦИЯ</a:t>
            </a:r>
            <a:endParaRPr lang="ru-RU" sz="13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Rectangle 77"/>
          <p:cNvSpPr>
            <a:spLocks noChangeArrowheads="1"/>
          </p:cNvSpPr>
          <p:nvPr/>
        </p:nvSpPr>
        <p:spPr bwMode="auto">
          <a:xfrm>
            <a:off x="1124953" y="1945543"/>
            <a:ext cx="1832373" cy="793751"/>
          </a:xfrm>
          <a:prstGeom prst="rect">
            <a:avLst/>
          </a:prstGeom>
          <a:solidFill>
            <a:srgbClr val="FFCC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ВНЕШНИЕ 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Rectangle 76"/>
          <p:cNvSpPr>
            <a:spLocks noChangeArrowheads="1"/>
          </p:cNvSpPr>
          <p:nvPr/>
        </p:nvSpPr>
        <p:spPr bwMode="auto">
          <a:xfrm>
            <a:off x="6668900" y="1947131"/>
            <a:ext cx="1776412" cy="79295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ВНУТРЕННИЕ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45" name="Rectangle 150"/>
          <p:cNvSpPr>
            <a:spLocks noChangeArrowheads="1"/>
          </p:cNvSpPr>
          <p:nvPr/>
        </p:nvSpPr>
        <p:spPr bwMode="auto">
          <a:xfrm>
            <a:off x="3644712" y="1659793"/>
            <a:ext cx="2151071" cy="864122"/>
          </a:xfrm>
          <a:prstGeom prst="rect">
            <a:avLst/>
          </a:prstGeom>
          <a:solidFill>
            <a:srgbClr val="00B0F0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</a:rPr>
              <a:t>СПЕЦИАЛЬНЫЕ ОБРАЗОВАТЕЛЬНЫЕ УСЛОВИЯ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5837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"/>
</p:tagLst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222</TotalTime>
  <Words>294</Words>
  <Application>Microsoft Office PowerPoint</Application>
  <PresentationFormat>Экран (4:3)</PresentationFormat>
  <Paragraphs>93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PowerPoint</vt:lpstr>
      <vt:lpstr>Презентация PowerPoint</vt:lpstr>
      <vt:lpstr>Презентация PowerPoint</vt:lpstr>
      <vt:lpstr>Инклюзивная  школа, инклюзивный урок –  это новые подходы, новые учителя,  открытые ко всему новому,  понимающие детскую психологию и особенности развития школьников 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В. Тарасевич</dc:creator>
  <cp:lastModifiedBy>Наталья В. Тарасевич</cp:lastModifiedBy>
  <cp:revision>25</cp:revision>
  <dcterms:created xsi:type="dcterms:W3CDTF">2018-01-31T08:20:06Z</dcterms:created>
  <dcterms:modified xsi:type="dcterms:W3CDTF">2018-02-19T09:46:29Z</dcterms:modified>
</cp:coreProperties>
</file>