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34" r:id="rId3"/>
    <p:sldId id="316" r:id="rId4"/>
    <p:sldId id="328" r:id="rId5"/>
    <p:sldId id="335" r:id="rId6"/>
    <p:sldId id="318" r:id="rId7"/>
    <p:sldId id="259" r:id="rId8"/>
    <p:sldId id="326" r:id="rId9"/>
    <p:sldId id="330" r:id="rId10"/>
    <p:sldId id="303" r:id="rId11"/>
    <p:sldId id="319" r:id="rId12"/>
    <p:sldId id="320" r:id="rId13"/>
    <p:sldId id="321" r:id="rId14"/>
    <p:sldId id="271" r:id="rId15"/>
    <p:sldId id="276" r:id="rId16"/>
    <p:sldId id="301" r:id="rId17"/>
    <p:sldId id="324" r:id="rId18"/>
    <p:sldId id="325" r:id="rId19"/>
    <p:sldId id="314" r:id="rId20"/>
    <p:sldId id="327" r:id="rId21"/>
    <p:sldId id="315" r:id="rId22"/>
    <p:sldId id="305" r:id="rId23"/>
    <p:sldId id="322" r:id="rId24"/>
    <p:sldId id="306" r:id="rId25"/>
    <p:sldId id="331" r:id="rId26"/>
    <p:sldId id="333" r:id="rId27"/>
    <p:sldId id="30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2" autoAdjust="0"/>
    <p:restoredTop sz="91087" autoAdjust="0"/>
  </p:normalViewPr>
  <p:slideViewPr>
    <p:cSldViewPr>
      <p:cViewPr>
        <p:scale>
          <a:sx n="100" d="100"/>
          <a:sy n="100" d="100"/>
        </p:scale>
        <p:origin x="-11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E49D3-E1B1-4A63-B628-A75532A8AF1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33116E-E65D-45B7-8E72-8578C75C18D0}">
      <dgm:prSet custT="1"/>
      <dgm:spPr/>
      <dgm:t>
        <a:bodyPr/>
        <a:lstStyle/>
        <a:p>
          <a:pPr rtl="0"/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ru-RU" sz="16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Жизнепонимание</a:t>
          </a:r>
          <a:endParaRPr lang="ru-RU" sz="1600" dirty="0">
            <a:solidFill>
              <a:schemeClr val="accent5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C0A165-F684-4547-8D2E-F6D1EDD2AC92}" type="parTrans" cxnId="{52415AAC-F309-4E25-B40A-158E0989D530}">
      <dgm:prSet/>
      <dgm:spPr/>
      <dgm:t>
        <a:bodyPr/>
        <a:lstStyle/>
        <a:p>
          <a:endParaRPr lang="ru-RU"/>
        </a:p>
      </dgm:t>
    </dgm:pt>
    <dgm:pt modelId="{7466C641-F3B2-4BD8-B7F2-AC7129CEE962}" type="sibTrans" cxnId="{52415AAC-F309-4E25-B40A-158E0989D530}">
      <dgm:prSet/>
      <dgm:spPr/>
      <dgm:t>
        <a:bodyPr/>
        <a:lstStyle/>
        <a:p>
          <a:endParaRPr lang="ru-RU"/>
        </a:p>
      </dgm:t>
    </dgm:pt>
    <dgm:pt modelId="{DE8815A7-6834-49C0-8EA9-7DF7D34CFD4A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Жизнетворчество</a:t>
          </a:r>
          <a:endParaRPr lang="ru-RU" sz="1600" dirty="0">
            <a:solidFill>
              <a:schemeClr val="accent4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CAC003-EC7A-4015-966A-1B0040AA7FD9}" type="parTrans" cxnId="{CD9CE0A3-A556-4574-BED1-937A1F3B44CA}">
      <dgm:prSet/>
      <dgm:spPr/>
      <dgm:t>
        <a:bodyPr/>
        <a:lstStyle/>
        <a:p>
          <a:endParaRPr lang="ru-RU"/>
        </a:p>
      </dgm:t>
    </dgm:pt>
    <dgm:pt modelId="{9A034E92-7440-4BCD-975F-75BA09EC57EF}" type="sibTrans" cxnId="{CD9CE0A3-A556-4574-BED1-937A1F3B44CA}">
      <dgm:prSet/>
      <dgm:spPr/>
      <dgm:t>
        <a:bodyPr/>
        <a:lstStyle/>
        <a:p>
          <a:endParaRPr lang="ru-RU"/>
        </a:p>
      </dgm:t>
    </dgm:pt>
    <dgm:pt modelId="{48EC8F63-26BF-464A-B8FC-C703D15C9143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Жизнестойкость</a:t>
          </a:r>
          <a:endParaRPr lang="ru-RU" sz="16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BFAB50-D3AE-4090-9ED6-38901CC35C0C}" type="parTrans" cxnId="{CBBE7350-E241-477D-ABA1-F05609FC8C65}">
      <dgm:prSet/>
      <dgm:spPr/>
      <dgm:t>
        <a:bodyPr/>
        <a:lstStyle/>
        <a:p>
          <a:endParaRPr lang="ru-RU"/>
        </a:p>
      </dgm:t>
    </dgm:pt>
    <dgm:pt modelId="{E9878FF3-4989-43FC-9489-69B555296959}" type="sibTrans" cxnId="{CBBE7350-E241-477D-ABA1-F05609FC8C65}">
      <dgm:prSet/>
      <dgm:spPr/>
      <dgm:t>
        <a:bodyPr/>
        <a:lstStyle/>
        <a:p>
          <a:endParaRPr lang="ru-RU"/>
        </a:p>
      </dgm:t>
    </dgm:pt>
    <dgm:pt modelId="{EFA4885B-A579-481B-8B4F-03270E07904F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Жизнелюбие</a:t>
          </a:r>
          <a:r>
            <a:rPr lang="ru-RU" sz="16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u-RU" sz="16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05F6FD-7C3A-46AC-B07C-A9850F34A853}" type="parTrans" cxnId="{B4697A06-71B5-45A9-BFFC-A25F93EACBC5}">
      <dgm:prSet/>
      <dgm:spPr/>
      <dgm:t>
        <a:bodyPr/>
        <a:lstStyle/>
        <a:p>
          <a:endParaRPr lang="ru-RU"/>
        </a:p>
      </dgm:t>
    </dgm:pt>
    <dgm:pt modelId="{4A94BFA4-6335-4E91-84EE-1E2B5F9536E1}" type="sibTrans" cxnId="{B4697A06-71B5-45A9-BFFC-A25F93EACBC5}">
      <dgm:prSet/>
      <dgm:spPr/>
      <dgm:t>
        <a:bodyPr/>
        <a:lstStyle/>
        <a:p>
          <a:endParaRPr lang="ru-RU"/>
        </a:p>
      </dgm:t>
    </dgm:pt>
    <dgm:pt modelId="{1D5A0670-BBAC-4356-A154-C2D1C0C79487}" type="pres">
      <dgm:prSet presAssocID="{4A5E49D3-E1B1-4A63-B628-A75532A8AF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A65C8E-8375-4781-B64C-6DAAF6DC8514}" type="pres">
      <dgm:prSet presAssocID="{4933116E-E65D-45B7-8E72-8578C75C18D0}" presName="Name8" presStyleCnt="0"/>
      <dgm:spPr/>
    </dgm:pt>
    <dgm:pt modelId="{81E3C1D9-1F17-4B76-8192-ABC48D9AD4DD}" type="pres">
      <dgm:prSet presAssocID="{4933116E-E65D-45B7-8E72-8578C75C18D0}" presName="level" presStyleLbl="node1" presStyleIdx="0" presStyleCnt="4" custScaleX="138495" custScaleY="560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8A4CA-D47D-4A55-B988-4E3611CADCD5}" type="pres">
      <dgm:prSet presAssocID="{4933116E-E65D-45B7-8E72-8578C75C18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60456-586D-4358-A53A-1C8EEA2C4DF1}" type="pres">
      <dgm:prSet presAssocID="{DE8815A7-6834-49C0-8EA9-7DF7D34CFD4A}" presName="Name8" presStyleCnt="0"/>
      <dgm:spPr/>
    </dgm:pt>
    <dgm:pt modelId="{6C87352C-C5D0-4955-B951-F3017FC1DDBE}" type="pres">
      <dgm:prSet presAssocID="{DE8815A7-6834-49C0-8EA9-7DF7D34CFD4A}" presName="level" presStyleLbl="node1" presStyleIdx="1" presStyleCnt="4" custScaleX="104681" custScaleY="395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29F55-BEA3-4159-AA34-279DC4F36549}" type="pres">
      <dgm:prSet presAssocID="{DE8815A7-6834-49C0-8EA9-7DF7D34CFD4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F4EFD-85D2-41D8-B0F6-5731F0C7C446}" type="pres">
      <dgm:prSet presAssocID="{48EC8F63-26BF-464A-B8FC-C703D15C9143}" presName="Name8" presStyleCnt="0"/>
      <dgm:spPr/>
    </dgm:pt>
    <dgm:pt modelId="{CA428C3A-F3FC-481A-B8BD-2B448DF93891}" type="pres">
      <dgm:prSet presAssocID="{48EC8F63-26BF-464A-B8FC-C703D15C9143}" presName="level" presStyleLbl="node1" presStyleIdx="2" presStyleCnt="4" custScaleX="96606" custScaleY="771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35170-EE92-49B3-9AED-816D885F499E}" type="pres">
      <dgm:prSet presAssocID="{48EC8F63-26BF-464A-B8FC-C703D15C914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8CE32-3E02-4529-8BAD-0C3713F4D802}" type="pres">
      <dgm:prSet presAssocID="{EFA4885B-A579-481B-8B4F-03270E07904F}" presName="Name8" presStyleCnt="0"/>
      <dgm:spPr/>
    </dgm:pt>
    <dgm:pt modelId="{ACB0E9C6-CD49-477D-AB59-732238ECD517}" type="pres">
      <dgm:prSet presAssocID="{EFA4885B-A579-481B-8B4F-03270E07904F}" presName="level" presStyleLbl="node1" presStyleIdx="3" presStyleCnt="4" custScaleX="94686" custScaleY="462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3C0BC-275E-4043-A9DE-833C8956A152}" type="pres">
      <dgm:prSet presAssocID="{EFA4885B-A579-481B-8B4F-03270E07904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29A297-05D5-4B64-83E9-CD8B905101BB}" type="presOf" srcId="{4A5E49D3-E1B1-4A63-B628-A75532A8AF18}" destId="{1D5A0670-BBAC-4356-A154-C2D1C0C79487}" srcOrd="0" destOrd="0" presId="urn:microsoft.com/office/officeart/2005/8/layout/pyramid1"/>
    <dgm:cxn modelId="{AD323764-B17C-4DEA-8D94-9D944F745A0D}" type="presOf" srcId="{EFA4885B-A579-481B-8B4F-03270E07904F}" destId="{2003C0BC-275E-4043-A9DE-833C8956A152}" srcOrd="1" destOrd="0" presId="urn:microsoft.com/office/officeart/2005/8/layout/pyramid1"/>
    <dgm:cxn modelId="{CBBE7350-E241-477D-ABA1-F05609FC8C65}" srcId="{4A5E49D3-E1B1-4A63-B628-A75532A8AF18}" destId="{48EC8F63-26BF-464A-B8FC-C703D15C9143}" srcOrd="2" destOrd="0" parTransId="{7DBFAB50-D3AE-4090-9ED6-38901CC35C0C}" sibTransId="{E9878FF3-4989-43FC-9489-69B555296959}"/>
    <dgm:cxn modelId="{3DB207C7-058F-4803-BA00-A79FD1511C08}" type="presOf" srcId="{DE8815A7-6834-49C0-8EA9-7DF7D34CFD4A}" destId="{6C87352C-C5D0-4955-B951-F3017FC1DDBE}" srcOrd="0" destOrd="0" presId="urn:microsoft.com/office/officeart/2005/8/layout/pyramid1"/>
    <dgm:cxn modelId="{A96D9E08-1633-4D9B-B1E7-475F9673AE5C}" type="presOf" srcId="{DE8815A7-6834-49C0-8EA9-7DF7D34CFD4A}" destId="{1C529F55-BEA3-4159-AA34-279DC4F36549}" srcOrd="1" destOrd="0" presId="urn:microsoft.com/office/officeart/2005/8/layout/pyramid1"/>
    <dgm:cxn modelId="{52415AAC-F309-4E25-B40A-158E0989D530}" srcId="{4A5E49D3-E1B1-4A63-B628-A75532A8AF18}" destId="{4933116E-E65D-45B7-8E72-8578C75C18D0}" srcOrd="0" destOrd="0" parTransId="{FCC0A165-F684-4547-8D2E-F6D1EDD2AC92}" sibTransId="{7466C641-F3B2-4BD8-B7F2-AC7129CEE962}"/>
    <dgm:cxn modelId="{1C07018B-51D4-48DE-BD6F-5256F5F41489}" type="presOf" srcId="{4933116E-E65D-45B7-8E72-8578C75C18D0}" destId="{CDB8A4CA-D47D-4A55-B988-4E3611CADCD5}" srcOrd="1" destOrd="0" presId="urn:microsoft.com/office/officeart/2005/8/layout/pyramid1"/>
    <dgm:cxn modelId="{35F5BDF0-C853-4FDC-B07A-DA2F6D9DE332}" type="presOf" srcId="{48EC8F63-26BF-464A-B8FC-C703D15C9143}" destId="{04235170-EE92-49B3-9AED-816D885F499E}" srcOrd="1" destOrd="0" presId="urn:microsoft.com/office/officeart/2005/8/layout/pyramid1"/>
    <dgm:cxn modelId="{B4697A06-71B5-45A9-BFFC-A25F93EACBC5}" srcId="{4A5E49D3-E1B1-4A63-B628-A75532A8AF18}" destId="{EFA4885B-A579-481B-8B4F-03270E07904F}" srcOrd="3" destOrd="0" parTransId="{B305F6FD-7C3A-46AC-B07C-A9850F34A853}" sibTransId="{4A94BFA4-6335-4E91-84EE-1E2B5F9536E1}"/>
    <dgm:cxn modelId="{CD9CE0A3-A556-4574-BED1-937A1F3B44CA}" srcId="{4A5E49D3-E1B1-4A63-B628-A75532A8AF18}" destId="{DE8815A7-6834-49C0-8EA9-7DF7D34CFD4A}" srcOrd="1" destOrd="0" parTransId="{2DCAC003-EC7A-4015-966A-1B0040AA7FD9}" sibTransId="{9A034E92-7440-4BCD-975F-75BA09EC57EF}"/>
    <dgm:cxn modelId="{CA28EB19-66F8-4893-AA25-05B7BC078628}" type="presOf" srcId="{4933116E-E65D-45B7-8E72-8578C75C18D0}" destId="{81E3C1D9-1F17-4B76-8192-ABC48D9AD4DD}" srcOrd="0" destOrd="0" presId="urn:microsoft.com/office/officeart/2005/8/layout/pyramid1"/>
    <dgm:cxn modelId="{B6DD9705-91FD-439F-BFDA-8D014D357FD2}" type="presOf" srcId="{EFA4885B-A579-481B-8B4F-03270E07904F}" destId="{ACB0E9C6-CD49-477D-AB59-732238ECD517}" srcOrd="0" destOrd="0" presId="urn:microsoft.com/office/officeart/2005/8/layout/pyramid1"/>
    <dgm:cxn modelId="{28F37082-F989-44B7-87FC-FF7AB4B6AADF}" type="presOf" srcId="{48EC8F63-26BF-464A-B8FC-C703D15C9143}" destId="{CA428C3A-F3FC-481A-B8BD-2B448DF93891}" srcOrd="0" destOrd="0" presId="urn:microsoft.com/office/officeart/2005/8/layout/pyramid1"/>
    <dgm:cxn modelId="{6B059A5E-22F8-47AA-B68E-39D2FFDE3E17}" type="presParOf" srcId="{1D5A0670-BBAC-4356-A154-C2D1C0C79487}" destId="{16A65C8E-8375-4781-B64C-6DAAF6DC8514}" srcOrd="0" destOrd="0" presId="urn:microsoft.com/office/officeart/2005/8/layout/pyramid1"/>
    <dgm:cxn modelId="{E2F42DA4-B44B-495C-8C78-13383DA20734}" type="presParOf" srcId="{16A65C8E-8375-4781-B64C-6DAAF6DC8514}" destId="{81E3C1D9-1F17-4B76-8192-ABC48D9AD4DD}" srcOrd="0" destOrd="0" presId="urn:microsoft.com/office/officeart/2005/8/layout/pyramid1"/>
    <dgm:cxn modelId="{9F13055D-8FD7-41E7-AB97-792BDFBED445}" type="presParOf" srcId="{16A65C8E-8375-4781-B64C-6DAAF6DC8514}" destId="{CDB8A4CA-D47D-4A55-B988-4E3611CADCD5}" srcOrd="1" destOrd="0" presId="urn:microsoft.com/office/officeart/2005/8/layout/pyramid1"/>
    <dgm:cxn modelId="{ADD8BE8F-796C-4B0F-ADC2-BBD3270013AB}" type="presParOf" srcId="{1D5A0670-BBAC-4356-A154-C2D1C0C79487}" destId="{17D60456-586D-4358-A53A-1C8EEA2C4DF1}" srcOrd="1" destOrd="0" presId="urn:microsoft.com/office/officeart/2005/8/layout/pyramid1"/>
    <dgm:cxn modelId="{7DA26A17-7658-4EF2-BE48-720820D1029B}" type="presParOf" srcId="{17D60456-586D-4358-A53A-1C8EEA2C4DF1}" destId="{6C87352C-C5D0-4955-B951-F3017FC1DDBE}" srcOrd="0" destOrd="0" presId="urn:microsoft.com/office/officeart/2005/8/layout/pyramid1"/>
    <dgm:cxn modelId="{E169A4A9-7943-4B5D-8CB3-0C2ABCC485B9}" type="presParOf" srcId="{17D60456-586D-4358-A53A-1C8EEA2C4DF1}" destId="{1C529F55-BEA3-4159-AA34-279DC4F36549}" srcOrd="1" destOrd="0" presId="urn:microsoft.com/office/officeart/2005/8/layout/pyramid1"/>
    <dgm:cxn modelId="{EE964702-1CEF-409A-9229-5B22D2FD1F94}" type="presParOf" srcId="{1D5A0670-BBAC-4356-A154-C2D1C0C79487}" destId="{C8DF4EFD-85D2-41D8-B0F6-5731F0C7C446}" srcOrd="2" destOrd="0" presId="urn:microsoft.com/office/officeart/2005/8/layout/pyramid1"/>
    <dgm:cxn modelId="{51394704-A8BE-4DE4-A21A-B73B78B30AEC}" type="presParOf" srcId="{C8DF4EFD-85D2-41D8-B0F6-5731F0C7C446}" destId="{CA428C3A-F3FC-481A-B8BD-2B448DF93891}" srcOrd="0" destOrd="0" presId="urn:microsoft.com/office/officeart/2005/8/layout/pyramid1"/>
    <dgm:cxn modelId="{4D0CDAB6-C054-4AC3-AACA-8ADCBBE0B2DD}" type="presParOf" srcId="{C8DF4EFD-85D2-41D8-B0F6-5731F0C7C446}" destId="{04235170-EE92-49B3-9AED-816D885F499E}" srcOrd="1" destOrd="0" presId="urn:microsoft.com/office/officeart/2005/8/layout/pyramid1"/>
    <dgm:cxn modelId="{9AE45526-28AE-41E4-B6A4-567C26A95392}" type="presParOf" srcId="{1D5A0670-BBAC-4356-A154-C2D1C0C79487}" destId="{D798CE32-3E02-4529-8BAD-0C3713F4D802}" srcOrd="3" destOrd="0" presId="urn:microsoft.com/office/officeart/2005/8/layout/pyramid1"/>
    <dgm:cxn modelId="{2B99BADE-9921-416C-84EB-D7D9B274F8AF}" type="presParOf" srcId="{D798CE32-3E02-4529-8BAD-0C3713F4D802}" destId="{ACB0E9C6-CD49-477D-AB59-732238ECD517}" srcOrd="0" destOrd="0" presId="urn:microsoft.com/office/officeart/2005/8/layout/pyramid1"/>
    <dgm:cxn modelId="{5D2AF368-A17C-4EFC-B2CC-B1E2D1702163}" type="presParOf" srcId="{D798CE32-3E02-4529-8BAD-0C3713F4D802}" destId="{2003C0BC-275E-4043-A9DE-833C8956A15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9791C9-0DA5-4DF2-8C25-F0BBBD9F528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24181DF-441F-4333-ACF4-9F902B3B0A45}" type="pres">
      <dgm:prSet presAssocID="{B29791C9-0DA5-4DF2-8C25-F0BBBD9F528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AE8DBCF-A75C-4730-A7E6-F3B39F166209}" type="pres">
      <dgm:prSet presAssocID="{B29791C9-0DA5-4DF2-8C25-F0BBBD9F5285}" presName="Name1" presStyleCnt="0"/>
      <dgm:spPr/>
    </dgm:pt>
    <dgm:pt modelId="{120AFFDA-24F9-4031-A936-A004DE467921}" type="pres">
      <dgm:prSet presAssocID="{B29791C9-0DA5-4DF2-8C25-F0BBBD9F5285}" presName="cycle" presStyleCnt="0"/>
      <dgm:spPr/>
    </dgm:pt>
    <dgm:pt modelId="{DC35313E-7410-43D7-9E7B-63C9FDD771EB}" type="pres">
      <dgm:prSet presAssocID="{B29791C9-0DA5-4DF2-8C25-F0BBBD9F5285}" presName="srcNode" presStyleLbl="node1" presStyleIdx="0" presStyleCnt="0"/>
      <dgm:spPr/>
    </dgm:pt>
    <dgm:pt modelId="{52AE1AE6-A1C1-47BE-A28D-8B836EFCD379}" type="pres">
      <dgm:prSet presAssocID="{B29791C9-0DA5-4DF2-8C25-F0BBBD9F5285}" presName="conn" presStyleLbl="parChTrans1D2" presStyleIdx="0" presStyleCnt="1"/>
      <dgm:spPr/>
      <dgm:t>
        <a:bodyPr/>
        <a:lstStyle/>
        <a:p>
          <a:endParaRPr lang="ru-RU"/>
        </a:p>
      </dgm:t>
    </dgm:pt>
    <dgm:pt modelId="{C772C08D-941D-4637-A1B6-7B29BAF86256}" type="pres">
      <dgm:prSet presAssocID="{B29791C9-0DA5-4DF2-8C25-F0BBBD9F5285}" presName="extraNode" presStyleLbl="node1" presStyleIdx="0" presStyleCnt="0"/>
      <dgm:spPr/>
    </dgm:pt>
    <dgm:pt modelId="{E5F17110-60D7-4C22-815A-80CB1C6E34C8}" type="pres">
      <dgm:prSet presAssocID="{B29791C9-0DA5-4DF2-8C25-F0BBBD9F5285}" presName="dstNode" presStyleLbl="node1" presStyleIdx="0" presStyleCnt="0"/>
      <dgm:spPr/>
    </dgm:pt>
  </dgm:ptLst>
  <dgm:cxnLst>
    <dgm:cxn modelId="{E0FC298B-8D83-4EF0-B408-171787778DE5}" type="presOf" srcId="{B29791C9-0DA5-4DF2-8C25-F0BBBD9F5285}" destId="{A24181DF-441F-4333-ACF4-9F902B3B0A45}" srcOrd="0" destOrd="0" presId="urn:microsoft.com/office/officeart/2008/layout/VerticalCurvedList"/>
    <dgm:cxn modelId="{2CAFE50A-FA82-496B-9AF0-32662BE8A531}" type="presParOf" srcId="{A24181DF-441F-4333-ACF4-9F902B3B0A45}" destId="{1AE8DBCF-A75C-4730-A7E6-F3B39F166209}" srcOrd="0" destOrd="0" presId="urn:microsoft.com/office/officeart/2008/layout/VerticalCurvedList"/>
    <dgm:cxn modelId="{6C33A6F0-A236-4099-BD4C-0B935037E05E}" type="presParOf" srcId="{1AE8DBCF-A75C-4730-A7E6-F3B39F166209}" destId="{120AFFDA-24F9-4031-A936-A004DE467921}" srcOrd="0" destOrd="0" presId="urn:microsoft.com/office/officeart/2008/layout/VerticalCurvedList"/>
    <dgm:cxn modelId="{455B4E81-227D-40A1-80EB-89A560D788D7}" type="presParOf" srcId="{120AFFDA-24F9-4031-A936-A004DE467921}" destId="{DC35313E-7410-43D7-9E7B-63C9FDD771EB}" srcOrd="0" destOrd="0" presId="urn:microsoft.com/office/officeart/2008/layout/VerticalCurvedList"/>
    <dgm:cxn modelId="{3C089A64-A900-4A52-8657-126F6907BEEF}" type="presParOf" srcId="{120AFFDA-24F9-4031-A936-A004DE467921}" destId="{52AE1AE6-A1C1-47BE-A28D-8B836EFCD379}" srcOrd="1" destOrd="0" presId="urn:microsoft.com/office/officeart/2008/layout/VerticalCurvedList"/>
    <dgm:cxn modelId="{E81CF1A1-E491-45BB-8131-758A9070740F}" type="presParOf" srcId="{120AFFDA-24F9-4031-A936-A004DE467921}" destId="{C772C08D-941D-4637-A1B6-7B29BAF86256}" srcOrd="2" destOrd="0" presId="urn:microsoft.com/office/officeart/2008/layout/VerticalCurvedList"/>
    <dgm:cxn modelId="{B1556999-80BC-46AE-8C81-2BDBC34B1F5C}" type="presParOf" srcId="{120AFFDA-24F9-4031-A936-A004DE467921}" destId="{E5F17110-60D7-4C22-815A-80CB1C6E34C8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3C1D9-1F17-4B76-8192-ABC48D9AD4DD}">
      <dsp:nvSpPr>
        <dsp:cNvPr id="0" name=""/>
        <dsp:cNvSpPr/>
      </dsp:nvSpPr>
      <dsp:spPr>
        <a:xfrm>
          <a:off x="2376262" y="0"/>
          <a:ext cx="2606917" cy="1326055"/>
        </a:xfrm>
        <a:prstGeom prst="trapezoid">
          <a:avLst>
            <a:gd name="adj" fmla="val 7097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Жизнепонимание</a:t>
          </a:r>
          <a:endParaRPr lang="ru-RU" sz="1600" kern="1200" dirty="0">
            <a:solidFill>
              <a:schemeClr val="accent5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6262" y="0"/>
        <a:ext cx="2606917" cy="1326055"/>
      </dsp:txXfrm>
    </dsp:sp>
    <dsp:sp modelId="{6C87352C-C5D0-4955-B951-F3017FC1DDBE}">
      <dsp:nvSpPr>
        <dsp:cNvPr id="0" name=""/>
        <dsp:cNvSpPr/>
      </dsp:nvSpPr>
      <dsp:spPr>
        <a:xfrm>
          <a:off x="1998378" y="1326055"/>
          <a:ext cx="3362686" cy="936956"/>
        </a:xfrm>
        <a:prstGeom prst="trapezoid">
          <a:avLst>
            <a:gd name="adj" fmla="val 7097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Жизнетворчество</a:t>
          </a:r>
          <a:endParaRPr lang="ru-RU" sz="1600" kern="1200" dirty="0">
            <a:solidFill>
              <a:schemeClr val="accent4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86848" y="1326055"/>
        <a:ext cx="2185746" cy="936956"/>
      </dsp:txXfrm>
    </dsp:sp>
    <dsp:sp modelId="{CA428C3A-F3FC-481A-B8BD-2B448DF93891}">
      <dsp:nvSpPr>
        <dsp:cNvPr id="0" name=""/>
        <dsp:cNvSpPr/>
      </dsp:nvSpPr>
      <dsp:spPr>
        <a:xfrm>
          <a:off x="875069" y="2263011"/>
          <a:ext cx="5609303" cy="1827457"/>
        </a:xfrm>
        <a:prstGeom prst="trapezoid">
          <a:avLst>
            <a:gd name="adj" fmla="val 7097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Жизнестойкость</a:t>
          </a:r>
          <a:endParaRPr lang="ru-RU" sz="1600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6697" y="2263011"/>
        <a:ext cx="3646047" cy="1827457"/>
      </dsp:txXfrm>
    </dsp:sp>
    <dsp:sp modelId="{ACB0E9C6-CD49-477D-AB59-732238ECD517}">
      <dsp:nvSpPr>
        <dsp:cNvPr id="0" name=""/>
        <dsp:cNvSpPr/>
      </dsp:nvSpPr>
      <dsp:spPr>
        <a:xfrm>
          <a:off x="195540" y="4090469"/>
          <a:ext cx="6968362" cy="1094106"/>
        </a:xfrm>
        <a:prstGeom prst="trapezoid">
          <a:avLst>
            <a:gd name="adj" fmla="val 7097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Жизнелюбие</a:t>
          </a:r>
          <a:r>
            <a:rPr lang="ru-RU" sz="16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u-RU" sz="16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5003" y="4090469"/>
        <a:ext cx="4529435" cy="1094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EA29D-AB2E-4349-B6A3-B635BB44F35F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2E541-9DFD-430E-9C89-DD8A89B68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52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2E541-9DFD-430E-9C89-DD8A89B6863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81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2E541-9DFD-430E-9C89-DD8A89B6863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817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2E541-9DFD-430E-9C89-DD8A89B6863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81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motivators.ru/sites/default/files/imagecache/main-motivator/motivator-41793.jpg" TargetMode="Externa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496944" cy="3240359"/>
          </a:xfrm>
        </p:spPr>
        <p:txBody>
          <a:bodyPr>
            <a:noAutofit/>
          </a:bodyPr>
          <a:lstStyle/>
          <a:p>
            <a:r>
              <a:rPr lang="ru-RU" sz="5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жизнестойкости </a:t>
            </a:r>
            <a:r>
              <a:rPr lang="ru-RU" sz="5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обучающихся"</a:t>
            </a:r>
            <a:br>
              <a:rPr lang="ru-RU" sz="5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653136"/>
            <a:ext cx="6336704" cy="1656184"/>
          </a:xfrm>
        </p:spPr>
        <p:txBody>
          <a:bodyPr>
            <a:noAutofit/>
          </a:bodyPr>
          <a:lstStyle/>
          <a:p>
            <a:pPr algn="r"/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Жинко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Тамара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НСО «ОЦДК»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Меняйло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Вартановна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ГБУ НСО «ОЦДК»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>
            <a:lum bright="22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" y="-171722"/>
            <a:ext cx="9436463" cy="7077347"/>
          </a:xfrm>
          <a:prstGeom prst="rect">
            <a:avLst/>
          </a:prstGeom>
          <a:blipFill dpi="0" rotWithShape="1">
            <a:blip r:embed="rId3">
              <a:lum bright="22000" contrast="-5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89248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4595736"/>
              </p:ext>
            </p:extLst>
          </p:nvPr>
        </p:nvGraphicFramePr>
        <p:xfrm>
          <a:off x="17748" y="1124744"/>
          <a:ext cx="9126252" cy="5028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116633"/>
            <a:ext cx="864096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Жизнестойкость</a:t>
            </a:r>
            <a:r>
              <a:rPr lang="ru-RU" sz="2000" i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 меру способности личности выдерживать стрессовую ситуацию, сохраняя внутреннюю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сбалансированность,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снижая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этом, успешности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Жизнестойкие 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endParaRPr lang="ru-RU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pPr algn="ctr"/>
            <a:endParaRPr lang="ru-RU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pPr algn="ctr"/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pPr algn="ctr"/>
            <a:endParaRPr lang="ru-RU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pPr algn="ctr"/>
            <a:endParaRPr lang="ru-RU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pPr algn="ctr"/>
            <a:endParaRPr lang="ru-RU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endParaRPr lang="ru-RU" dirty="0" smtClean="0">
              <a:latin typeface="Arial"/>
            </a:endParaRPr>
          </a:p>
          <a:p>
            <a:endParaRPr lang="ru-RU" dirty="0" smtClean="0">
              <a:latin typeface="Arial"/>
            </a:endParaRPr>
          </a:p>
          <a:p>
            <a:endParaRPr lang="ru-RU" dirty="0">
              <a:latin typeface="Arial"/>
            </a:endParaRPr>
          </a:p>
          <a:p>
            <a:endParaRPr lang="ru-RU" dirty="0" smtClean="0">
              <a:latin typeface="Arial"/>
            </a:endParaRPr>
          </a:p>
          <a:p>
            <a:endParaRPr lang="ru-RU" dirty="0" smtClean="0">
              <a:latin typeface="Arial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5536" y="2564904"/>
            <a:ext cx="3575837" cy="14401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умеют 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</a:t>
            </a:r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действительность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есть</a:t>
            </a:r>
          </a:p>
        </p:txBody>
      </p:sp>
      <p:sp>
        <p:nvSpPr>
          <p:cNvPr id="7" name="Овал 6"/>
          <p:cNvSpPr/>
          <p:nvPr/>
        </p:nvSpPr>
        <p:spPr>
          <a:xfrm>
            <a:off x="2339752" y="4581128"/>
            <a:ext cx="4510261" cy="160059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глубоко убеждены, </a:t>
            </a: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наша 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</a:t>
            </a:r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смысл </a:t>
            </a:r>
            <a:endParaRPr lang="ru-RU" sz="1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860032" y="2455735"/>
            <a:ext cx="4104456" cy="169334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тличаются незаурядным умением импровизировать и </a:t>
            </a:r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нетривиальные </a:t>
            </a:r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</a:p>
          <a:p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347864" y="1628800"/>
            <a:ext cx="124701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594882" y="1628800"/>
            <a:ext cx="1417278" cy="826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355976" y="1628800"/>
            <a:ext cx="238906" cy="288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6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>
            <a:lum bright="22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lum bright="22000" contrast="-5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омпоненты жизнестойкости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4" name="Овал 3"/>
          <p:cNvSpPr/>
          <p:nvPr/>
        </p:nvSpPr>
        <p:spPr>
          <a:xfrm>
            <a:off x="107504" y="1232756"/>
            <a:ext cx="3672408" cy="108999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выжить </a:t>
            </a:r>
            <a:endParaRPr lang="ru-RU" sz="1600" i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любых условиях</a:t>
            </a:r>
          </a:p>
        </p:txBody>
      </p:sp>
      <p:sp>
        <p:nvSpPr>
          <p:cNvPr id="5" name="Овал 4"/>
          <p:cNvSpPr/>
          <p:nvPr/>
        </p:nvSpPr>
        <p:spPr>
          <a:xfrm>
            <a:off x="2123728" y="1916832"/>
            <a:ext cx="3600400" cy="140415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</a:t>
            </a:r>
            <a:endParaRPr lang="ru-RU" sz="1600" i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</a:p>
          <a:p>
            <a:pPr algn="ctr"/>
            <a:r>
              <a:rPr lang="ru-RU" sz="16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sz="1600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457861" y="2708920"/>
            <a:ext cx="4536504" cy="16561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нестандартно реагировать на стандартные жизненные ситуации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2987824" y="548680"/>
            <a:ext cx="1584176" cy="7430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457861" y="548680"/>
            <a:ext cx="114139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572000" y="548680"/>
            <a:ext cx="1872208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4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885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640960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altLang="ru-RU" dirty="0" smtClean="0"/>
          </a:p>
          <a:p>
            <a:pPr>
              <a:lnSpc>
                <a:spcPct val="80000"/>
              </a:lnSpc>
              <a:defRPr/>
            </a:pPr>
            <a:endParaRPr lang="ru-RU" altLang="ru-RU" dirty="0"/>
          </a:p>
          <a:p>
            <a:pPr>
              <a:lnSpc>
                <a:spcPct val="80000"/>
              </a:lnSpc>
              <a:defRPr/>
            </a:pPr>
            <a:endParaRPr lang="ru-RU" altLang="ru-RU" dirty="0" smtClean="0"/>
          </a:p>
          <a:p>
            <a:pPr>
              <a:lnSpc>
                <a:spcPct val="80000"/>
              </a:lnSpc>
              <a:defRPr/>
            </a:pPr>
            <a:endParaRPr lang="ru-RU" altLang="ru-RU" dirty="0"/>
          </a:p>
          <a:p>
            <a:pPr>
              <a:lnSpc>
                <a:spcPct val="80000"/>
              </a:lnSpc>
              <a:defRPr/>
            </a:pPr>
            <a:endParaRPr lang="ru-RU" altLang="ru-RU" dirty="0" smtClean="0"/>
          </a:p>
          <a:p>
            <a:pPr>
              <a:lnSpc>
                <a:spcPct val="80000"/>
              </a:lnSpc>
              <a:defRPr/>
            </a:pPr>
            <a:endParaRPr lang="ru-RU" altLang="ru-RU" dirty="0"/>
          </a:p>
          <a:p>
            <a:pPr>
              <a:lnSpc>
                <a:spcPct val="80000"/>
              </a:lnSpc>
              <a:defRPr/>
            </a:pPr>
            <a:endParaRPr lang="ru-RU" altLang="ru-RU" dirty="0" smtClean="0"/>
          </a:p>
          <a:p>
            <a:pPr>
              <a:lnSpc>
                <a:spcPct val="80000"/>
              </a:lnSpc>
              <a:defRPr/>
            </a:pPr>
            <a:endParaRPr lang="ru-RU" altLang="ru-RU" dirty="0"/>
          </a:p>
          <a:p>
            <a:pPr>
              <a:lnSpc>
                <a:spcPct val="80000"/>
              </a:lnSpc>
              <a:defRPr/>
            </a:pPr>
            <a:endParaRPr lang="ru-RU" altLang="ru-RU" dirty="0" smtClean="0"/>
          </a:p>
          <a:p>
            <a:pPr>
              <a:lnSpc>
                <a:spcPct val="80000"/>
              </a:lnSpc>
              <a:defRPr/>
            </a:pPr>
            <a:endParaRPr lang="ru-RU" altLang="ru-RU" dirty="0"/>
          </a:p>
          <a:p>
            <a:pPr>
              <a:lnSpc>
                <a:spcPct val="80000"/>
              </a:lnSpc>
              <a:defRPr/>
            </a:pPr>
            <a:endParaRPr lang="ru-RU" altLang="ru-RU" dirty="0"/>
          </a:p>
          <a:p>
            <a:pPr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1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Жизнестойкость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endParaRPr lang="ru-RU" dirty="0">
              <a:solidFill>
                <a:srgbClr val="C00000"/>
              </a:solidFill>
            </a:endParaRP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7504" y="1484784"/>
            <a:ext cx="2880320" cy="9361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в жизни имеет свой смысл </a:t>
            </a:r>
          </a:p>
        </p:txBody>
      </p:sp>
      <p:sp>
        <p:nvSpPr>
          <p:cNvPr id="5" name="Овал 4"/>
          <p:cNvSpPr/>
          <p:nvPr/>
        </p:nvSpPr>
        <p:spPr>
          <a:xfrm>
            <a:off x="2483768" y="2060848"/>
            <a:ext cx="2952328" cy="8640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победа 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20072" y="2312299"/>
            <a:ext cx="3794720" cy="111670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миром и окружающими людьми</a:t>
            </a:r>
          </a:p>
          <a:p>
            <a:r>
              <a:rPr lang="ru-RU" dirty="0"/>
              <a:t> 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699792" y="764704"/>
            <a:ext cx="158417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283968" y="764704"/>
            <a:ext cx="0" cy="118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283968" y="764704"/>
            <a:ext cx="259228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2483768" y="3429000"/>
            <a:ext cx="3096344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опыт</a:t>
            </a:r>
          </a:p>
        </p:txBody>
      </p:sp>
      <p:cxnSp>
        <p:nvCxnSpPr>
          <p:cNvPr id="21" name="Прямая со стрелкой 20"/>
          <p:cNvCxnSpPr>
            <a:stCxn id="5" idx="4"/>
          </p:cNvCxnSpPr>
          <p:nvPr/>
        </p:nvCxnSpPr>
        <p:spPr>
          <a:xfrm flipH="1">
            <a:off x="3851920" y="2924944"/>
            <a:ext cx="1080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7504" y="4813994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Самая интенсивная рефлексия и самая низкая удовлетворенность смыслом жизни характеризует людей моложе 25 лет.</a:t>
            </a:r>
          </a:p>
        </p:txBody>
      </p:sp>
    </p:spTree>
    <p:extLst>
      <p:ext uri="{BB962C8B-B14F-4D97-AF65-F5344CB8AC3E}">
        <p14:creationId xmlns:p14="http://schemas.microsoft.com/office/powerpoint/2010/main" val="22965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640960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altLang="ru-RU" dirty="0" smtClean="0"/>
          </a:p>
          <a:p>
            <a:pPr>
              <a:lnSpc>
                <a:spcPct val="80000"/>
              </a:lnSpc>
              <a:defRPr/>
            </a:pPr>
            <a:endParaRPr lang="ru-RU" altLang="ru-RU" dirty="0"/>
          </a:p>
          <a:p>
            <a:pPr>
              <a:lnSpc>
                <a:spcPct val="80000"/>
              </a:lnSpc>
              <a:defRPr/>
            </a:pPr>
            <a:endParaRPr lang="ru-RU" altLang="ru-RU" dirty="0" smtClean="0"/>
          </a:p>
          <a:p>
            <a:pPr>
              <a:lnSpc>
                <a:spcPct val="80000"/>
              </a:lnSpc>
              <a:defRPr/>
            </a:pPr>
            <a:endParaRPr lang="ru-RU" altLang="ru-RU" dirty="0"/>
          </a:p>
          <a:p>
            <a:pPr>
              <a:lnSpc>
                <a:spcPct val="80000"/>
              </a:lnSpc>
              <a:defRPr/>
            </a:pPr>
            <a:endParaRPr lang="ru-RU" altLang="ru-RU" dirty="0" smtClean="0"/>
          </a:p>
          <a:p>
            <a:pPr>
              <a:lnSpc>
                <a:spcPct val="80000"/>
              </a:lnSpc>
              <a:defRPr/>
            </a:pPr>
            <a:endParaRPr lang="ru-RU" altLang="ru-RU" dirty="0"/>
          </a:p>
          <a:p>
            <a:pPr>
              <a:lnSpc>
                <a:spcPct val="80000"/>
              </a:lnSpc>
              <a:defRPr/>
            </a:pPr>
            <a:endParaRPr lang="ru-RU" altLang="ru-RU" dirty="0" smtClean="0"/>
          </a:p>
          <a:p>
            <a:pPr>
              <a:lnSpc>
                <a:spcPct val="80000"/>
              </a:lnSpc>
              <a:defRPr/>
            </a:pPr>
            <a:endParaRPr lang="ru-RU" altLang="ru-RU" dirty="0"/>
          </a:p>
          <a:p>
            <a:pPr>
              <a:lnSpc>
                <a:spcPct val="80000"/>
              </a:lnSpc>
              <a:defRPr/>
            </a:pPr>
            <a:endParaRPr lang="ru-RU" altLang="ru-RU" dirty="0" smtClean="0"/>
          </a:p>
          <a:p>
            <a:pPr>
              <a:lnSpc>
                <a:spcPct val="80000"/>
              </a:lnSpc>
              <a:defRPr/>
            </a:pPr>
            <a:endParaRPr lang="ru-RU" altLang="ru-RU" dirty="0"/>
          </a:p>
          <a:p>
            <a:pPr>
              <a:lnSpc>
                <a:spcPct val="80000"/>
              </a:lnSpc>
              <a:defRPr/>
            </a:pPr>
            <a:endParaRPr lang="ru-RU" altLang="ru-RU" dirty="0"/>
          </a:p>
          <a:p>
            <a:pPr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6632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преимущества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жизнестойкости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7504" y="548680"/>
            <a:ext cx="8064896" cy="13321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силы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преодоления препятствий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противодействий</a:t>
            </a:r>
          </a:p>
        </p:txBody>
      </p:sp>
      <p:sp>
        <p:nvSpPr>
          <p:cNvPr id="5" name="Овал 4"/>
          <p:cNvSpPr/>
          <p:nvPr/>
        </p:nvSpPr>
        <p:spPr>
          <a:xfrm>
            <a:off x="1763688" y="1484784"/>
            <a:ext cx="5544616" cy="9361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толчок к развитию способностей</a:t>
            </a:r>
          </a:p>
        </p:txBody>
      </p:sp>
      <p:sp>
        <p:nvSpPr>
          <p:cNvPr id="6" name="Овал 5"/>
          <p:cNvSpPr/>
          <p:nvPr/>
        </p:nvSpPr>
        <p:spPr>
          <a:xfrm>
            <a:off x="2627784" y="2132856"/>
            <a:ext cx="6480720" cy="8640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проявить </a:t>
            </a:r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</a:p>
        </p:txBody>
      </p:sp>
      <p:sp>
        <p:nvSpPr>
          <p:cNvPr id="7" name="Овал 6"/>
          <p:cNvSpPr/>
          <p:nvPr/>
        </p:nvSpPr>
        <p:spPr>
          <a:xfrm>
            <a:off x="4211960" y="2780926"/>
            <a:ext cx="4932040" cy="68407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освобождает от неуверенности </a:t>
            </a:r>
          </a:p>
        </p:txBody>
      </p:sp>
      <p:sp>
        <p:nvSpPr>
          <p:cNvPr id="8" name="Овал 7"/>
          <p:cNvSpPr/>
          <p:nvPr/>
        </p:nvSpPr>
        <p:spPr>
          <a:xfrm>
            <a:off x="4427984" y="3429000"/>
            <a:ext cx="4824536" cy="5760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освобождает от комплексов</a:t>
            </a:r>
          </a:p>
        </p:txBody>
      </p:sp>
      <p:sp>
        <p:nvSpPr>
          <p:cNvPr id="9" name="Овал 8"/>
          <p:cNvSpPr/>
          <p:nvPr/>
        </p:nvSpPr>
        <p:spPr>
          <a:xfrm>
            <a:off x="4860032" y="3861048"/>
            <a:ext cx="42484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освобождает от пессимизма</a:t>
            </a:r>
          </a:p>
        </p:txBody>
      </p:sp>
      <p:sp>
        <p:nvSpPr>
          <p:cNvPr id="10" name="Овал 9"/>
          <p:cNvSpPr/>
          <p:nvPr/>
        </p:nvSpPr>
        <p:spPr>
          <a:xfrm>
            <a:off x="3563888" y="5085184"/>
            <a:ext cx="5400600" cy="11521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от понимания жизненных процессов</a:t>
            </a:r>
          </a:p>
        </p:txBody>
      </p:sp>
      <p:sp>
        <p:nvSpPr>
          <p:cNvPr id="11" name="Овал 10"/>
          <p:cNvSpPr/>
          <p:nvPr/>
        </p:nvSpPr>
        <p:spPr>
          <a:xfrm>
            <a:off x="107504" y="2996952"/>
            <a:ext cx="3528392" cy="93610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к окружающему миру </a:t>
            </a:r>
          </a:p>
        </p:txBody>
      </p:sp>
      <p:sp>
        <p:nvSpPr>
          <p:cNvPr id="12" name="Овал 11"/>
          <p:cNvSpPr/>
          <p:nvPr/>
        </p:nvSpPr>
        <p:spPr>
          <a:xfrm>
            <a:off x="539552" y="3789040"/>
            <a:ext cx="3312368" cy="86409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к людям</a:t>
            </a:r>
          </a:p>
        </p:txBody>
      </p:sp>
      <p:sp>
        <p:nvSpPr>
          <p:cNvPr id="13" name="Овал 12"/>
          <p:cNvSpPr/>
          <p:nvPr/>
        </p:nvSpPr>
        <p:spPr>
          <a:xfrm>
            <a:off x="323528" y="4509120"/>
            <a:ext cx="3096344" cy="9972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к жизни </a:t>
            </a:r>
          </a:p>
        </p:txBody>
      </p:sp>
    </p:spTree>
    <p:extLst>
      <p:ext uri="{BB962C8B-B14F-4D97-AF65-F5344CB8AC3E}">
        <p14:creationId xmlns:p14="http://schemas.microsoft.com/office/powerpoint/2010/main" val="22965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4624"/>
            <a:ext cx="9036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обучить ребенка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жизнестойкости?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Жизнестойкость</a:t>
            </a:r>
            <a:endParaRPr lang="ru-RU" sz="2000" b="1" dirty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воспитание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3528" y="2420888"/>
            <a:ext cx="2232248" cy="10990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защищать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26110" y="2388017"/>
            <a:ext cx="2304256" cy="105273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</a:t>
            </a:r>
            <a:endParaRPr lang="ru-RU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56176" y="2605554"/>
            <a:ext cx="2451720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076056" y="3861048"/>
            <a:ext cx="1728192" cy="100312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стойкость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020272" y="4005064"/>
            <a:ext cx="2044824" cy="7920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6588224" y="3519954"/>
            <a:ext cx="720080" cy="341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0" idx="4"/>
          </p:cNvCxnSpPr>
          <p:nvPr/>
        </p:nvCxnSpPr>
        <p:spPr>
          <a:xfrm>
            <a:off x="7382036" y="3519954"/>
            <a:ext cx="430324" cy="485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979712" y="1819856"/>
            <a:ext cx="2088232" cy="601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067944" y="1819856"/>
            <a:ext cx="504056" cy="457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067944" y="1819856"/>
            <a:ext cx="2952328" cy="785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5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>
            <a:lum bright="22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14"/>
            <a:ext cx="9144000" cy="6858000"/>
          </a:xfrm>
          <a:prstGeom prst="rect">
            <a:avLst/>
          </a:prstGeom>
          <a:blipFill dpi="0" rotWithShape="1">
            <a:blip r:embed="rId3">
              <a:lum bright="22000" contrast="-5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7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24694" y="2600908"/>
            <a:ext cx="3312368" cy="81637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решения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96448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 детей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algn="ctr"/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Избавляясь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слабости, уныния, тоски, безынициативности – </a:t>
            </a:r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воспитывает в себе жизнестойкость.</a:t>
            </a:r>
          </a:p>
          <a:p>
            <a:endParaRPr lang="ru-RU" dirty="0"/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51720" y="2955091"/>
            <a:ext cx="3672408" cy="97796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бояться </a:t>
            </a:r>
            <a:r>
              <a:rPr lang="ru-RU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ошибок </a:t>
            </a:r>
          </a:p>
        </p:txBody>
      </p:sp>
      <p:sp>
        <p:nvSpPr>
          <p:cNvPr id="7" name="Овал 6"/>
          <p:cNvSpPr/>
          <p:nvPr/>
        </p:nvSpPr>
        <p:spPr>
          <a:xfrm>
            <a:off x="5292080" y="2852936"/>
            <a:ext cx="3672408" cy="12241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бояться бездействия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700808"/>
            <a:ext cx="3384376" cy="9000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азвивать стойкость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868144" y="1809984"/>
            <a:ext cx="3096344" cy="79092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б</a:t>
            </a:r>
            <a:r>
              <a:rPr lang="ru-RU" sz="1600" dirty="0" smtClean="0"/>
              <a:t>ыть силь</a:t>
            </a:r>
            <a:r>
              <a:rPr lang="ru-RU" dirty="0" smtClean="0"/>
              <a:t>ным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843808" y="548680"/>
            <a:ext cx="169218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987824" y="548680"/>
            <a:ext cx="1548172" cy="2052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535996" y="548680"/>
            <a:ext cx="0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535996" y="548680"/>
            <a:ext cx="1692188" cy="24064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535996" y="548680"/>
            <a:ext cx="2484276" cy="1261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7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>
            <a:lum bright="22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7" y="17846"/>
            <a:ext cx="9144000" cy="6858000"/>
          </a:xfrm>
          <a:prstGeom prst="rect">
            <a:avLst/>
          </a:prstGeom>
          <a:blipFill dpi="0" rotWithShape="1">
            <a:blip r:embed="rId3">
              <a:lum bright="22000" contrast="-5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7667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вырастить уверенного и психологически устойчивого ребенка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5577" y="799837"/>
            <a:ext cx="2880318" cy="9512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Прочная опора</a:t>
            </a:r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flipH="1">
            <a:off x="1259631" y="2204864"/>
            <a:ext cx="2376261" cy="7920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</a:p>
        </p:txBody>
      </p:sp>
      <p:sp>
        <p:nvSpPr>
          <p:cNvPr id="7" name="Овал 6"/>
          <p:cNvSpPr/>
          <p:nvPr/>
        </p:nvSpPr>
        <p:spPr>
          <a:xfrm>
            <a:off x="5004048" y="1484784"/>
            <a:ext cx="2594012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безопасной</a:t>
            </a:r>
          </a:p>
        </p:txBody>
      </p:sp>
      <p:sp>
        <p:nvSpPr>
          <p:cNvPr id="8" name="Овал 7"/>
          <p:cNvSpPr/>
          <p:nvPr/>
        </p:nvSpPr>
        <p:spPr>
          <a:xfrm>
            <a:off x="6375648" y="1941984"/>
            <a:ext cx="2444824" cy="105496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благоприятной </a:t>
            </a:r>
          </a:p>
        </p:txBody>
      </p:sp>
      <p:sp>
        <p:nvSpPr>
          <p:cNvPr id="9" name="Овал 8"/>
          <p:cNvSpPr/>
          <p:nvPr/>
        </p:nvSpPr>
        <p:spPr>
          <a:xfrm>
            <a:off x="539552" y="3573016"/>
            <a:ext cx="4370784" cy="10081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домашней обстановки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5724128" y="2778899"/>
            <a:ext cx="2952328" cy="113245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заботливой</a:t>
            </a:r>
          </a:p>
        </p:txBody>
      </p:sp>
      <p:cxnSp>
        <p:nvCxnSpPr>
          <p:cNvPr id="13" name="Прямая со стрелкой 12"/>
          <p:cNvCxnSpPr>
            <a:endCxn id="6" idx="0"/>
          </p:cNvCxnSpPr>
          <p:nvPr/>
        </p:nvCxnSpPr>
        <p:spPr>
          <a:xfrm flipH="1">
            <a:off x="2447761" y="1751112"/>
            <a:ext cx="2" cy="453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9" idx="0"/>
          </p:cNvCxnSpPr>
          <p:nvPr/>
        </p:nvCxnSpPr>
        <p:spPr>
          <a:xfrm>
            <a:off x="2447763" y="2996952"/>
            <a:ext cx="277181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3635895" y="2204864"/>
            <a:ext cx="1584177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8" idx="2"/>
          </p:cNvCxnSpPr>
          <p:nvPr/>
        </p:nvCxnSpPr>
        <p:spPr>
          <a:xfrm flipV="1">
            <a:off x="3635892" y="2469468"/>
            <a:ext cx="2739756" cy="1103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1" idx="2"/>
          </p:cNvCxnSpPr>
          <p:nvPr/>
        </p:nvCxnSpPr>
        <p:spPr>
          <a:xfrm flipV="1">
            <a:off x="3635892" y="3345126"/>
            <a:ext cx="2088236" cy="227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7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>
            <a:lum bright="22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80"/>
            <a:ext cx="9226749" cy="6858000"/>
          </a:xfrm>
          <a:prstGeom prst="rect">
            <a:avLst/>
          </a:prstGeom>
          <a:blipFill dpi="0" rotWithShape="1">
            <a:blip r:embed="rId3">
              <a:lum bright="22000" contrast="-5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/>
          </a:p>
          <a:p>
            <a:pPr lvl="0"/>
            <a:endParaRPr lang="ru-RU" dirty="0"/>
          </a:p>
        </p:txBody>
      </p:sp>
      <p:pic>
        <p:nvPicPr>
          <p:cNvPr id="1026" name="Picture 2" descr="♥ ТВОРИТЬ ДОБРО ♥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36912"/>
            <a:ext cx="4355976" cy="371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Завтра ты окажешься там, где сегодня находятся твои мысл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788024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3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>
            <a:lum bright="22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5"/>
            <a:ext cx="9144000" cy="6858000"/>
          </a:xfrm>
          <a:prstGeom prst="rect">
            <a:avLst/>
          </a:prstGeom>
          <a:blipFill dpi="0" rotWithShape="1">
            <a:blip r:embed="rId3">
              <a:lum bright="22000" contrast="-5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/>
          </a:p>
          <a:p>
            <a:pPr lvl="0"/>
            <a:endParaRPr lang="ru-RU" dirty="0"/>
          </a:p>
        </p:txBody>
      </p:sp>
      <p:pic>
        <p:nvPicPr>
          <p:cNvPr id="2050" name="Picture 2" descr="СЕГОДНЯшним...От него многое зависит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8880"/>
            <a:ext cx="486003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1-е:Мелкие тревоги-это пустяк. 2-е:Все тревоги-мелкие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1"/>
            <a:ext cx="4427983" cy="435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3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>
            <a:lum bright="22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lum bright="22000" contrast="-5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помочь ребенку научиться успешно решать возникшие проблемы?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это Проверка ваших Возможностей.&quot; Б.Трейси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648072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4624"/>
            <a:ext cx="9036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268760"/>
            <a:ext cx="3345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6633"/>
            <a:ext cx="914501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Понятия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«жизнеспособность», «жизнестойкость».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Факторы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условия, влияющие на формирование жизнестойкости.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Роль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формировании жизнестойкости ребенка.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Стресс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как распознать и помочь ребенку справиться со стрессом.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вырастить уверенного и психически устойчивого ребенка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667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рекомендации, методы).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85725" algn="l"/>
              </a:tabLst>
            </a:pPr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85725" algn="l"/>
              </a:tabLst>
            </a:pP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Педагогические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и средства организации воспитания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66700">
              <a:tabLst>
                <a:tab pos="85725" algn="l"/>
                <a:tab pos="2667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жизнеспособности   школьника.</a:t>
            </a:r>
          </a:p>
          <a:p>
            <a:pPr lvl="0">
              <a:tabLst>
                <a:tab pos="85725" algn="l"/>
                <a:tab pos="266700" algn="l"/>
              </a:tabLst>
            </a:pPr>
            <a:endParaRPr lang="ru-RU" b="1" dirty="0"/>
          </a:p>
          <a:p>
            <a:pPr lvl="0">
              <a:tabLst>
                <a:tab pos="85725" algn="l"/>
                <a:tab pos="266700" algn="l"/>
              </a:tabLst>
            </a:pPr>
            <a:endParaRPr lang="ru-RU" b="1" dirty="0" smtClean="0"/>
          </a:p>
          <a:p>
            <a:pPr lvl="0">
              <a:tabLst>
                <a:tab pos="85725" algn="l"/>
                <a:tab pos="266700" algn="l"/>
              </a:tabLst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2869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>
            <a:lum bright="22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4965"/>
            <a:ext cx="9144000" cy="6858000"/>
          </a:xfrm>
          <a:prstGeom prst="rect">
            <a:avLst/>
          </a:prstGeom>
          <a:blipFill dpi="0" rotWithShape="1">
            <a:blip r:embed="rId3">
              <a:lum bright="22000" contrast="-5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/>
          </a:p>
          <a:p>
            <a:pPr lv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9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доровые привычки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7504" y="1384033"/>
            <a:ext cx="2736304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олноценный сон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411760" y="1593018"/>
            <a:ext cx="2736304" cy="8278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орошее питание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16016" y="1593018"/>
            <a:ext cx="4104456" cy="97188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егулярные </a:t>
            </a:r>
          </a:p>
          <a:p>
            <a:pPr algn="ctr"/>
            <a:r>
              <a:rPr lang="ru-RU" sz="1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упражнения</a:t>
            </a:r>
            <a:r>
              <a:rPr lang="ru-RU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339752" y="583813"/>
            <a:ext cx="1800200" cy="9009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995936" y="583813"/>
            <a:ext cx="144016" cy="1009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139952" y="583813"/>
            <a:ext cx="2376264" cy="1009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96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>
            <a:lum bright="22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37" y="0"/>
            <a:ext cx="9144000" cy="6974632"/>
          </a:xfrm>
          <a:prstGeom prst="rect">
            <a:avLst/>
          </a:prstGeom>
          <a:blipFill dpi="0" rotWithShape="1">
            <a:blip r:embed="rId3">
              <a:lum bright="22000" contrast="-5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0"/>
            <a:ext cx="87555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6632"/>
            <a:ext cx="8568952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 простым языком, — это ответ организма на происходящее на уровне психики и физиологии. При изменяющихся обстоятельствах и воздействии неблагоприятных факторов в человеческом организме развивается совокупность адаптационных реакций — это и есть стресс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Признаки:</a:t>
            </a:r>
          </a:p>
          <a:p>
            <a:endParaRPr lang="ru-RU" sz="2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головные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боли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алобы на боли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животе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замкнутость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ассеянность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ыстрая утомляемость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желание что-либо делать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спеваемость  падает в школе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плохой сон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арушения питания</a:t>
            </a:r>
            <a:endParaRPr lang="ru-RU" sz="20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5608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>
            <a:lum bright="22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5"/>
            <a:ext cx="9144000" cy="6858000"/>
          </a:xfrm>
          <a:prstGeom prst="rect">
            <a:avLst/>
          </a:prstGeom>
          <a:blipFill dpi="0" rotWithShape="1">
            <a:blip r:embed="rId3">
              <a:lum bright="22000" contrast="-5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0943" y="3433965"/>
            <a:ext cx="86221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1"/>
            <a:ext cx="896448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помочь ребенку научиться справляться со стрессом?</a:t>
            </a:r>
            <a:b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пытайтесь решать проблемы вашего ребенка вместо него самого.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навыкам, которые он сможет использовать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трудных ситуациях.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навыкам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временем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научите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делать регулярные перерывы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отслеживайте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чем занимается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моделируйте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хорошие навыки науки «управления стрессом»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вашего ребенка вы лучший пример для подражания.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постоянную взаимосвязь. Приложите все усилия, чтобы знать, что происходит в его жизни, прислушивайтесь к его мнению, чаще справляйтесь о его состоянии. Пусть ребенок знает, что вы всегда рядом и готовы обсуждать любую его проблему.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523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>
            <a:lum bright="22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30" y="32742"/>
            <a:ext cx="9197752" cy="6858000"/>
          </a:xfrm>
          <a:prstGeom prst="rect">
            <a:avLst/>
          </a:prstGeom>
          <a:blipFill dpi="0" rotWithShape="1">
            <a:blip r:embed="rId3">
              <a:lum bright="22000" contrast="-5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/>
          </a:p>
          <a:p>
            <a:pPr lv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6632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повышения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жизнестойкости</a:t>
            </a:r>
          </a:p>
          <a:p>
            <a:pPr algn="ctr"/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1520" y="980729"/>
            <a:ext cx="3888432" cy="8640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естандартное мышление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03848" y="1412777"/>
            <a:ext cx="3362672" cy="93610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</a:t>
            </a:r>
            <a:endParaRPr lang="ru-RU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220072" y="1880828"/>
            <a:ext cx="3923928" cy="10981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доровый 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жизни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99592" y="4005064"/>
            <a:ext cx="6408712" cy="1440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ланирование своей деятельности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835696" y="2912683"/>
            <a:ext cx="4104456" cy="109811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асслабление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76056" y="2852936"/>
            <a:ext cx="3672408" cy="10081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тветственность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68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>
            <a:lum bright="22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5"/>
            <a:ext cx="9144000" cy="6858000"/>
          </a:xfrm>
          <a:prstGeom prst="rect">
            <a:avLst/>
          </a:prstGeom>
          <a:blipFill dpi="0" rotWithShape="1">
            <a:blip r:embed="rId3">
              <a:lum bright="22000" contrast="-5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04664"/>
            <a:ext cx="84969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возможности</a:t>
            </a:r>
          </a:p>
          <a:p>
            <a:pPr algn="ctr"/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Что способствует развитию жизнестойкости?</a:t>
            </a:r>
            <a:endParaRPr lang="ru-RU" b="1" dirty="0">
              <a:solidFill>
                <a:srgbClr val="7030A0"/>
              </a:solidFill>
            </a:endParaRP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827584" y="1340767"/>
            <a:ext cx="7200800" cy="25801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  <a:latin typeface="Times New Roman"/>
              </a:rPr>
              <a:t>среда воспитания; </a:t>
            </a:r>
            <a:endParaRPr lang="ru-RU" sz="1600" b="1" dirty="0">
              <a:solidFill>
                <a:srgbClr val="0070C0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  <a:latin typeface="Times New Roman"/>
              </a:rPr>
              <a:t>собственные качества характера — упорство, трудолюбие и т.п.; </a:t>
            </a:r>
            <a:endParaRPr lang="ru-RU" sz="1600" b="1" dirty="0">
              <a:solidFill>
                <a:srgbClr val="0070C0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  <a:latin typeface="Times New Roman"/>
              </a:rPr>
              <a:t>интеллектуальные способности — умение думать, понимать, сопоставлять, делать адекватные выводы; </a:t>
            </a:r>
            <a:endParaRPr lang="ru-RU" sz="1600" b="1" dirty="0">
              <a:solidFill>
                <a:srgbClr val="0070C0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  <a:latin typeface="Times New Roman"/>
              </a:rPr>
              <a:t>желания — от желания просто жить до самых разных желаний; </a:t>
            </a:r>
            <a:endParaRPr lang="ru-RU" sz="1600" b="1" dirty="0">
              <a:solidFill>
                <a:srgbClr val="0070C0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  <a:latin typeface="Times New Roman"/>
              </a:rPr>
              <a:t>гомеостаз — спокойная жизнь, размеренность. </a:t>
            </a:r>
            <a:endParaRPr lang="ru-RU" sz="16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64793" y="4365104"/>
            <a:ext cx="5904656" cy="20882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ценностное окрашивание каждого эпизода повседневной жизни</a:t>
            </a:r>
          </a:p>
          <a:p>
            <a:endParaRPr lang="ru-RU" sz="1600" b="1" i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тонкого профессионального умения «видеть жизнь» в повседневной жизни</a:t>
            </a:r>
            <a:endParaRPr lang="ru-RU" sz="16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>
            <a:lum bright="22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-13742"/>
            <a:ext cx="9144000" cy="6858000"/>
          </a:xfrm>
          <a:prstGeom prst="rect">
            <a:avLst/>
          </a:prstGeom>
          <a:blipFill dpi="0" rotWithShape="1">
            <a:blip r:embed="rId3">
              <a:lum bright="22000" contrast="-5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71296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жизнестойкости  значимы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 smtClean="0"/>
          </a:p>
          <a:p>
            <a:pPr lvl="0"/>
            <a:endParaRPr lang="ru-RU" b="1" dirty="0"/>
          </a:p>
          <a:p>
            <a:pPr lvl="0"/>
            <a:endParaRPr lang="ru-RU" b="1" dirty="0" smtClean="0"/>
          </a:p>
          <a:p>
            <a:pPr lvl="0"/>
            <a:endParaRPr lang="ru-RU" b="1" dirty="0"/>
          </a:p>
          <a:p>
            <a:pPr lvl="0"/>
            <a:endParaRPr lang="ru-RU" b="1" dirty="0" smtClean="0"/>
          </a:p>
          <a:p>
            <a:pPr lvl="0"/>
            <a:endParaRPr lang="ru-RU" b="1" dirty="0"/>
          </a:p>
          <a:p>
            <a:pPr lvl="0"/>
            <a:endParaRPr lang="ru-RU" b="1" dirty="0" smtClean="0"/>
          </a:p>
          <a:p>
            <a:pPr lvl="0"/>
            <a:endParaRPr lang="ru-RU" b="1" dirty="0"/>
          </a:p>
          <a:p>
            <a:pPr lvl="0"/>
            <a:endParaRPr lang="ru-RU" b="1" dirty="0" smtClean="0"/>
          </a:p>
        </p:txBody>
      </p:sp>
      <p:sp>
        <p:nvSpPr>
          <p:cNvPr id="4" name="Овал 3"/>
          <p:cNvSpPr/>
          <p:nvPr/>
        </p:nvSpPr>
        <p:spPr>
          <a:xfrm>
            <a:off x="-108520" y="1052736"/>
            <a:ext cx="6120680" cy="152495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Психофизиологический компонент</a:t>
            </a:r>
          </a:p>
          <a:p>
            <a:pPr lvl="0" algn="ctr"/>
            <a:r>
              <a:rPr lang="ru-RU" sz="2000" b="1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572000" y="1850554"/>
            <a:ext cx="4464496" cy="222614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 </a:t>
            </a:r>
            <a:endParaRPr lang="ru-RU" sz="16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16360" y="4181636"/>
            <a:ext cx="7488832" cy="136815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Ценностно-смысловые образования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24400" y="2276872"/>
            <a:ext cx="4464496" cy="17998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мыслительной деятельности,</a:t>
            </a:r>
          </a:p>
          <a:p>
            <a:pPr lvl="0" algn="ctr"/>
            <a:r>
              <a:rPr lang="ru-RU" sz="2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и </a:t>
            </a:r>
            <a:r>
              <a:rPr lang="ru-RU" sz="2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endParaRPr lang="ru-RU" sz="2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>
            <a:lum bright="22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30" y="72033"/>
            <a:ext cx="9197752" cy="6858000"/>
          </a:xfrm>
          <a:prstGeom prst="rect">
            <a:avLst/>
          </a:prstGeom>
          <a:blipFill dpi="0" rotWithShape="1">
            <a:blip r:embed="rId3">
              <a:lum bright="22000" contrast="-5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6632"/>
            <a:ext cx="871296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развиваем жизнестойкость</a:t>
            </a:r>
          </a:p>
          <a:p>
            <a:pPr algn="ctr"/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1080" y="906979"/>
            <a:ext cx="3888432" cy="108012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Создаем условия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73066" y="906979"/>
            <a:ext cx="3402124" cy="144190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Строим оптимальные отношения с учащимися</a:t>
            </a:r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13981" y="2204864"/>
            <a:ext cx="3923928" cy="14401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Способствуем развитию личностных образований</a:t>
            </a:r>
            <a:endParaRPr 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66478" y="4797152"/>
            <a:ext cx="6408712" cy="165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Способствуем образованию ценностно-смысловых опор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55576" y="2708920"/>
            <a:ext cx="4608512" cy="20882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Развиваем интеллектуальную сферу учащегося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34110" y="3645024"/>
            <a:ext cx="4083671" cy="16561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Актуализируем развитие жизненных навыков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>
            <a:lum bright="22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84"/>
            <a:ext cx="9144000" cy="6858000"/>
          </a:xfrm>
          <a:prstGeom prst="rect">
            <a:avLst/>
          </a:prstGeom>
          <a:blipFill dpi="0" rotWithShape="1">
            <a:blip r:embed="rId3">
              <a:lum bright="22000" contrast="-5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99695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4624"/>
            <a:ext cx="9036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88641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психологические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</a:t>
            </a:r>
            <a:endParaRPr lang="ru-RU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268760"/>
            <a:ext cx="3345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6" name="Овал 5"/>
          <p:cNvSpPr/>
          <p:nvPr/>
        </p:nvSpPr>
        <p:spPr>
          <a:xfrm>
            <a:off x="251520" y="1916832"/>
            <a:ext cx="2304256" cy="12079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 </a:t>
            </a:r>
          </a:p>
        </p:txBody>
      </p:sp>
      <p:sp>
        <p:nvSpPr>
          <p:cNvPr id="7" name="Овал 6"/>
          <p:cNvSpPr/>
          <p:nvPr/>
        </p:nvSpPr>
        <p:spPr>
          <a:xfrm>
            <a:off x="2987824" y="1922376"/>
            <a:ext cx="2880320" cy="11304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28184" y="1916832"/>
            <a:ext cx="2448272" cy="12079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автономия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Овал 9"/>
          <p:cNvSpPr/>
          <p:nvPr/>
        </p:nvSpPr>
        <p:spPr>
          <a:xfrm>
            <a:off x="2267744" y="4365104"/>
            <a:ext cx="4968552" cy="15121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субъективное благополучие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979712" y="3052800"/>
            <a:ext cx="2304256" cy="1312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9" idx="3"/>
          </p:cNvCxnSpPr>
          <p:nvPr/>
        </p:nvCxnSpPr>
        <p:spPr>
          <a:xfrm flipH="1">
            <a:off x="4283968" y="2947904"/>
            <a:ext cx="2302757" cy="141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7" idx="4"/>
          </p:cNvCxnSpPr>
          <p:nvPr/>
        </p:nvCxnSpPr>
        <p:spPr>
          <a:xfrm flipH="1">
            <a:off x="4283968" y="3052800"/>
            <a:ext cx="144016" cy="1312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2" name="Прямая со стрелкой 3071"/>
          <p:cNvCxnSpPr/>
          <p:nvPr/>
        </p:nvCxnSpPr>
        <p:spPr>
          <a:xfrm flipH="1">
            <a:off x="2051720" y="476672"/>
            <a:ext cx="252028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" name="Прямая со стрелкой 3074"/>
          <p:cNvCxnSpPr/>
          <p:nvPr/>
        </p:nvCxnSpPr>
        <p:spPr>
          <a:xfrm>
            <a:off x="4572000" y="476672"/>
            <a:ext cx="57606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Прямая со стрелкой 3076"/>
          <p:cNvCxnSpPr/>
          <p:nvPr/>
        </p:nvCxnSpPr>
        <p:spPr>
          <a:xfrm>
            <a:off x="4572000" y="476672"/>
            <a:ext cx="288032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8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>
            <a:lum bright="22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lum bright="22000" contrast="-5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7849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altLang="ru-RU" sz="4000" dirty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dirty="0" smtClean="0"/>
          </a:p>
          <a:p>
            <a:pPr algn="ctr">
              <a:defRPr/>
            </a:pPr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78729" y="5277119"/>
            <a:ext cx="1414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СТОП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БУЛЛИНГ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1"/>
            <a:ext cx="88569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жизнеспособности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22169041"/>
              </p:ext>
            </p:extLst>
          </p:nvPr>
        </p:nvGraphicFramePr>
        <p:xfrm>
          <a:off x="1028980" y="908720"/>
          <a:ext cx="7359443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263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>
            <a:lum bright="22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lum bright="22000" contrast="-5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85689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изненные ситуации, которые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объединить в четыре группы:</a:t>
            </a: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7504" y="1412776"/>
            <a:ext cx="3240360" cy="1440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отношения</a:t>
            </a:r>
          </a:p>
        </p:txBody>
      </p:sp>
      <p:sp>
        <p:nvSpPr>
          <p:cNvPr id="5" name="Овал 4"/>
          <p:cNvSpPr/>
          <p:nvPr/>
        </p:nvSpPr>
        <p:spPr>
          <a:xfrm>
            <a:off x="827584" y="3009732"/>
            <a:ext cx="4248472" cy="142738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межличностные отношения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4211960" y="2852936"/>
            <a:ext cx="3528392" cy="1872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неуспех в деятельности</a:t>
            </a:r>
          </a:p>
        </p:txBody>
      </p:sp>
      <p:sp>
        <p:nvSpPr>
          <p:cNvPr id="7" name="Овал 6"/>
          <p:cNvSpPr/>
          <p:nvPr/>
        </p:nvSpPr>
        <p:spPr>
          <a:xfrm>
            <a:off x="5364088" y="1340768"/>
            <a:ext cx="3672408" cy="151216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экстремальные ситуации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951820" y="404664"/>
            <a:ext cx="1476164" cy="1158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851920" y="404664"/>
            <a:ext cx="576064" cy="2605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27984" y="404664"/>
            <a:ext cx="864096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427984" y="404664"/>
            <a:ext cx="216024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1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-98598"/>
            <a:ext cx="9144000" cy="6956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9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9"/>
            <a:ext cx="79208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Жизнестойкость </a:t>
            </a:r>
          </a:p>
          <a:p>
            <a:endParaRPr lang="ru-RU" dirty="0" smtClean="0"/>
          </a:p>
          <a:p>
            <a:r>
              <a:rPr lang="ru-RU" dirty="0"/>
              <a:t> </a:t>
            </a:r>
            <a:endParaRPr lang="ru-RU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1304" y="1844824"/>
            <a:ext cx="2413700" cy="86899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7" name="Овал 6"/>
          <p:cNvSpPr/>
          <p:nvPr/>
        </p:nvSpPr>
        <p:spPr>
          <a:xfrm>
            <a:off x="1475656" y="2142656"/>
            <a:ext cx="2520280" cy="11423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«адаптация»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Овал 7"/>
          <p:cNvSpPr/>
          <p:nvPr/>
        </p:nvSpPr>
        <p:spPr>
          <a:xfrm>
            <a:off x="3275856" y="1700808"/>
            <a:ext cx="4680520" cy="12241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«психологическая устойчивость</a:t>
            </a:r>
            <a:r>
              <a:rPr lang="ru-RU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9" name="Овал 8"/>
          <p:cNvSpPr/>
          <p:nvPr/>
        </p:nvSpPr>
        <p:spPr>
          <a:xfrm>
            <a:off x="5616116" y="980727"/>
            <a:ext cx="2772308" cy="103424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«воля» </a:t>
            </a:r>
          </a:p>
        </p:txBody>
      </p:sp>
      <p:sp>
        <p:nvSpPr>
          <p:cNvPr id="10" name="Овал 9"/>
          <p:cNvSpPr/>
          <p:nvPr/>
        </p:nvSpPr>
        <p:spPr>
          <a:xfrm>
            <a:off x="2123728" y="4149080"/>
            <a:ext cx="5400600" cy="1584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многокомпонентное </a:t>
            </a:r>
            <a:endParaRPr lang="ru-RU" sz="16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личностное образование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flipH="1">
            <a:off x="1475656" y="583814"/>
            <a:ext cx="2736304" cy="1116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3162325" y="583814"/>
            <a:ext cx="1080120" cy="1431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4211960" y="583814"/>
            <a:ext cx="1008112" cy="1044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4211960" y="583814"/>
            <a:ext cx="2232248" cy="396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1187624" y="2713820"/>
            <a:ext cx="2514761" cy="1579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3275856" y="3284984"/>
            <a:ext cx="426529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>
            <a:off x="3702385" y="2924944"/>
            <a:ext cx="833611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H="1">
            <a:off x="3702385" y="2014975"/>
            <a:ext cx="3461903" cy="2278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H="1">
            <a:off x="3702385" y="583814"/>
            <a:ext cx="509575" cy="3709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4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>
            <a:lum bright="22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lum bright="22000" contrast="-5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16632"/>
            <a:ext cx="889248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Жизнестойкость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 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hardiness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введенный С.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Мадди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Кобейса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переводе с английского означает «крепость, выносливость», Д. А. Леонтьев предложил обозначать как «жизнестойкость».</a:t>
            </a:r>
          </a:p>
          <a:p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А. Леонтьевым 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hardiness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как жизнестойкости придало этому термину значимую эмоциональную окраску. 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термин «жизнестойкость» является привлекательным, так как включает эмоционально насыщенное слово «жизнь» и актуальное психологическое свойство, выраженное термином «стойкость».</a:t>
            </a:r>
          </a:p>
          <a:p>
            <a:pPr algn="ctr"/>
            <a:endParaRPr lang="ru-RU" sz="2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Жизнестойкость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(С.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Мадди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endParaRPr lang="ru-RU" sz="20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20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0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Вовлеченность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                                                     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риска </a:t>
            </a:r>
            <a:endParaRPr lang="ru-RU" sz="20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691680" y="4365104"/>
            <a:ext cx="288032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72000" y="4365104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72000" y="4365104"/>
            <a:ext cx="288032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>
            <a:lum bright="22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10"/>
            <a:ext cx="9226749" cy="6858000"/>
          </a:xfrm>
          <a:prstGeom prst="rect">
            <a:avLst/>
          </a:prstGeom>
          <a:blipFill dpi="0" rotWithShape="1">
            <a:blip r:embed="rId3">
              <a:lum bright="22000" contrast="-5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/>
          </a:p>
          <a:p>
            <a:pPr lv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1"/>
            <a:ext cx="89289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акторы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я,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влияющие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жизнестойкости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1520" y="1412776"/>
            <a:ext cx="4320480" cy="8444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социальной среды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23928" y="1700808"/>
            <a:ext cx="5040560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культурной среды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105835"/>
            <a:ext cx="87129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культуры </a:t>
            </a:r>
          </a:p>
          <a:p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287413" y="4005064"/>
            <a:ext cx="2808312" cy="7703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идеалы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635896" y="4005064"/>
            <a:ext cx="2304256" cy="8423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смыслы</a:t>
            </a:r>
          </a:p>
        </p:txBody>
      </p:sp>
      <p:sp>
        <p:nvSpPr>
          <p:cNvPr id="10" name="Овал 9"/>
          <p:cNvSpPr/>
          <p:nvPr/>
        </p:nvSpPr>
        <p:spPr>
          <a:xfrm>
            <a:off x="6275784" y="3914378"/>
            <a:ext cx="2616696" cy="10545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</a:t>
            </a:r>
          </a:p>
        </p:txBody>
      </p:sp>
      <p:sp>
        <p:nvSpPr>
          <p:cNvPr id="11" name="Овал 10"/>
          <p:cNvSpPr/>
          <p:nvPr/>
        </p:nvSpPr>
        <p:spPr>
          <a:xfrm>
            <a:off x="2267744" y="5805264"/>
            <a:ext cx="4968552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мысл жизни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195736" y="3429000"/>
            <a:ext cx="21602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355976" y="3429000"/>
            <a:ext cx="26977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55976" y="3429000"/>
            <a:ext cx="28803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555776" y="4775448"/>
            <a:ext cx="2160240" cy="1029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9" idx="4"/>
          </p:cNvCxnSpPr>
          <p:nvPr/>
        </p:nvCxnSpPr>
        <p:spPr>
          <a:xfrm>
            <a:off x="4788024" y="4847456"/>
            <a:ext cx="0" cy="957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788024" y="4941168"/>
            <a:ext cx="187220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9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>
            <a:lum bright="22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29319"/>
            <a:ext cx="9144000" cy="6858000"/>
          </a:xfrm>
          <a:prstGeom prst="rect">
            <a:avLst/>
          </a:prstGeom>
          <a:blipFill dpi="0" rotWithShape="1">
            <a:blip r:embed="rId3">
              <a:lum bright="22000" contrast="-5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1"/>
            <a:ext cx="856895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динство ценностей 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528" y="1484784"/>
            <a:ext cx="3168352" cy="9361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 ценность)</a:t>
            </a:r>
          </a:p>
        </p:txBody>
      </p:sp>
      <p:sp>
        <p:nvSpPr>
          <p:cNvPr id="5" name="Овал 4"/>
          <p:cNvSpPr/>
          <p:nvPr/>
        </p:nvSpPr>
        <p:spPr>
          <a:xfrm>
            <a:off x="3059832" y="1484784"/>
            <a:ext cx="2282552" cy="10801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</p:txBody>
      </p:sp>
      <p:sp>
        <p:nvSpPr>
          <p:cNvPr id="6" name="Овал 5"/>
          <p:cNvSpPr/>
          <p:nvPr/>
        </p:nvSpPr>
        <p:spPr>
          <a:xfrm>
            <a:off x="5029200" y="1484784"/>
            <a:ext cx="3647256" cy="10801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собственное «Я»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уникальной его неповторимости</a:t>
            </a:r>
          </a:p>
        </p:txBody>
      </p:sp>
      <p:sp>
        <p:nvSpPr>
          <p:cNvPr id="7" name="Овал 6"/>
          <p:cNvSpPr/>
          <p:nvPr/>
        </p:nvSpPr>
        <p:spPr>
          <a:xfrm>
            <a:off x="2699792" y="3789040"/>
            <a:ext cx="4392488" cy="14184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жизнью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699792" y="476672"/>
            <a:ext cx="165618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283968" y="476672"/>
            <a:ext cx="7200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355976" y="476672"/>
            <a:ext cx="194421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23728" y="2420888"/>
            <a:ext cx="2232248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83968" y="2564904"/>
            <a:ext cx="72008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4355976" y="2564904"/>
            <a:ext cx="2496852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8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</TotalTime>
  <Words>564</Words>
  <Application>Microsoft Office PowerPoint</Application>
  <PresentationFormat>Экран (4:3)</PresentationFormat>
  <Paragraphs>392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"Формирование жизнестойкости обучающихся"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БУЛЛИНГ – как распознать и преодолеть возникшую опасность?</dc:title>
  <dc:creator>Ирина</dc:creator>
  <cp:lastModifiedBy>Jinko</cp:lastModifiedBy>
  <cp:revision>196</cp:revision>
  <dcterms:created xsi:type="dcterms:W3CDTF">2019-03-28T08:06:17Z</dcterms:created>
  <dcterms:modified xsi:type="dcterms:W3CDTF">2019-11-28T05:14:12Z</dcterms:modified>
</cp:coreProperties>
</file>