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2" r:id="rId4"/>
    <p:sldId id="261" r:id="rId5"/>
    <p:sldId id="264" r:id="rId6"/>
    <p:sldId id="268" r:id="rId7"/>
    <p:sldId id="260" r:id="rId8"/>
    <p:sldId id="265" r:id="rId9"/>
    <p:sldId id="266" r:id="rId10"/>
    <p:sldId id="267" r:id="rId11"/>
    <p:sldId id="257" r:id="rId12"/>
    <p:sldId id="270" r:id="rId13"/>
    <p:sldId id="269" r:id="rId14"/>
    <p:sldId id="274" r:id="rId15"/>
    <p:sldId id="273" r:id="rId16"/>
    <p:sldId id="275" r:id="rId17"/>
    <p:sldId id="276" r:id="rId18"/>
    <p:sldId id="272" r:id="rId19"/>
    <p:sldId id="278" r:id="rId20"/>
    <p:sldId id="271" r:id="rId21"/>
    <p:sldId id="277" r:id="rId22"/>
    <p:sldId id="25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B9722-65AC-4437-B7D0-6802FBCB0A0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69307-D20E-4934-B025-648FDD1DACF8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Comic Sans MS" pitchFamily="66" charset="0"/>
            </a:rPr>
            <a:t>Учащиеся</a:t>
          </a:r>
          <a:endParaRPr lang="ru-RU" sz="2800" dirty="0">
            <a:solidFill>
              <a:schemeClr val="bg1"/>
            </a:solidFill>
            <a:latin typeface="Comic Sans MS" pitchFamily="66" charset="0"/>
          </a:endParaRPr>
        </a:p>
      </dgm:t>
    </dgm:pt>
    <dgm:pt modelId="{D4C61B0C-C283-48A8-8C0B-D03555CC9209}" type="parTrans" cxnId="{76685377-EC7B-4664-8105-566B9CA481C1}">
      <dgm:prSet/>
      <dgm:spPr/>
      <dgm:t>
        <a:bodyPr/>
        <a:lstStyle/>
        <a:p>
          <a:endParaRPr lang="ru-RU"/>
        </a:p>
      </dgm:t>
    </dgm:pt>
    <dgm:pt modelId="{2B2E6B86-95AD-48D3-A506-8255504C5219}" type="sibTrans" cxnId="{76685377-EC7B-4664-8105-566B9CA481C1}">
      <dgm:prSet/>
      <dgm:spPr/>
      <dgm:t>
        <a:bodyPr/>
        <a:lstStyle/>
        <a:p>
          <a:endParaRPr lang="ru-RU"/>
        </a:p>
      </dgm:t>
    </dgm:pt>
    <dgm:pt modelId="{0C72F2C9-0054-480B-9CFD-F4A3AFAA48D6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omic Sans MS" pitchFamily="66" charset="0"/>
            </a:rPr>
            <a:t>Классные руководители</a:t>
          </a:r>
          <a:endParaRPr lang="ru-RU" sz="12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BF1612CB-AD20-49FB-B1A4-9618BDDE4A90}" type="parTrans" cxnId="{2BCFDBAD-5823-4BFB-8CA4-6D76A1DE5C25}">
      <dgm:prSet/>
      <dgm:spPr/>
      <dgm:t>
        <a:bodyPr/>
        <a:lstStyle/>
        <a:p>
          <a:endParaRPr lang="ru-RU"/>
        </a:p>
      </dgm:t>
    </dgm:pt>
    <dgm:pt modelId="{A77FAEE8-3D09-4196-97CE-167857D28B75}" type="sibTrans" cxnId="{2BCFDBAD-5823-4BFB-8CA4-6D76A1DE5C25}">
      <dgm:prSet/>
      <dgm:spPr/>
      <dgm:t>
        <a:bodyPr/>
        <a:lstStyle/>
        <a:p>
          <a:endParaRPr lang="ru-RU"/>
        </a:p>
      </dgm:t>
    </dgm:pt>
    <dgm:pt modelId="{6EE2D2FE-FC73-4F4E-A95A-41387D113A84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omic Sans MS" pitchFamily="66" charset="0"/>
            </a:rPr>
            <a:t>Учителя </a:t>
          </a:r>
          <a:endParaRPr lang="ru-RU" sz="12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61A50969-BD44-40D7-9B33-20E7C3A84C6D}" type="parTrans" cxnId="{DCE1A74A-21E6-4933-B713-E87AB81A0F3F}">
      <dgm:prSet/>
      <dgm:spPr/>
      <dgm:t>
        <a:bodyPr/>
        <a:lstStyle/>
        <a:p>
          <a:endParaRPr lang="ru-RU"/>
        </a:p>
      </dgm:t>
    </dgm:pt>
    <dgm:pt modelId="{109877E6-C447-47C7-865A-15A3C0AEEFE8}" type="sibTrans" cxnId="{DCE1A74A-21E6-4933-B713-E87AB81A0F3F}">
      <dgm:prSet/>
      <dgm:spPr/>
      <dgm:t>
        <a:bodyPr/>
        <a:lstStyle/>
        <a:p>
          <a:endParaRPr lang="ru-RU"/>
        </a:p>
      </dgm:t>
    </dgm:pt>
    <dgm:pt modelId="{2FA0164C-4CE9-458F-AD75-E9B468AB7DBE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omic Sans MS" pitchFamily="66" charset="0"/>
            </a:rPr>
            <a:t>Социальный педагог</a:t>
          </a:r>
          <a:endParaRPr lang="ru-RU" sz="12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99662A88-3E43-4B6D-8A0E-1637E00C37AA}" type="parTrans" cxnId="{69F1F6D6-458B-491B-A26E-1BBAC6E7472B}">
      <dgm:prSet/>
      <dgm:spPr/>
      <dgm:t>
        <a:bodyPr/>
        <a:lstStyle/>
        <a:p>
          <a:endParaRPr lang="ru-RU"/>
        </a:p>
      </dgm:t>
    </dgm:pt>
    <dgm:pt modelId="{D414B3D1-1124-474A-8EA0-65295436EF7F}" type="sibTrans" cxnId="{69F1F6D6-458B-491B-A26E-1BBAC6E7472B}">
      <dgm:prSet/>
      <dgm:spPr/>
      <dgm:t>
        <a:bodyPr/>
        <a:lstStyle/>
        <a:p>
          <a:endParaRPr lang="ru-RU"/>
        </a:p>
      </dgm:t>
    </dgm:pt>
    <dgm:pt modelId="{135212A2-D22D-4F3B-AE5F-5D8EDF1C2B57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omic Sans MS" pitchFamily="66" charset="0"/>
            </a:rPr>
            <a:t>Педагог-психолог</a:t>
          </a:r>
          <a:endParaRPr lang="ru-RU" sz="12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CEA4CB04-A9FF-4E46-A1F5-94B9F364A310}" type="parTrans" cxnId="{321E1FAD-A427-45D8-96D5-1463B25798BA}">
      <dgm:prSet/>
      <dgm:spPr/>
      <dgm:t>
        <a:bodyPr/>
        <a:lstStyle/>
        <a:p>
          <a:endParaRPr lang="ru-RU"/>
        </a:p>
      </dgm:t>
    </dgm:pt>
    <dgm:pt modelId="{DD8B1408-B1AF-4E1D-8D61-5BAB5E7EB4E3}" type="sibTrans" cxnId="{321E1FAD-A427-45D8-96D5-1463B25798BA}">
      <dgm:prSet/>
      <dgm:spPr/>
      <dgm:t>
        <a:bodyPr/>
        <a:lstStyle/>
        <a:p>
          <a:endParaRPr lang="ru-RU"/>
        </a:p>
      </dgm:t>
    </dgm:pt>
    <dgm:pt modelId="{39C5DEC1-3055-471C-9F14-6818BD52212F}">
      <dgm:prSet phldrT="[Текст]"/>
      <dgm:spPr/>
      <dgm:t>
        <a:bodyPr/>
        <a:lstStyle/>
        <a:p>
          <a:endParaRPr lang="ru-RU" dirty="0"/>
        </a:p>
      </dgm:t>
    </dgm:pt>
    <dgm:pt modelId="{F7D48B14-3783-4739-A993-AE39432A2F17}" type="parTrans" cxnId="{1C517F0D-08EB-402C-90A6-6B31AEBA32BA}">
      <dgm:prSet/>
      <dgm:spPr/>
      <dgm:t>
        <a:bodyPr/>
        <a:lstStyle/>
        <a:p>
          <a:endParaRPr lang="ru-RU"/>
        </a:p>
      </dgm:t>
    </dgm:pt>
    <dgm:pt modelId="{C77C299F-52B9-46CD-96E7-59C00C414957}" type="sibTrans" cxnId="{1C517F0D-08EB-402C-90A6-6B31AEBA32BA}">
      <dgm:prSet/>
      <dgm:spPr/>
      <dgm:t>
        <a:bodyPr/>
        <a:lstStyle/>
        <a:p>
          <a:endParaRPr lang="ru-RU"/>
        </a:p>
      </dgm:t>
    </dgm:pt>
    <dgm:pt modelId="{FE46985D-9CB7-41BA-9AED-B207A2AB86F9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omic Sans MS" pitchFamily="66" charset="0"/>
            </a:rPr>
            <a:t>Администрация</a:t>
          </a:r>
          <a:endParaRPr lang="ru-RU" sz="12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510E461D-DC7D-47F7-A9CA-0DE683ADA6B7}" type="parTrans" cxnId="{B07C267F-56F0-490D-97C4-BAC9B821541E}">
      <dgm:prSet/>
      <dgm:spPr/>
      <dgm:t>
        <a:bodyPr/>
        <a:lstStyle/>
        <a:p>
          <a:endParaRPr lang="ru-RU"/>
        </a:p>
      </dgm:t>
    </dgm:pt>
    <dgm:pt modelId="{63FC36B3-22FF-40B0-8D77-51289F162D50}" type="sibTrans" cxnId="{B07C267F-56F0-490D-97C4-BAC9B821541E}">
      <dgm:prSet/>
      <dgm:spPr/>
      <dgm:t>
        <a:bodyPr/>
        <a:lstStyle/>
        <a:p>
          <a:endParaRPr lang="ru-RU"/>
        </a:p>
      </dgm:t>
    </dgm:pt>
    <dgm:pt modelId="{1640CD5C-BD59-4C04-8585-848BA820D0B5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omic Sans MS" pitchFamily="66" charset="0"/>
            </a:rPr>
            <a:t>Родители (законные представители)</a:t>
          </a:r>
          <a:endParaRPr lang="ru-RU" sz="12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2F7E3976-A4A5-4E36-87BC-D022166DD054}" type="parTrans" cxnId="{009E5263-0BCA-43D0-B25E-CA80C5A4E2B9}">
      <dgm:prSet/>
      <dgm:spPr/>
      <dgm:t>
        <a:bodyPr/>
        <a:lstStyle/>
        <a:p>
          <a:endParaRPr lang="ru-RU"/>
        </a:p>
      </dgm:t>
    </dgm:pt>
    <dgm:pt modelId="{78CBFFF6-6E0F-4802-B26C-C193779F597C}" type="sibTrans" cxnId="{009E5263-0BCA-43D0-B25E-CA80C5A4E2B9}">
      <dgm:prSet/>
      <dgm:spPr/>
      <dgm:t>
        <a:bodyPr/>
        <a:lstStyle/>
        <a:p>
          <a:endParaRPr lang="ru-RU"/>
        </a:p>
      </dgm:t>
    </dgm:pt>
    <dgm:pt modelId="{536E528A-21E6-4597-9E61-9C985BDA91D9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omic Sans MS" pitchFamily="66" charset="0"/>
            </a:rPr>
            <a:t>Педагог-организатор</a:t>
          </a:r>
          <a:endParaRPr lang="ru-RU" sz="12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CD5F22EF-8547-465A-87DF-32C62FFBD487}" type="parTrans" cxnId="{1BBB3266-97BC-42CB-B0D7-65AE8DC02F54}">
      <dgm:prSet/>
      <dgm:spPr/>
      <dgm:t>
        <a:bodyPr/>
        <a:lstStyle/>
        <a:p>
          <a:endParaRPr lang="ru-RU"/>
        </a:p>
      </dgm:t>
    </dgm:pt>
    <dgm:pt modelId="{1359E740-F33D-4E4F-9DF6-9776D264CC7E}" type="sibTrans" cxnId="{1BBB3266-97BC-42CB-B0D7-65AE8DC02F54}">
      <dgm:prSet/>
      <dgm:spPr/>
      <dgm:t>
        <a:bodyPr/>
        <a:lstStyle/>
        <a:p>
          <a:endParaRPr lang="ru-RU"/>
        </a:p>
      </dgm:t>
    </dgm:pt>
    <dgm:pt modelId="{4829AD5F-BCB1-4ED8-849A-4F67570E63D8}" type="pres">
      <dgm:prSet presAssocID="{E5FB9722-65AC-4437-B7D0-6802FBCB0A0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88CA6-4621-414E-AEB7-1A93E8D03489}" type="pres">
      <dgm:prSet presAssocID="{E5FB9722-65AC-4437-B7D0-6802FBCB0A05}" presName="radial" presStyleCnt="0">
        <dgm:presLayoutVars>
          <dgm:animLvl val="ctr"/>
        </dgm:presLayoutVars>
      </dgm:prSet>
      <dgm:spPr/>
    </dgm:pt>
    <dgm:pt modelId="{44E6E633-709D-4131-9B14-53DB4C49D5AD}" type="pres">
      <dgm:prSet presAssocID="{0E669307-D20E-4934-B025-648FDD1DACF8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17C7DA71-E639-428C-AB52-086923E4A6F9}" type="pres">
      <dgm:prSet presAssocID="{0C72F2C9-0054-480B-9CFD-F4A3AFAA48D6}" presName="node" presStyleLbl="vennNode1" presStyleIdx="1" presStyleCnt="8" custScaleX="126244" custScaleY="11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53F4C-EFC1-4D06-8C43-2194EB36F595}" type="pres">
      <dgm:prSet presAssocID="{6EE2D2FE-FC73-4F4E-A95A-41387D113A84}" presName="node" presStyleLbl="vennNode1" presStyleIdx="2" presStyleCnt="8" custScaleX="112257" custScaleY="10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506A7-AA65-4F8E-B65E-51A104CEE0C2}" type="pres">
      <dgm:prSet presAssocID="{2FA0164C-4CE9-458F-AD75-E9B468AB7DBE}" presName="node" presStyleLbl="vennNode1" presStyleIdx="3" presStyleCnt="8" custScaleX="110074" custScaleY="11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0A01-8B25-453D-8628-33FAEEEE84F1}" type="pres">
      <dgm:prSet presAssocID="{135212A2-D22D-4F3B-AE5F-5D8EDF1C2B57}" presName="node" presStyleLbl="vennNode1" presStyleIdx="4" presStyleCnt="8" custScaleX="112257" custScaleY="10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BF3B3-2F5D-433E-9B58-91CF7FFDB25A}" type="pres">
      <dgm:prSet presAssocID="{536E528A-21E6-4597-9E61-9C985BDA91D9}" presName="node" presStyleLbl="vennNode1" presStyleIdx="5" presStyleCnt="8" custScaleX="114821" custScaleY="10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44B62-2378-4EE2-A346-BD694F4A2288}" type="pres">
      <dgm:prSet presAssocID="{FE46985D-9CB7-41BA-9AED-B207A2AB86F9}" presName="node" presStyleLbl="vennNode1" presStyleIdx="6" presStyleCnt="8" custScaleX="112257" custScaleY="10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C8AA1-C702-48DD-9996-F3C4ACD8D1B1}" type="pres">
      <dgm:prSet presAssocID="{1640CD5C-BD59-4C04-8585-848BA820D0B5}" presName="node" presStyleLbl="vennNode1" presStyleIdx="7" presStyleCnt="8" custScaleX="112257" custScaleY="10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1E1FAD-A427-45D8-96D5-1463B25798BA}" srcId="{0E669307-D20E-4934-B025-648FDD1DACF8}" destId="{135212A2-D22D-4F3B-AE5F-5D8EDF1C2B57}" srcOrd="3" destOrd="0" parTransId="{CEA4CB04-A9FF-4E46-A1F5-94B9F364A310}" sibTransId="{DD8B1408-B1AF-4E1D-8D61-5BAB5E7EB4E3}"/>
    <dgm:cxn modelId="{8690E0EB-5611-429B-B10E-03DB6D41B7D9}" type="presOf" srcId="{135212A2-D22D-4F3B-AE5F-5D8EDF1C2B57}" destId="{2F160A01-8B25-453D-8628-33FAEEEE84F1}" srcOrd="0" destOrd="0" presId="urn:microsoft.com/office/officeart/2005/8/layout/radial3"/>
    <dgm:cxn modelId="{6E0AC914-9D02-4A31-B398-39E561CFD00B}" type="presOf" srcId="{E5FB9722-65AC-4437-B7D0-6802FBCB0A05}" destId="{4829AD5F-BCB1-4ED8-849A-4F67570E63D8}" srcOrd="0" destOrd="0" presId="urn:microsoft.com/office/officeart/2005/8/layout/radial3"/>
    <dgm:cxn modelId="{76685377-EC7B-4664-8105-566B9CA481C1}" srcId="{E5FB9722-65AC-4437-B7D0-6802FBCB0A05}" destId="{0E669307-D20E-4934-B025-648FDD1DACF8}" srcOrd="0" destOrd="0" parTransId="{D4C61B0C-C283-48A8-8C0B-D03555CC9209}" sibTransId="{2B2E6B86-95AD-48D3-A506-8255504C5219}"/>
    <dgm:cxn modelId="{5781E5E0-060F-4E0B-AE0F-9F358C9A6201}" type="presOf" srcId="{2FA0164C-4CE9-458F-AD75-E9B468AB7DBE}" destId="{4D9506A7-AA65-4F8E-B65E-51A104CEE0C2}" srcOrd="0" destOrd="0" presId="urn:microsoft.com/office/officeart/2005/8/layout/radial3"/>
    <dgm:cxn modelId="{DCE1A74A-21E6-4933-B713-E87AB81A0F3F}" srcId="{0E669307-D20E-4934-B025-648FDD1DACF8}" destId="{6EE2D2FE-FC73-4F4E-A95A-41387D113A84}" srcOrd="1" destOrd="0" parTransId="{61A50969-BD44-40D7-9B33-20E7C3A84C6D}" sibTransId="{109877E6-C447-47C7-865A-15A3C0AEEFE8}"/>
    <dgm:cxn modelId="{5CF86DA5-2F3B-460E-884B-4EBE178D6C10}" type="presOf" srcId="{0C72F2C9-0054-480B-9CFD-F4A3AFAA48D6}" destId="{17C7DA71-E639-428C-AB52-086923E4A6F9}" srcOrd="0" destOrd="0" presId="urn:microsoft.com/office/officeart/2005/8/layout/radial3"/>
    <dgm:cxn modelId="{4927F11A-520D-4A1D-8510-A33BA34DAC9D}" type="presOf" srcId="{536E528A-21E6-4597-9E61-9C985BDA91D9}" destId="{565BF3B3-2F5D-433E-9B58-91CF7FFDB25A}" srcOrd="0" destOrd="0" presId="urn:microsoft.com/office/officeart/2005/8/layout/radial3"/>
    <dgm:cxn modelId="{2BCFDBAD-5823-4BFB-8CA4-6D76A1DE5C25}" srcId="{0E669307-D20E-4934-B025-648FDD1DACF8}" destId="{0C72F2C9-0054-480B-9CFD-F4A3AFAA48D6}" srcOrd="0" destOrd="0" parTransId="{BF1612CB-AD20-49FB-B1A4-9618BDDE4A90}" sibTransId="{A77FAEE8-3D09-4196-97CE-167857D28B75}"/>
    <dgm:cxn modelId="{E0B5C2C3-BC9C-4BBE-B8BF-62B92A604F1E}" type="presOf" srcId="{6EE2D2FE-FC73-4F4E-A95A-41387D113A84}" destId="{BE753F4C-EFC1-4D06-8C43-2194EB36F595}" srcOrd="0" destOrd="0" presId="urn:microsoft.com/office/officeart/2005/8/layout/radial3"/>
    <dgm:cxn modelId="{B07C267F-56F0-490D-97C4-BAC9B821541E}" srcId="{0E669307-D20E-4934-B025-648FDD1DACF8}" destId="{FE46985D-9CB7-41BA-9AED-B207A2AB86F9}" srcOrd="5" destOrd="0" parTransId="{510E461D-DC7D-47F7-A9CA-0DE683ADA6B7}" sibTransId="{63FC36B3-22FF-40B0-8D77-51289F162D50}"/>
    <dgm:cxn modelId="{1C517F0D-08EB-402C-90A6-6B31AEBA32BA}" srcId="{E5FB9722-65AC-4437-B7D0-6802FBCB0A05}" destId="{39C5DEC1-3055-471C-9F14-6818BD52212F}" srcOrd="1" destOrd="0" parTransId="{F7D48B14-3783-4739-A993-AE39432A2F17}" sibTransId="{C77C299F-52B9-46CD-96E7-59C00C414957}"/>
    <dgm:cxn modelId="{3BFFD4FE-D2EA-4937-92D1-D362C5582621}" type="presOf" srcId="{1640CD5C-BD59-4C04-8585-848BA820D0B5}" destId="{DC0C8AA1-C702-48DD-9996-F3C4ACD8D1B1}" srcOrd="0" destOrd="0" presId="urn:microsoft.com/office/officeart/2005/8/layout/radial3"/>
    <dgm:cxn modelId="{2607551F-AC24-4BA8-BBFA-52EF7F6CA319}" type="presOf" srcId="{0E669307-D20E-4934-B025-648FDD1DACF8}" destId="{44E6E633-709D-4131-9B14-53DB4C49D5AD}" srcOrd="0" destOrd="0" presId="urn:microsoft.com/office/officeart/2005/8/layout/radial3"/>
    <dgm:cxn modelId="{009E5263-0BCA-43D0-B25E-CA80C5A4E2B9}" srcId="{0E669307-D20E-4934-B025-648FDD1DACF8}" destId="{1640CD5C-BD59-4C04-8585-848BA820D0B5}" srcOrd="6" destOrd="0" parTransId="{2F7E3976-A4A5-4E36-87BC-D022166DD054}" sibTransId="{78CBFFF6-6E0F-4802-B26C-C193779F597C}"/>
    <dgm:cxn modelId="{1BBB3266-97BC-42CB-B0D7-65AE8DC02F54}" srcId="{0E669307-D20E-4934-B025-648FDD1DACF8}" destId="{536E528A-21E6-4597-9E61-9C985BDA91D9}" srcOrd="4" destOrd="0" parTransId="{CD5F22EF-8547-465A-87DF-32C62FFBD487}" sibTransId="{1359E740-F33D-4E4F-9DF6-9776D264CC7E}"/>
    <dgm:cxn modelId="{F60894F6-02A8-4B39-8DFD-7DAD9FC18F4B}" type="presOf" srcId="{FE46985D-9CB7-41BA-9AED-B207A2AB86F9}" destId="{A0444B62-2378-4EE2-A346-BD694F4A2288}" srcOrd="0" destOrd="0" presId="urn:microsoft.com/office/officeart/2005/8/layout/radial3"/>
    <dgm:cxn modelId="{69F1F6D6-458B-491B-A26E-1BBAC6E7472B}" srcId="{0E669307-D20E-4934-B025-648FDD1DACF8}" destId="{2FA0164C-4CE9-458F-AD75-E9B468AB7DBE}" srcOrd="2" destOrd="0" parTransId="{99662A88-3E43-4B6D-8A0E-1637E00C37AA}" sibTransId="{D414B3D1-1124-474A-8EA0-65295436EF7F}"/>
    <dgm:cxn modelId="{B0BD98D2-65C4-45C1-AF1C-451D6692FC44}" type="presParOf" srcId="{4829AD5F-BCB1-4ED8-849A-4F67570E63D8}" destId="{CA188CA6-4621-414E-AEB7-1A93E8D03489}" srcOrd="0" destOrd="0" presId="urn:microsoft.com/office/officeart/2005/8/layout/radial3"/>
    <dgm:cxn modelId="{75AE59B5-0184-42DC-BCA9-358613868200}" type="presParOf" srcId="{CA188CA6-4621-414E-AEB7-1A93E8D03489}" destId="{44E6E633-709D-4131-9B14-53DB4C49D5AD}" srcOrd="0" destOrd="0" presId="urn:microsoft.com/office/officeart/2005/8/layout/radial3"/>
    <dgm:cxn modelId="{8CB998F6-DA21-405C-B696-247FC8D64EC8}" type="presParOf" srcId="{CA188CA6-4621-414E-AEB7-1A93E8D03489}" destId="{17C7DA71-E639-428C-AB52-086923E4A6F9}" srcOrd="1" destOrd="0" presId="urn:microsoft.com/office/officeart/2005/8/layout/radial3"/>
    <dgm:cxn modelId="{3098628B-3543-4DB2-8EF8-4A8D31C9420C}" type="presParOf" srcId="{CA188CA6-4621-414E-AEB7-1A93E8D03489}" destId="{BE753F4C-EFC1-4D06-8C43-2194EB36F595}" srcOrd="2" destOrd="0" presId="urn:microsoft.com/office/officeart/2005/8/layout/radial3"/>
    <dgm:cxn modelId="{F8007C2B-E8C7-44AD-B252-9B2DB9C9F7B4}" type="presParOf" srcId="{CA188CA6-4621-414E-AEB7-1A93E8D03489}" destId="{4D9506A7-AA65-4F8E-B65E-51A104CEE0C2}" srcOrd="3" destOrd="0" presId="urn:microsoft.com/office/officeart/2005/8/layout/radial3"/>
    <dgm:cxn modelId="{02AA0930-9AA4-46D1-A275-FE492AD1CB3B}" type="presParOf" srcId="{CA188CA6-4621-414E-AEB7-1A93E8D03489}" destId="{2F160A01-8B25-453D-8628-33FAEEEE84F1}" srcOrd="4" destOrd="0" presId="urn:microsoft.com/office/officeart/2005/8/layout/radial3"/>
    <dgm:cxn modelId="{FA6AADC2-539F-473F-8AA4-F4E7D8F24CF5}" type="presParOf" srcId="{CA188CA6-4621-414E-AEB7-1A93E8D03489}" destId="{565BF3B3-2F5D-433E-9B58-91CF7FFDB25A}" srcOrd="5" destOrd="0" presId="urn:microsoft.com/office/officeart/2005/8/layout/radial3"/>
    <dgm:cxn modelId="{F3A3FE84-22B0-4C36-95B3-251611775612}" type="presParOf" srcId="{CA188CA6-4621-414E-AEB7-1A93E8D03489}" destId="{A0444B62-2378-4EE2-A346-BD694F4A2288}" srcOrd="6" destOrd="0" presId="urn:microsoft.com/office/officeart/2005/8/layout/radial3"/>
    <dgm:cxn modelId="{4439D88A-2DC4-4128-9D9F-031B899C5240}" type="presParOf" srcId="{CA188CA6-4621-414E-AEB7-1A93E8D03489}" destId="{DC0C8AA1-C702-48DD-9996-F3C4ACD8D1B1}" srcOrd="7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Documents and Settings\учитель\Рабочий стол\festive-flowers-sweet-sensation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2564904"/>
            <a:ext cx="5176074" cy="17281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Тема выступления: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«Организация эффективного взаимодействия между участниками образовательных отношений по профилактике суицидального и девиантного поведения».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25144"/>
            <a:ext cx="5320680" cy="11521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Кошкина О.Ю, педагог-психолог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Филонова И.Л, педагог-организатор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63688" y="188640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бюджетное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общеобразовательное учреждение средняя общеобразовательная школа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№2  г. Болотного Болотнинского района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Новосибирской области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285728"/>
            <a:ext cx="7115196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  <a:ea typeface="+mn-ea"/>
                <a:cs typeface="+mn-cs"/>
              </a:rPr>
              <a:t>Компьютерная программа </a:t>
            </a:r>
            <a:r>
              <a:rPr lang="ru-RU" sz="2000" b="1" dirty="0" err="1" smtClean="0">
                <a:latin typeface="+mn-lt"/>
                <a:ea typeface="+mn-ea"/>
                <a:cs typeface="+mn-cs"/>
              </a:rPr>
              <a:t>Зуенкова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  А.М., </a:t>
            </a:r>
            <a:r>
              <a:rPr lang="ru-RU" sz="2000" b="1" dirty="0" err="1" smtClean="0">
                <a:latin typeface="+mn-lt"/>
                <a:ea typeface="+mn-ea"/>
                <a:cs typeface="+mn-cs"/>
              </a:rPr>
              <a:t>Лединой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 В.Ю., Портновой А.А.  «Диагностика готовности к школьному обучению и адаптация первоклассников».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71881"/>
          <a:stretch>
            <a:fillRect/>
          </a:stretch>
        </p:blipFill>
        <p:spPr bwMode="auto">
          <a:xfrm>
            <a:off x="1071538" y="1571612"/>
            <a:ext cx="2286016" cy="457070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r="30575"/>
          <a:stretch>
            <a:fillRect/>
          </a:stretch>
        </p:blipFill>
        <p:spPr bwMode="auto">
          <a:xfrm>
            <a:off x="3571868" y="1571612"/>
            <a:ext cx="4854580" cy="459495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4857784" cy="3071835"/>
          </a:xfrm>
        </p:spPr>
        <p:txBody>
          <a:bodyPr>
            <a:noAutofit/>
          </a:bodyPr>
          <a:lstStyle/>
          <a:p>
            <a:pPr algn="l"/>
            <a:r>
              <a:rPr lang="ru-RU" sz="2400" b="1" i="1" u="sng" dirty="0" smtClean="0"/>
              <a:t>5-11 класс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200" dirty="0" smtClean="0">
                <a:latin typeface="+mn-lt"/>
                <a:ea typeface="+mn-ea"/>
                <a:cs typeface="+mn-cs"/>
              </a:rPr>
              <a:t>проективный рисунок «Человек под дождем»;</a:t>
            </a:r>
            <a:br>
              <a:rPr lang="ru-RU" sz="2200" dirty="0" smtClean="0">
                <a:latin typeface="+mn-lt"/>
                <a:ea typeface="+mn-ea"/>
                <a:cs typeface="+mn-cs"/>
              </a:rPr>
            </a:br>
            <a:r>
              <a:rPr lang="ru-RU" sz="2200" b="1" dirty="0" smtClean="0">
                <a:latin typeface="+mn-lt"/>
                <a:ea typeface="+mn-ea"/>
                <a:cs typeface="+mn-cs"/>
              </a:rPr>
              <a:t>-</a:t>
            </a:r>
            <a:r>
              <a:rPr lang="ru-RU" sz="2200" dirty="0" smtClean="0">
                <a:latin typeface="+mn-lt"/>
                <a:ea typeface="+mn-ea"/>
                <a:cs typeface="+mn-cs"/>
              </a:rPr>
              <a:t>  компьютерная программа  </a:t>
            </a:r>
            <a:r>
              <a:rPr lang="ru-RU" sz="2200" dirty="0" err="1" smtClean="0">
                <a:latin typeface="+mn-lt"/>
                <a:ea typeface="+mn-ea"/>
                <a:cs typeface="+mn-cs"/>
              </a:rPr>
              <a:t>Зуенкова</a:t>
            </a:r>
            <a:r>
              <a:rPr lang="ru-RU" sz="2200" dirty="0" smtClean="0">
                <a:latin typeface="+mn-lt"/>
                <a:ea typeface="+mn-ea"/>
                <a:cs typeface="+mn-cs"/>
              </a:rPr>
              <a:t>  А.М., </a:t>
            </a:r>
            <a:r>
              <a:rPr lang="ru-RU" sz="2200" dirty="0" err="1" smtClean="0">
                <a:latin typeface="+mn-lt"/>
                <a:ea typeface="+mn-ea"/>
                <a:cs typeface="+mn-cs"/>
              </a:rPr>
              <a:t>Лединой</a:t>
            </a:r>
            <a:r>
              <a:rPr lang="ru-RU" sz="2200" dirty="0" smtClean="0">
                <a:latin typeface="+mn-lt"/>
                <a:ea typeface="+mn-ea"/>
                <a:cs typeface="+mn-cs"/>
              </a:rPr>
              <a:t> В.Ю., Портновой А.А. «Диагностика личностных отклонений подросткового возраста».  Данная программа  включает в себя 6 тестов, которые помогут  выявить группы риска в подростковой среде, и оценить особенности каждого подростка с целью выбора наиболее эффективной стратегии коррекционной работы.</a:t>
            </a:r>
            <a:endParaRPr lang="ru-RU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28604"/>
            <a:ext cx="79295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работе с учащимися разных возрастных групп  используется  следующий диагностический инструментарий: 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Админ\Desktop\фотографии на отчет\IMG_20200225_15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143636" y="2357430"/>
            <a:ext cx="2558657" cy="34115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5152"/>
          <a:stretch>
            <a:fillRect/>
          </a:stretch>
        </p:blipFill>
        <p:spPr bwMode="auto">
          <a:xfrm>
            <a:off x="1000100" y="1428736"/>
            <a:ext cx="5429288" cy="407825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25152" r="16278"/>
          <a:stretch>
            <a:fillRect/>
          </a:stretch>
        </p:blipFill>
        <p:spPr bwMode="auto">
          <a:xfrm>
            <a:off x="4000496" y="2500306"/>
            <a:ext cx="4714908" cy="395445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642910" y="28572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/>
              <a:t>Компьютерная </a:t>
            </a:r>
            <a:r>
              <a:rPr lang="ru-RU" sz="2000" b="1" dirty="0" smtClean="0"/>
              <a:t>программа  </a:t>
            </a:r>
            <a:r>
              <a:rPr lang="ru-RU" sz="2000" b="1" dirty="0" err="1" smtClean="0"/>
              <a:t>Зуенкова</a:t>
            </a:r>
            <a:r>
              <a:rPr lang="ru-RU" sz="2000" b="1" dirty="0" smtClean="0"/>
              <a:t>  А.М., </a:t>
            </a:r>
            <a:r>
              <a:rPr lang="ru-RU" sz="2000" b="1" dirty="0" err="1" smtClean="0"/>
              <a:t>Лединой</a:t>
            </a:r>
            <a:r>
              <a:rPr lang="ru-RU" sz="2000" b="1" dirty="0" smtClean="0"/>
              <a:t> В.Ю., Портновой А.А. «Диагностика личностных отклонений подросткового возраста».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000924" cy="1143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+mn-lt"/>
                <a:ea typeface="+mn-ea"/>
                <a:cs typeface="+mn-cs"/>
              </a:rPr>
              <a:t>III.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Просвещение на родительских собраниях, круглых столах, родительских лекториях   педагогов и родителей (законных представителей)  по  оказанию   помощи  в поиске путей    взаимопонимания и обучения  эффективным способам взаимодействия с детьми. </a:t>
            </a:r>
          </a:p>
        </p:txBody>
      </p:sp>
      <p:pic>
        <p:nvPicPr>
          <p:cNvPr id="4" name="Содержимое 3" descr="C:\Users\Админ\Desktop\Новая папка\IMG_687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786058"/>
            <a:ext cx="5765399" cy="357421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678661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+mn-lt"/>
                <a:ea typeface="+mn-ea"/>
                <a:cs typeface="+mn-cs"/>
              </a:rPr>
              <a:t>В помощь классным руководителям разработаны   памятки, буклеты, сценарии классных часов, направленные на формирование толерантности, решение конфликтных ситуаций.</a:t>
            </a:r>
          </a:p>
        </p:txBody>
      </p:sp>
      <p:pic>
        <p:nvPicPr>
          <p:cNvPr id="8195" name="Picture 3" descr="F:\Для презентации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6366" y="2571744"/>
            <a:ext cx="5606162" cy="374290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Необходимая информация  доводится до родителей на родительских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собраниях.</a:t>
            </a:r>
            <a:endParaRPr lang="ru-RU" sz="2400" b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\\Секретарь\общая папка\Филонова\10 9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3050"/>
            <a:ext cx="6788945" cy="45259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Классные и общешкольные мероприятия                                      с родителями.</a:t>
            </a:r>
          </a:p>
        </p:txBody>
      </p:sp>
      <p:pic>
        <p:nvPicPr>
          <p:cNvPr id="5" name="Picture 3" descr="J:\Для педсовета\школьные\IMG_1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4414" y="1428736"/>
            <a:ext cx="4500594" cy="30003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6" name="Picture 2" descr="J:\Для педсовета\школьные\IMG_96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2" y="3643314"/>
            <a:ext cx="4102093" cy="2734728"/>
          </a:xfr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18663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В «Дневниках классных руководителей» данное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направление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отражается через организацию внеклассных мероприятий.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38684" t="29377" r="39568" b="21762"/>
          <a:stretch>
            <a:fillRect/>
          </a:stretch>
        </p:blipFill>
        <p:spPr bwMode="auto">
          <a:xfrm>
            <a:off x="1000100" y="2071678"/>
            <a:ext cx="3000396" cy="392909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Picture 10" descr="C:\Users\Елена\Desktop\фото школы\фото\IMG-20191209-WA0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14810" y="2571744"/>
            <a:ext cx="4551371" cy="2560146"/>
          </a:xfrm>
          <a:ln w="7620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Учащиеся вовлекаются во внеурочную  </a:t>
            </a:r>
            <a:r>
              <a:rPr lang="ru-RU" sz="2400" b="1" dirty="0" smtClean="0"/>
              <a:t>деятельность в школе и учреждениях дополнительного образования.</a:t>
            </a:r>
            <a:endParaRPr lang="ru-RU" sz="2400" b="1" dirty="0"/>
          </a:p>
        </p:txBody>
      </p:sp>
      <p:pic>
        <p:nvPicPr>
          <p:cNvPr id="5122" name="Picture 2" descr="F:\Для презентаци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4178277" cy="27871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5123" name="Picture 3" descr="F:\Для презентации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3854219" cy="290451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3684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Мероприятия, посвященные </a:t>
            </a:r>
            <a:r>
              <a:rPr lang="ru-RU" sz="2400" b="1" dirty="0" smtClean="0"/>
              <a:t>жизненным ценностям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9" name="Рисунок 8" descr="D:\ФОТО\День танца 5-7 классы\IMG_97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14686"/>
            <a:ext cx="4266572" cy="289560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L:\ФОТО\2018\Смотр строя и песни\IMG_01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736"/>
            <a:ext cx="3929090" cy="278608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00092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  </a:t>
            </a:r>
            <a:r>
              <a:rPr lang="ru-RU" sz="2400" dirty="0" smtClean="0"/>
              <a:t>Одной из главных целей школьного   образования является создание и поддержка  психологических условий, обеспечивающих полноценное психическое и личностное развитие каждого ребенка. 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285984" y="1928802"/>
          <a:ext cx="7643866" cy="45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Проведение  конкурсов </a:t>
            </a:r>
            <a:r>
              <a:rPr lang="ru-RU" sz="2400" b="1" dirty="0" smtClean="0"/>
              <a:t>рисунков, фотографий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мини-плакатов, поделок. </a:t>
            </a:r>
            <a:endParaRPr lang="ru-RU" sz="2400" b="1" dirty="0"/>
          </a:p>
        </p:txBody>
      </p:sp>
      <p:pic>
        <p:nvPicPr>
          <p:cNvPr id="4" name="Picture 8" descr="C:\Users\Елена\Desktop\фото школы\фото\IMG_123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4263" t="25670" r="7095" b="34441"/>
          <a:stretch>
            <a:fillRect/>
          </a:stretch>
        </p:blipFill>
        <p:spPr>
          <a:xfrm>
            <a:off x="1071538" y="1428736"/>
            <a:ext cx="7072362" cy="2121709"/>
          </a:xfrm>
          <a:prstGeom prst="rect">
            <a:avLst/>
          </a:prstGeom>
          <a:ln w="76200">
            <a:solidFill>
              <a:srgbClr val="C00000"/>
            </a:solidFill>
          </a:ln>
          <a:effectLst/>
        </p:spPr>
      </p:pic>
      <p:pic>
        <p:nvPicPr>
          <p:cNvPr id="5" name="Picture 2" descr="J:\Для педсовета\школьные\IMG_07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0298" y="3714752"/>
            <a:ext cx="4105266" cy="2736844"/>
          </a:xfr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715172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Проведение мероприятий, акций, флешмобов  по пропаганде ЗОЖ</a:t>
            </a:r>
            <a:endParaRPr lang="ru-RU" sz="2400" b="1" dirty="0"/>
          </a:p>
        </p:txBody>
      </p:sp>
      <p:pic>
        <p:nvPicPr>
          <p:cNvPr id="6147" name="Picture 3" descr="F:\Для презентации\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4288725" cy="3232042"/>
          </a:xfrm>
          <a:prstGeom prst="rect">
            <a:avLst/>
          </a:prstGeom>
          <a:noFill/>
        </p:spPr>
      </p:pic>
      <p:pic>
        <p:nvPicPr>
          <p:cNvPr id="7" name="Picture 8" descr="C:\Users\Елена\Desktop\фото школы\фото\IMG_9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71934" y="3286124"/>
            <a:ext cx="4614868" cy="3076579"/>
          </a:xfrm>
          <a:prstGeom prst="rect">
            <a:avLst/>
          </a:prstGeom>
          <a:ln w="57150">
            <a:solidFill>
              <a:srgbClr val="C00000"/>
            </a:solidFill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для этоговыступленияяяяяяяяяяяяяя\ZNTBlhKMtB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86" r="14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900608" y="4869160"/>
            <a:ext cx="10908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6000" b="1" noProof="0" dirty="0" smtClean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4" y="214290"/>
            <a:ext cx="364333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400" b="1" dirty="0" smtClean="0"/>
              <a:t>Цель программы: </a:t>
            </a:r>
            <a:r>
              <a:rPr lang="ru-RU" sz="2400" dirty="0" smtClean="0"/>
              <a:t>первичная профилактика суицидального поведения через повышение социальной адаптированности на основе формирования ценностно-целевой  позиции.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6823" t="23633" r="38470" b="14844"/>
          <a:stretch>
            <a:fillRect/>
          </a:stretch>
        </p:blipFill>
        <p:spPr bwMode="auto">
          <a:xfrm>
            <a:off x="285720" y="214289"/>
            <a:ext cx="4572032" cy="640084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7429552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</a:t>
            </a:r>
            <a:r>
              <a:rPr lang="en-US" b="1" dirty="0" smtClean="0"/>
              <a:t>.</a:t>
            </a:r>
            <a:r>
              <a:rPr lang="ru-RU" b="1" dirty="0" smtClean="0"/>
              <a:t> </a:t>
            </a:r>
            <a:r>
              <a:rPr lang="ru-RU" sz="2400" b="1" dirty="0" smtClean="0"/>
              <a:t>Система контроля социального педагога и классных  руководителей   за посещением учебных занятий  и наблюдением   за психоэмоциональным состоянием обучающихся. </a:t>
            </a:r>
            <a:endParaRPr lang="ru-RU" b="1" dirty="0"/>
          </a:p>
        </p:txBody>
      </p:sp>
      <p:pic>
        <p:nvPicPr>
          <p:cNvPr id="5123" name="Picture 3" descr="H:\ФОТО\2019-2020 учебный год\Библиотека Права человека\IMG_9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4579" y="2285992"/>
            <a:ext cx="6036511" cy="40243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1438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II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Оказание помощи   педагога-психолога (родителям    и учителю)  в вопросах обучения и воспитания ребенка.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7173" name="Picture 5" descr="H:\КОНКУРС\фото по работе\P1070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071966" cy="287538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4" name="Рисунок 3" descr="C:\Users\Админ\Desktop\Новая папка\IMG_6892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357562"/>
            <a:ext cx="4000528" cy="285752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Адаптация 1, 5, 11 классов </a:t>
            </a:r>
          </a:p>
        </p:txBody>
      </p:sp>
      <p:pic>
        <p:nvPicPr>
          <p:cNvPr id="6146" name="Picture 2" descr="C:\Users\Админ\Desktop\классный час 6 класс\IMG_20191216_1559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4464004" cy="30003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6" name="Picture 4" descr="H:\Флешка\фотки мамы\ФОТО НОВАЯ РАБОТА\DSC01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57562"/>
            <a:ext cx="4091448" cy="30003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  <a:ea typeface="+mn-ea"/>
                <a:cs typeface="+mn-cs"/>
              </a:rPr>
              <a:t>  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Сопровождение   обучающихся 9, 11 классов</a:t>
            </a:r>
            <a:r>
              <a:rPr lang="ru-RU" sz="2800" dirty="0" smtClean="0"/>
              <a:t>. </a:t>
            </a:r>
            <a:endParaRPr lang="ru-RU" sz="3200" dirty="0"/>
          </a:p>
        </p:txBody>
      </p:sp>
      <p:pic>
        <p:nvPicPr>
          <p:cNvPr id="2051" name="Picture 3" descr="\\Секретарь\общая папка\Ёлгина\фото\IMG-20191212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119506" cy="30896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2050" name="Picture 2" descr="\\Секретарь\общая папка\Ёлгина\фото\IMG-20191212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86124"/>
            <a:ext cx="3857652" cy="28932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Занятия по программе «Учусь владеть собой»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                            с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элементами тренинга.</a:t>
            </a:r>
          </a:p>
        </p:txBody>
      </p:sp>
      <p:pic>
        <p:nvPicPr>
          <p:cNvPr id="6" name="Picture 8" descr="F:\встречи с\P11501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142976" y="1428736"/>
            <a:ext cx="3810000" cy="2928958"/>
          </a:xfrm>
          <a:prstGeom prst="rect">
            <a:avLst/>
          </a:prstGeom>
          <a:ln w="76200">
            <a:solidFill>
              <a:srgbClr val="C00000"/>
            </a:solidFill>
          </a:ln>
          <a:effectLst/>
        </p:spPr>
      </p:pic>
      <p:pic>
        <p:nvPicPr>
          <p:cNvPr id="3074" name="Picture 2" descr="C:\Users\Админ\Desktop\фотографии на отчет\Карабанова К.В\IMG_20191219_131330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572000" y="3429000"/>
            <a:ext cx="4000528" cy="29289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8" name="Picture 2" descr="C:\Users\Админ\Desktop\фотографии на отчет\IMG_20200225_1531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286380" y="1500174"/>
            <a:ext cx="3048021" cy="228601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9" name="Picture 3" descr="C:\Users\Админ\Desktop\фотографии на отчет\IMG_20200225_1527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333477" y="4143380"/>
            <a:ext cx="2898245" cy="217368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im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792958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В работе с учащимися разных возрастных групп  используется  следующий диагностический инструментарий: </a:t>
            </a:r>
            <a:br>
              <a:rPr lang="ru-RU" sz="2400" b="1" dirty="0" smtClean="0">
                <a:latin typeface="+mn-lt"/>
                <a:ea typeface="+mn-ea"/>
                <a:cs typeface="+mn-cs"/>
              </a:rPr>
            </a:br>
            <a:endParaRPr lang="ru-RU" sz="24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5429288" cy="5357850"/>
          </a:xfrm>
        </p:spPr>
        <p:txBody>
          <a:bodyPr>
            <a:normAutofit fontScale="70000" lnSpcReduction="20000"/>
          </a:bodyPr>
          <a:lstStyle/>
          <a:p>
            <a:pPr lvl="1" algn="just">
              <a:buNone/>
            </a:pPr>
            <a:r>
              <a:rPr lang="ru-RU" b="1" i="1" u="sng" dirty="0" smtClean="0"/>
              <a:t>1-4 класс:</a:t>
            </a:r>
            <a:endParaRPr lang="ru-RU" sz="2000" dirty="0" smtClean="0"/>
          </a:p>
          <a:p>
            <a:pPr lvl="0" algn="just"/>
            <a:r>
              <a:rPr lang="ru-RU" dirty="0" smtClean="0"/>
              <a:t>анкета «Что такое жизнь»,  3-11 класс;</a:t>
            </a:r>
            <a:endParaRPr lang="ru-RU" sz="2400" dirty="0" smtClean="0"/>
          </a:p>
          <a:p>
            <a:pPr lvl="0" algn="just"/>
            <a:r>
              <a:rPr lang="ru-RU" dirty="0" smtClean="0"/>
              <a:t>компьютерная программа </a:t>
            </a:r>
            <a:r>
              <a:rPr lang="ru-RU" dirty="0" err="1" smtClean="0"/>
              <a:t>Зуенкова</a:t>
            </a:r>
            <a:r>
              <a:rPr lang="ru-RU" dirty="0" smtClean="0"/>
              <a:t>  А.М., </a:t>
            </a:r>
            <a:r>
              <a:rPr lang="ru-RU" dirty="0" err="1" smtClean="0"/>
              <a:t>Лединой</a:t>
            </a:r>
            <a:r>
              <a:rPr lang="ru-RU" dirty="0" smtClean="0"/>
              <a:t> В.Ю., Портновой А.А.  «Диагностика готовности к школьному обучению и адаптация первоклассников». Программа предназначена для обеспечения </a:t>
            </a:r>
            <a:r>
              <a:rPr lang="ru-RU" dirty="0" smtClean="0"/>
              <a:t>психолого-педагогического сопровождения </a:t>
            </a:r>
            <a:r>
              <a:rPr lang="ru-RU" dirty="0" smtClean="0"/>
              <a:t>ребенка в школе и контроля адаптации (Изучение личностной сферы: тест тревожности А. М. Прихожан, методика «Домики» О. А. Ореховой; Методика изучения мотивации М. Р. Гинзбурга); </a:t>
            </a:r>
            <a:endParaRPr lang="ru-RU" sz="2400" dirty="0" smtClean="0"/>
          </a:p>
          <a:p>
            <a:pPr lvl="0" algn="just"/>
            <a:r>
              <a:rPr lang="ru-RU" dirty="0" smtClean="0"/>
              <a:t>проективный рисунок «Моя семья» </a:t>
            </a:r>
            <a:r>
              <a:rPr lang="ru-RU" dirty="0" smtClean="0"/>
              <a:t>     </a:t>
            </a:r>
            <a:r>
              <a:rPr lang="ru-RU" dirty="0" err="1" smtClean="0"/>
              <a:t>Халс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Хэррис</a:t>
            </a:r>
            <a:r>
              <a:rPr lang="ru-RU" dirty="0" smtClean="0"/>
              <a:t>;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" name="Picture 2" descr="C:\Users\Админ\Desktop\фотографии на отчет\IMG_20200225_152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3116"/>
            <a:ext cx="2183608" cy="291147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421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 выступления:  «Организация эффективного взаимодействия между участниками образовательных отношений по профилактике суицидального и девиантного поведения». </vt:lpstr>
      <vt:lpstr>Слайд 2</vt:lpstr>
      <vt:lpstr>Слайд 3</vt:lpstr>
      <vt:lpstr>Слайд 4</vt:lpstr>
      <vt:lpstr>Слайд 5</vt:lpstr>
      <vt:lpstr>Адаптация 1, 5, 11 классов </vt:lpstr>
      <vt:lpstr>   Сопровождение   обучающихся 9, 11 классов. </vt:lpstr>
      <vt:lpstr>Занятия по программе «Учусь владеть собой»                             с элементами тренинга.</vt:lpstr>
      <vt:lpstr>В работе с учащимися разных возрастных групп  используется  следующий диагностический инструментарий:  </vt:lpstr>
      <vt:lpstr>Компьютерная программа Зуенкова  А.М., Лединой В.Ю., Портновой А.А.  «Диагностика готовности к школьному обучению и адаптация первоклассников».</vt:lpstr>
      <vt:lpstr>5-11 класс - проективный рисунок «Человек под дождем»; -  компьютерная программа  Зуенкова  А.М., Лединой В.Ю., Портновой А.А. «Диагностика личностных отклонений подросткового возраста».  Данная программа  включает в себя 6 тестов, которые помогут  выявить группы риска в подростковой среде, и оценить особенности каждого подростка с целью выбора наиболее эффективной стратегии коррекционной работы.</vt:lpstr>
      <vt:lpstr>Слайд 12</vt:lpstr>
      <vt:lpstr>III. Просвещение на родительских собраниях, круглых столах, родительских лекториях   педагогов и родителей (законных представителей)  по  оказанию   помощи  в поиске путей    взаимопонимания и обучения  эффективным способам взаимодействия с детьми. </vt:lpstr>
      <vt:lpstr>В помощь классным руководителям разработаны   памятки, буклеты, сценарии классных часов, направленные на формирование толерантности, решение конфликтных ситуаций.</vt:lpstr>
      <vt:lpstr>Необходимая информация  доводится до родителей на родительских собраниях.</vt:lpstr>
      <vt:lpstr>Классные и общешкольные мероприятия                                      с родителями.</vt:lpstr>
      <vt:lpstr>В «Дневниках классных руководителей» данное направление отражается через организацию внеклассных мероприятий. </vt:lpstr>
      <vt:lpstr>Учащиеся вовлекаются во внеурочную  деятельность в школе и учреждениях дополнительного образования.</vt:lpstr>
      <vt:lpstr>Мероприятия, посвященные жизненным ценностям. </vt:lpstr>
      <vt:lpstr>Проведение  конкурсов рисунков, фотографий,  мини-плакатов, поделок. </vt:lpstr>
      <vt:lpstr>Проведение мероприятий, акций, флешмобов  по пропаганде ЗОЖ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выступления:  «Организация эффективного взаимодействия между участниками образовательных отношений по профилактике суицидального и девиантного поведения». </dc:title>
  <dc:creator>User</dc:creator>
  <cp:lastModifiedBy>Админ</cp:lastModifiedBy>
  <cp:revision>48</cp:revision>
  <dcterms:created xsi:type="dcterms:W3CDTF">2020-02-24T10:59:38Z</dcterms:created>
  <dcterms:modified xsi:type="dcterms:W3CDTF">2020-02-25T09:27:51Z</dcterms:modified>
</cp:coreProperties>
</file>