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82" r:id="rId10"/>
    <p:sldId id="283" r:id="rId11"/>
    <p:sldId id="272" r:id="rId12"/>
    <p:sldId id="273" r:id="rId13"/>
    <p:sldId id="263" r:id="rId14"/>
    <p:sldId id="264" r:id="rId15"/>
    <p:sldId id="266" r:id="rId16"/>
    <p:sldId id="267" r:id="rId17"/>
    <p:sldId id="265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68" r:id="rId26"/>
    <p:sldId id="269" r:id="rId27"/>
    <p:sldId id="270" r:id="rId28"/>
    <p:sldId id="280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Sheet1!$A$2:$A$5</c:f>
              <c:numCache>
                <c:formatCode>General</c:formatCode>
                <c:ptCount val="4"/>
                <c:pt idx="0">
                  <c:v>1972</c:v>
                </c:pt>
                <c:pt idx="1">
                  <c:v>1987</c:v>
                </c:pt>
                <c:pt idx="2">
                  <c:v>2002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189</c:v>
                </c:pt>
                <c:pt idx="1">
                  <c:v>364</c:v>
                </c:pt>
                <c:pt idx="2">
                  <c:v>698</c:v>
                </c:pt>
                <c:pt idx="3" formatCode="#,##0">
                  <c:v>1323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69-47A0-BE31-78B3E1A88683}"/>
            </c:ext>
          </c:extLst>
        </c:ser>
        <c:gapWidth val="219"/>
        <c:overlap val="-27"/>
        <c:axId val="209924864"/>
        <c:axId val="209927168"/>
      </c:barChart>
      <c:catAx>
        <c:axId val="209924864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27168"/>
        <c:crosses val="autoZero"/>
        <c:auto val="1"/>
        <c:lblAlgn val="ctr"/>
        <c:lblOffset val="100"/>
      </c:catAx>
      <c:valAx>
        <c:axId val="209927168"/>
        <c:scaling>
          <c:orientation val="minMax"/>
        </c:scaling>
        <c:axPos val="l"/>
        <c:numFmt formatCode="General" sourceLinked="1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24864"/>
        <c:crosses val="autoZero"/>
        <c:crossBetween val="between"/>
        <c:majorUnit val="200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18-49 лет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Лист1!$A$2:$A$11</c:f>
              <c:strCache>
                <c:ptCount val="10"/>
                <c:pt idx="0">
                  <c:v>Здоровые</c:v>
                </c:pt>
                <c:pt idx="1">
                  <c:v>Диабет</c:v>
                </c:pt>
                <c:pt idx="2">
                  <c:v>Хронические заболевания сердца</c:v>
                </c:pt>
                <c:pt idx="3">
                  <c:v>ВИЧ</c:v>
                </c:pt>
                <c:pt idx="4">
                  <c:v>Аутоиммунные заболевания*</c:v>
                </c:pt>
                <c:pt idx="5">
                  <c:v>Астма</c:v>
                </c:pt>
                <c:pt idx="6">
                  <c:v>Курильщики</c:v>
                </c:pt>
                <c:pt idx="7">
                  <c:v>Алкоголизм</c:v>
                </c:pt>
                <c:pt idx="8">
                  <c:v>Хронические заболевания лёгких</c:v>
                </c:pt>
                <c:pt idx="9">
                  <c:v>Хронические заболевания печени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1.8</c:v>
                </c:pt>
                <c:pt idx="1">
                  <c:v>5.5</c:v>
                </c:pt>
                <c:pt idx="2">
                  <c:v>7.2</c:v>
                </c:pt>
                <c:pt idx="3">
                  <c:v>40.300000000000004</c:v>
                </c:pt>
                <c:pt idx="4">
                  <c:v>13</c:v>
                </c:pt>
                <c:pt idx="5">
                  <c:v>4.5</c:v>
                </c:pt>
                <c:pt idx="6">
                  <c:v>6.5</c:v>
                </c:pt>
                <c:pt idx="7">
                  <c:v>14.1</c:v>
                </c:pt>
                <c:pt idx="8">
                  <c:v>11.6</c:v>
                </c:pt>
                <c:pt idx="9">
                  <c:v>18.7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50-64 года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Лист1!$A$2:$A$11</c:f>
              <c:strCache>
                <c:ptCount val="10"/>
                <c:pt idx="0">
                  <c:v>Здоровые</c:v>
                </c:pt>
                <c:pt idx="1">
                  <c:v>Диабет</c:v>
                </c:pt>
                <c:pt idx="2">
                  <c:v>Хронические заболевания сердца</c:v>
                </c:pt>
                <c:pt idx="3">
                  <c:v>ВИЧ</c:v>
                </c:pt>
                <c:pt idx="4">
                  <c:v>Аутоиммунные заболевания*</c:v>
                </c:pt>
                <c:pt idx="5">
                  <c:v>Астма</c:v>
                </c:pt>
                <c:pt idx="6">
                  <c:v>Курильщики</c:v>
                </c:pt>
                <c:pt idx="7">
                  <c:v>Алкоголизм</c:v>
                </c:pt>
                <c:pt idx="8">
                  <c:v>Хронические заболевания лёгких</c:v>
                </c:pt>
                <c:pt idx="9">
                  <c:v>Хронические заболевания печени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4.5</c:v>
                </c:pt>
                <c:pt idx="1">
                  <c:v>11.6</c:v>
                </c:pt>
                <c:pt idx="2">
                  <c:v>13</c:v>
                </c:pt>
                <c:pt idx="3">
                  <c:v>54.7</c:v>
                </c:pt>
                <c:pt idx="4">
                  <c:v>21.1</c:v>
                </c:pt>
                <c:pt idx="5">
                  <c:v>16.7</c:v>
                </c:pt>
                <c:pt idx="6">
                  <c:v>19.2</c:v>
                </c:pt>
                <c:pt idx="7">
                  <c:v>29.6</c:v>
                </c:pt>
                <c:pt idx="8">
                  <c:v>34.4</c:v>
                </c:pt>
                <c:pt idx="9">
                  <c:v>28.5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≥ 65 лет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Лист1!$A$2:$A$11</c:f>
              <c:strCache>
                <c:ptCount val="10"/>
                <c:pt idx="0">
                  <c:v>Здоровые</c:v>
                </c:pt>
                <c:pt idx="1">
                  <c:v>Диабет</c:v>
                </c:pt>
                <c:pt idx="2">
                  <c:v>Хронические заболевания сердца</c:v>
                </c:pt>
                <c:pt idx="3">
                  <c:v>ВИЧ</c:v>
                </c:pt>
                <c:pt idx="4">
                  <c:v>Аутоиммунные заболевания*</c:v>
                </c:pt>
                <c:pt idx="5">
                  <c:v>Астма</c:v>
                </c:pt>
                <c:pt idx="6">
                  <c:v>Курильщики</c:v>
                </c:pt>
                <c:pt idx="7">
                  <c:v>Алкоголизм</c:v>
                </c:pt>
                <c:pt idx="8">
                  <c:v>Хронические заболевания лёгких</c:v>
                </c:pt>
                <c:pt idx="9">
                  <c:v>Хронические заболевания печени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8.3000000000000007</c:v>
                </c:pt>
                <c:pt idx="1">
                  <c:v>21.1</c:v>
                </c:pt>
                <c:pt idx="2">
                  <c:v>26.6</c:v>
                </c:pt>
                <c:pt idx="3">
                  <c:v>27.4</c:v>
                </c:pt>
                <c:pt idx="4">
                  <c:v>33.300000000000004</c:v>
                </c:pt>
                <c:pt idx="5">
                  <c:v>34.200000000000003</c:v>
                </c:pt>
                <c:pt idx="6">
                  <c:v>34.9</c:v>
                </c:pt>
                <c:pt idx="7">
                  <c:v>41.8</c:v>
                </c:pt>
                <c:pt idx="8">
                  <c:v>51.1</c:v>
                </c:pt>
                <c:pt idx="9">
                  <c:v>53.4</c:v>
                </c:pt>
              </c:numCache>
            </c:numRef>
          </c:val>
        </c:ser>
        <c:dLbls>
          <c:showVal val="1"/>
        </c:dLbls>
        <c:axId val="129164032"/>
        <c:axId val="129344640"/>
      </c:barChart>
      <c:catAx>
        <c:axId val="129164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344640"/>
        <c:crosses val="autoZero"/>
        <c:auto val="1"/>
        <c:lblAlgn val="ctr"/>
        <c:lblOffset val="100"/>
      </c:catAx>
      <c:valAx>
        <c:axId val="129344640"/>
        <c:scaling>
          <c:orientation val="minMax"/>
        </c:scaling>
        <c:axPos val="l"/>
        <c:numFmt formatCode="General" sourceLinked="1"/>
        <c:tickLblPos val="nextTo"/>
        <c:crossAx val="1291640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940158419528386"/>
          <c:y val="0.19367703255790028"/>
          <c:w val="0.84487064860347305"/>
          <c:h val="0.5237804091385883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Дети &lt;6 лет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Бессимптомная инфекция</c:v>
                </c:pt>
                <c:pt idx="1">
                  <c:v>Симптоматическая инфекция</c:v>
                </c:pt>
                <c:pt idx="2">
                  <c:v>Полное выздоровление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30</c:v>
                </c:pt>
                <c:pt idx="2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A9-4134-B642-DFFD152467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Бессимптомная инфекция</c:v>
                </c:pt>
                <c:pt idx="1">
                  <c:v>Симптоматическая инфекция</c:v>
                </c:pt>
                <c:pt idx="2">
                  <c:v>Полное выздоровление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  <c:pt idx="2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A9-4134-B642-DFFD152467DC}"/>
            </c:ext>
          </c:extLst>
        </c:ser>
        <c:gapWidth val="219"/>
        <c:overlap val="-27"/>
        <c:axId val="236533632"/>
        <c:axId val="236549248"/>
      </c:barChart>
      <c:catAx>
        <c:axId val="236533632"/>
        <c:scaling>
          <c:orientation val="minMax"/>
        </c:scaling>
        <c:axPos val="b"/>
        <c:numFmt formatCode="General" sourceLinked="1"/>
        <c:tickLblPos val="nextTo"/>
        <c:spPr>
          <a:noFill/>
          <a:ln w="12700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549248"/>
        <c:crosses val="autoZero"/>
        <c:auto val="1"/>
        <c:lblAlgn val="ctr"/>
        <c:lblOffset val="100"/>
      </c:catAx>
      <c:valAx>
        <c:axId val="236549248"/>
        <c:scaling>
          <c:orientation val="minMax"/>
          <c:max val="100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tickLblPos val="nextTo"/>
        <c:spPr>
          <a:noFill/>
          <a:ln w="12700"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53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29729740912947"/>
          <c:y val="6.6438489235597101E-2"/>
          <c:w val="0.62018727988658362"/>
          <c:h val="0.35395531060703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7966B-85DD-4BD4-8861-44B92A380A61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45C06-5DE9-4E25-BB7F-43B1F27CDF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privit.ru/diseases/vetryanaya-ospa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2DCE3-AC5A-485B-BA15-190CFF12B0C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13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456" y="4343363"/>
            <a:ext cx="5551637" cy="3453812"/>
          </a:xfrm>
          <a:noFill/>
          <a:ln/>
        </p:spPr>
        <p:txBody>
          <a:bodyPr/>
          <a:lstStyle/>
          <a:p>
            <a:r>
              <a:rPr lang="ru-RU" dirty="0">
                <a:latin typeface="Arial" pitchFamily="34" charset="0"/>
                <a:ea typeface="ＭＳ Ｐゴシック" pitchFamily="34" charset="-128"/>
              </a:rPr>
              <a:t>Вероятность развития осложнений у подростков (старше 15 лет) и взрослых выше по сравнению со здоровыми детьми</a:t>
            </a:r>
            <a:r>
              <a:rPr lang="ru-RU" baseline="30000" dirty="0">
                <a:latin typeface="Arial" pitchFamily="34" charset="0"/>
                <a:ea typeface="ＭＳ Ｐゴシック" pitchFamily="34" charset="-128"/>
              </a:rPr>
              <a:t>2</a:t>
            </a:r>
            <a:r>
              <a:rPr lang="ru-RU" dirty="0">
                <a:latin typeface="Arial" pitchFamily="34" charset="0"/>
                <a:ea typeface="ＭＳ Ｐゴシック" pitchFamily="34" charset="-128"/>
              </a:rPr>
              <a:t>. Риск развития осложнений у взрослых в 1,9 раза выше, а риск госпитализации в 6,2 раза выше, чем у детей. Пневмония, редкое осложнение у детей и самая частая причина госпитализации у взрослых с ветряной оспой, ответственная за 27% госпитализаций в США в период с 1995 по 2005  год. Смертность у таких больных составляет 10-20%</a:t>
            </a:r>
            <a:r>
              <a:rPr lang="ru-RU" baseline="30000" dirty="0">
                <a:latin typeface="Arial" pitchFamily="34" charset="0"/>
                <a:ea typeface="ＭＳ Ｐゴシック" pitchFamily="34" charset="-128"/>
              </a:rPr>
              <a:t>3</a:t>
            </a:r>
            <a:r>
              <a:rPr lang="ru-RU" dirty="0">
                <a:latin typeface="Arial" pitchFamily="34" charset="0"/>
                <a:ea typeface="ＭＳ Ｐゴシック" pitchFamily="34" charset="-128"/>
              </a:rPr>
              <a:t>.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r>
              <a:rPr lang="ru-RU" baseline="30000" dirty="0">
                <a:latin typeface="Arial" pitchFamily="34" charset="0"/>
                <a:ea typeface="ＭＳ Ｐゴシック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r>
              <a:rPr lang="ru-RU" dirty="0">
                <a:latin typeface="Arial" pitchFamily="34" charset="0"/>
                <a:ea typeface="ＭＳ Ｐゴシック" pitchFamily="34" charset="-128"/>
              </a:rPr>
              <a:t>Риск смерти при заболевании ветряной оспой у взрослых в 25-175 раз выше по сравнению с детьми</a:t>
            </a:r>
            <a:r>
              <a:rPr lang="ru-RU" baseline="30000" dirty="0">
                <a:latin typeface="Arial" pitchFamily="34" charset="0"/>
                <a:ea typeface="ＭＳ Ｐゴシック" pitchFamily="34" charset="-128"/>
              </a:rPr>
              <a:t>4</a:t>
            </a:r>
            <a:r>
              <a:rPr lang="ru-RU" dirty="0"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ru-RU" baseline="-25000" dirty="0">
                <a:latin typeface="Arial" pitchFamily="34" charset="0"/>
                <a:ea typeface="ＭＳ Ｐゴシック" pitchFamily="34" charset="-128"/>
              </a:rPr>
              <a:t> 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800" baseline="300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800" dirty="0">
                <a:latin typeface="Arial" pitchFamily="34" charset="0"/>
                <a:ea typeface="ＭＳ Ｐゴシック" pitchFamily="34" charset="-128"/>
              </a:rPr>
              <a:t>1.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Centers</a:t>
            </a:r>
            <a:r>
              <a:rPr lang="en-GB" sz="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Disease Control and Prevention.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Varicella</a:t>
            </a:r>
            <a:r>
              <a:rPr lang="en-GB" sz="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In: Epidemiology and prevention of vaccine-preventable diseases. Atkinson W, Wolfe S,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Hamborksy</a:t>
            </a:r>
            <a:r>
              <a:rPr lang="en-GB" sz="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J, McIntyre L, eds. 11</a:t>
            </a:r>
            <a:r>
              <a:rPr lang="en-GB" sz="800" baseline="30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GB" sz="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edition. Washington DC: Public Health Foundation, 2009</a:t>
            </a:r>
            <a:endParaRPr lang="en-GB" sz="8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2. Marin M, Watson TL,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Chaves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SS, </a:t>
            </a:r>
            <a:r>
              <a:rPr lang="en-GB" sz="800" i="1" dirty="0">
                <a:latin typeface="Arial" pitchFamily="34" charset="0"/>
                <a:ea typeface="ＭＳ Ｐゴシック" pitchFamily="34" charset="-128"/>
              </a:rPr>
              <a:t>et al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Varicella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among adults: data from an active surveillance project, </a:t>
            </a:r>
            <a:br>
              <a:rPr lang="en-GB" sz="800" dirty="0">
                <a:latin typeface="Arial" pitchFamily="34" charset="0"/>
                <a:ea typeface="ＭＳ Ｐゴシック" pitchFamily="34" charset="-128"/>
              </a:rPr>
            </a:b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1995</a:t>
            </a:r>
            <a:r>
              <a:rPr lang="en-GB" sz="800" i="1" dirty="0">
                <a:latin typeface="Arial" pitchFamily="34" charset="0"/>
                <a:ea typeface="ＭＳ Ｐゴシック" pitchFamily="34" charset="-128"/>
              </a:rPr>
              <a:t>–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2005. </a:t>
            </a:r>
            <a:r>
              <a:rPr lang="en-GB" sz="800" i="1" dirty="0">
                <a:latin typeface="Arial" pitchFamily="34" charset="0"/>
                <a:ea typeface="ＭＳ Ｐゴシック" pitchFamily="34" charset="-128"/>
              </a:rPr>
              <a:t>J Infect </a:t>
            </a:r>
            <a:r>
              <a:rPr lang="en-GB" sz="800" i="1" dirty="0" err="1">
                <a:latin typeface="Arial" pitchFamily="34" charset="0"/>
                <a:ea typeface="ＭＳ Ｐゴシック" pitchFamily="34" charset="-128"/>
              </a:rPr>
              <a:t>Dis</a:t>
            </a:r>
            <a:r>
              <a:rPr lang="en-GB" sz="800" i="1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2008; </a:t>
            </a:r>
            <a:r>
              <a:rPr lang="en-GB" sz="800" b="1" dirty="0">
                <a:latin typeface="Arial" pitchFamily="34" charset="0"/>
                <a:ea typeface="ＭＳ Ｐゴシック" pitchFamily="34" charset="-128"/>
              </a:rPr>
              <a:t>197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(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Suppl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2): S94–100.</a:t>
            </a:r>
          </a:p>
          <a:p>
            <a:pPr eaLnBrk="1" hangingPunct="1">
              <a:spcBef>
                <a:spcPct val="0"/>
              </a:spcBef>
            </a:pP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3.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Avnon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LS,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Smolikov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A,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Almog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Y.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Varicella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pneumonia in southern Israel: clinical characteristics, diagnosis and therapeutic considerations. </a:t>
            </a:r>
            <a:r>
              <a:rPr lang="en-GB" sz="800" i="1" dirty="0" err="1">
                <a:latin typeface="Arial" pitchFamily="34" charset="0"/>
                <a:ea typeface="ＭＳ Ｐゴシック" pitchFamily="34" charset="-128"/>
              </a:rPr>
              <a:t>Isr</a:t>
            </a:r>
            <a:r>
              <a:rPr lang="en-GB" sz="800" i="1" dirty="0">
                <a:latin typeface="Arial" pitchFamily="34" charset="0"/>
                <a:ea typeface="ＭＳ Ｐゴシック" pitchFamily="34" charset="-128"/>
              </a:rPr>
              <a:t> Med Assoc J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 2009; </a:t>
            </a:r>
            <a:r>
              <a:rPr lang="en-GB" sz="800" b="1" dirty="0">
                <a:latin typeface="Arial" pitchFamily="34" charset="0"/>
                <a:ea typeface="ＭＳ Ｐゴシック" pitchFamily="34" charset="-128"/>
              </a:rPr>
              <a:t>11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: 261</a:t>
            </a:r>
            <a:r>
              <a:rPr lang="en-GB" sz="800" i="1" dirty="0">
                <a:latin typeface="Arial" pitchFamily="34" charset="0"/>
                <a:ea typeface="ＭＳ Ｐゴシック" pitchFamily="34" charset="-128"/>
              </a:rPr>
              <a:t>–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5.</a:t>
            </a:r>
          </a:p>
          <a:p>
            <a:pPr eaLnBrk="1" hangingPunct="1">
              <a:spcBef>
                <a:spcPct val="0"/>
              </a:spcBef>
            </a:pP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4.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Bonanni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P, Breuer J,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Gershon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A</a:t>
            </a:r>
            <a:r>
              <a:rPr lang="en-GB" sz="800" i="1" dirty="0">
                <a:latin typeface="Arial" pitchFamily="34" charset="0"/>
                <a:ea typeface="ＭＳ Ｐゴシック" pitchFamily="34" charset="-128"/>
              </a:rPr>
              <a:t>, et al.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GB" sz="800" dirty="0" err="1">
                <a:latin typeface="Arial" pitchFamily="34" charset="0"/>
                <a:ea typeface="ＭＳ Ｐゴシック" pitchFamily="34" charset="-128"/>
              </a:rPr>
              <a:t>Varicella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vaccination in Europe </a:t>
            </a:r>
            <a:r>
              <a:rPr lang="en-GB" sz="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–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taking the practical approach. </a:t>
            </a:r>
            <a:r>
              <a:rPr lang="en-GB" sz="800" i="1" dirty="0">
                <a:latin typeface="Arial" pitchFamily="34" charset="0"/>
                <a:ea typeface="ＭＳ Ｐゴシック" pitchFamily="34" charset="-128"/>
              </a:rPr>
              <a:t>BMC Med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 2009; </a:t>
            </a:r>
            <a:r>
              <a:rPr lang="en-GB" sz="800" b="1" dirty="0">
                <a:latin typeface="Arial" pitchFamily="34" charset="0"/>
                <a:ea typeface="ＭＳ Ｐゴシック" pitchFamily="34" charset="-128"/>
              </a:rPr>
              <a:t>7</a:t>
            </a:r>
            <a:r>
              <a:rPr lang="en-GB" sz="800" dirty="0">
                <a:latin typeface="Arial" pitchFamily="34" charset="0"/>
                <a:ea typeface="ＭＳ Ｐゴシック" pitchFamily="34" charset="-128"/>
              </a:rPr>
              <a:t>: 26. </a:t>
            </a:r>
          </a:p>
          <a:p>
            <a:pPr eaLnBrk="1" hangingPunct="1">
              <a:spcBef>
                <a:spcPct val="0"/>
              </a:spcBef>
            </a:pPr>
            <a:endParaRPr lang="en-GB" sz="8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sz="800" dirty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sz="900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8564" name="Дата 4"/>
          <p:cNvSpPr>
            <a:spLocks noGrp="1"/>
          </p:cNvSpPr>
          <p:nvPr>
            <p:ph type="dt" sz="quarter" idx="4294967295"/>
          </p:nvPr>
        </p:nvSpPr>
        <p:spPr bwMode="auto">
          <a:xfrm>
            <a:off x="3885177" y="0"/>
            <a:ext cx="2971208" cy="4572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/>
              <a:t>20.03.15.</a:t>
            </a:r>
            <a:endParaRPr lang="en-GB"/>
          </a:p>
        </p:txBody>
      </p:sp>
      <p:sp>
        <p:nvSpPr>
          <p:cNvPr id="578565" name="Нижний колонтитул 5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8685256"/>
            <a:ext cx="2971208" cy="4572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1440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7BBB-232D-4BC7-86C5-8EC044F596B3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7142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Клинический исход ГА коррелирует с возрастом.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Тяжесть заболевания и смертность увеличиваются в более старших возрастных группах.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детей в возрасте до 6 лет инфекция обычно носит бессимптомный характер, и только у 10% развивается желтуха. У других детей и взрослых инфекция обычно протекает с появлением клинических симптомов, желтуха наблюдается в более чем 70% случаев.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7BBB-232D-4BC7-86C5-8EC044F596B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4287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7BBB-232D-4BC7-86C5-8EC044F596B3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564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sz="1200" dirty="0">
                <a:solidFill>
                  <a:srgbClr val="444492"/>
                </a:solidFill>
              </a:rPr>
              <a:t>Приказ Минздрава России от 21 марта 2014 г. N 125н (в ред. приказов Минздрава России от 16.06.2016 N 370н, от 13.04.2017 N 175н);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444492"/>
                </a:solidFill>
              </a:rPr>
              <a:t>1-12 - в соответствии с инструкциями по применению конкретных вакцин. https://grls.rosminzdrav.ru/grls.aspx .</a:t>
            </a:r>
            <a:endParaRPr lang="en-US" sz="1200" dirty="0">
              <a:solidFill>
                <a:srgbClr val="444492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F8E8-6B93-470F-8BCD-D016238EBC21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750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Тема- иммунизация в течение жизни актуальна сегодня.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 группа экспертов ВОЗ по вакцинации, прогнозирует, что в следующее десятилетие риски распространения инфекционных заболеваний возрастут вследствие массовой урбанизации и миграции, роста населения планеты,старение населения, военных конфликтов, стихийных и экологических  бедствий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2DCE3-AC5A-485B-BA15-190CFF12B0CC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296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7BBB-232D-4BC7-86C5-8EC044F596B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2588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41363"/>
            <a:ext cx="4935538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2DCE3-AC5A-485B-BA15-190CFF12B0C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609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2DCE3-AC5A-485B-BA15-190CFF12B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5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2DCE3-AC5A-485B-BA15-190CFF12B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49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2DCE3-AC5A-485B-BA15-190CFF12B0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39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009CA-D557-46F4-B02A-C093FB92B98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293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659628" y="12682443"/>
            <a:ext cx="2035575" cy="6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pitchFamily="34" charset="0"/>
              </a:defRPr>
            </a:lvl9pPr>
          </a:lstStyle>
          <a:p>
            <a:fld id="{D7951A90-97D7-46EC-823E-D39D103A378C}" type="slidenum">
              <a:rPr lang="en-GB" altLang="en-US">
                <a:solidFill>
                  <a:srgbClr val="000000"/>
                </a:solidFill>
                <a:latin typeface="Arial" pitchFamily="34" charset="0"/>
              </a:rPr>
              <a:pPr/>
              <a:t>17</a:t>
            </a:fld>
            <a:endParaRPr lang="en-GB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7863" y="441325"/>
            <a:ext cx="3341687" cy="2505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996" y="3000309"/>
            <a:ext cx="4260888" cy="935327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5000"/>
              </a:lnSpc>
              <a:tabLst>
                <a:tab pos="457200" algn="l"/>
              </a:tabLst>
            </a:pPr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xmlns="" val="213754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 РФ около 10% среди заболевших составляют лица 14 лет и старше. Среди этой возрастной группы за последние 5 лет заболеваемость ветрянкой возросла с 28 до 58 на 100 тыс. населения.</a:t>
            </a:r>
            <a:r>
              <a:rPr lang="ru-RU" sz="1200" baseline="30000" dirty="0"/>
              <a:t>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Доступно: </a:t>
            </a:r>
            <a:r>
              <a:rPr lang="en-GB" altLang="ru-RU" dirty="0"/>
              <a:t>.</a:t>
            </a:r>
            <a:r>
              <a:rPr lang="ru-RU" dirty="0"/>
              <a:t> https://yaprivit.ru/diseases/vetryanaya-ospa/#verzab | </a:t>
            </a:r>
            <a:r>
              <a:rPr lang="ru-RU" dirty="0">
                <a:hlinkClick r:id="rId3"/>
              </a:rPr>
              <a:t>Специалисты о прививках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B53C8-14E4-49A7-A1A5-3BF810B81EBE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3974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9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6476210"/>
            <a:ext cx="81103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94879" y="6206335"/>
            <a:ext cx="5531469" cy="1029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9A8B7D"/>
                </a:solidFill>
              </a:rPr>
              <a:t>Abbreviations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685818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9"/>
            <a:ext cx="7419454" cy="417287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 marL="358775" indent="0">
              <a:buNone/>
              <a:defRPr>
                <a:latin typeface="Cambria" pitchFamily="18" charset="0"/>
              </a:defRPr>
            </a:lvl2pPr>
            <a:lvl3pPr marL="717550" indent="0">
              <a:buNone/>
              <a:defRPr>
                <a:latin typeface="Cambria" pitchFamily="18" charset="0"/>
              </a:defRPr>
            </a:lvl3pPr>
            <a:lvl4pPr marL="1076325" indent="0">
              <a:buNone/>
              <a:defRPr>
                <a:latin typeface="Cambria" pitchFamily="18" charset="0"/>
              </a:defRPr>
            </a:lvl4pPr>
            <a:lvl5pPr marL="1435100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6476210"/>
            <a:ext cx="811035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9A8B7D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94879" y="6206335"/>
            <a:ext cx="5531469" cy="1029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srgbClr val="9A8B7D"/>
                </a:solidFill>
              </a:rPr>
              <a:t>Abbreviations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90979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7375" y="6476214"/>
            <a:ext cx="288032" cy="365125"/>
          </a:xfrm>
        </p:spPr>
        <p:txBody>
          <a:bodyPr/>
          <a:lstStyle/>
          <a:p>
            <a:fld id="{2FE18977-94FB-415F-B497-03350E8854F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2907" y="707459"/>
            <a:ext cx="7419454" cy="417287"/>
          </a:xfrm>
        </p:spPr>
        <p:txBody>
          <a:bodyPr/>
          <a:lstStyle>
            <a:lvl1pPr marL="0" indent="0">
              <a:buNone/>
              <a:defRPr sz="1350">
                <a:latin typeface="+mj-lt"/>
              </a:defRPr>
            </a:lvl1pPr>
            <a:lvl2pPr marL="269009" indent="0">
              <a:buNone/>
              <a:defRPr>
                <a:latin typeface="Cambria" pitchFamily="18" charset="0"/>
              </a:defRPr>
            </a:lvl2pPr>
            <a:lvl3pPr marL="538019" indent="0">
              <a:buNone/>
              <a:defRPr>
                <a:latin typeface="Cambria" pitchFamily="18" charset="0"/>
              </a:defRPr>
            </a:lvl3pPr>
            <a:lvl4pPr marL="807028" indent="0">
              <a:buNone/>
              <a:defRPr>
                <a:latin typeface="Cambria" pitchFamily="18" charset="0"/>
              </a:defRPr>
            </a:lvl4pPr>
            <a:lvl5pPr marL="1076038" indent="0">
              <a:buNone/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10428" y="6476214"/>
            <a:ext cx="91786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90131" y="6476214"/>
            <a:ext cx="1603637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КПК-В Основной документ с научными доказательствами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5289" y="1414468"/>
            <a:ext cx="8353425" cy="4897437"/>
          </a:xfrm>
        </p:spPr>
        <p:txBody>
          <a:bodyPr/>
          <a:lstStyle>
            <a:lvl1pPr>
              <a:spcBef>
                <a:spcPts val="1800"/>
              </a:spcBef>
              <a:defRPr sz="18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9726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073" y="294810"/>
            <a:ext cx="7568190" cy="338554"/>
          </a:xfrm>
        </p:spPr>
        <p:txBody>
          <a:bodyPr/>
          <a:lstStyle/>
          <a:p>
            <a:r>
              <a:rPr lang="en-US" dirty="0"/>
              <a:t>Click to edit Master heading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75072" y="1177489"/>
            <a:ext cx="8413327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74096" y="692554"/>
            <a:ext cx="7588803" cy="234950"/>
          </a:xfr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1600" i="0">
                <a:latin typeface="+mn-lt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Supporting heading</a:t>
            </a:r>
            <a:r>
              <a:rPr lang="en-US" dirty="0"/>
              <a:t> here if required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74904" y="6058086"/>
            <a:ext cx="8445820" cy="12311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800" baseline="0"/>
            </a:lvl1pPr>
            <a:lvl2pPr marL="268163" indent="0">
              <a:buNone/>
              <a:defRPr sz="800"/>
            </a:lvl2pPr>
            <a:lvl3pPr marL="540000" indent="0">
              <a:buNone/>
              <a:defRPr sz="800"/>
            </a:lvl3pPr>
            <a:lvl4pPr marL="811088" indent="0">
              <a:buNone/>
              <a:defRPr sz="800"/>
            </a:lvl4pPr>
            <a:lvl5pPr marL="1080000" indent="0">
              <a:buNone/>
              <a:defRPr sz="800"/>
            </a:lvl5pPr>
          </a:lstStyle>
          <a:p>
            <a:pPr lvl="0"/>
            <a:r>
              <a:rPr lang="en-US" dirty="0"/>
              <a:t>Insert Source text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ctr"/>
            <a:r>
              <a:rPr lang="en-US" dirty="0"/>
              <a:t>Insert your date / confidentiality text here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4x3 presentation kit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1405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4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86726" y="6477000"/>
            <a:ext cx="482600" cy="234950"/>
          </a:xfrm>
        </p:spPr>
        <p:txBody>
          <a:bodyPr/>
          <a:lstStyle/>
          <a:p>
            <a:fld id="{F356CD44-F288-444C-93CB-6150024301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01526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4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86726" y="6477000"/>
            <a:ext cx="482600" cy="234950"/>
          </a:xfrm>
        </p:spPr>
        <p:txBody>
          <a:bodyPr/>
          <a:lstStyle/>
          <a:p>
            <a:fld id="{F356CD44-F288-444C-93CB-6150024301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09751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7064" y="1390650"/>
            <a:ext cx="7862887" cy="42481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6"/>
              </a:buClr>
              <a:buFont typeface="Arial" panose="020B0604020202020204" pitchFamily="34" charset="0"/>
              <a:buChar char="●"/>
              <a:defRPr>
                <a:solidFill>
                  <a:schemeClr val="accent2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86726" y="6477000"/>
            <a:ext cx="482600" cy="234950"/>
          </a:xfrm>
        </p:spPr>
        <p:txBody>
          <a:bodyPr/>
          <a:lstStyle/>
          <a:p>
            <a:fld id="{F356CD44-F288-444C-93CB-6150024301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7063" y="381000"/>
            <a:ext cx="6176962" cy="5921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09751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365124" y="1196151"/>
            <a:ext cx="8423275" cy="4658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600" i="1">
                <a:latin typeface="Georgia" panose="02040502050405020303" pitchFamily="18" charset="0"/>
              </a:defRPr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en-US" dirty="0"/>
              <a:t>Subtitle here if required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 hasCustomPrompt="1"/>
          </p:nvPr>
        </p:nvSpPr>
        <p:spPr>
          <a:xfrm>
            <a:off x="365125" y="6024562"/>
            <a:ext cx="8420100" cy="311291"/>
          </a:xfrm>
        </p:spPr>
        <p:txBody>
          <a:bodyPr lIns="90000" bIns="72000" anchor="b"/>
          <a:lstStyle>
            <a:lvl1pPr marL="0" indent="0">
              <a:spcAft>
                <a:spcPts val="0"/>
              </a:spcAft>
              <a:buNone/>
              <a:defRPr sz="800"/>
            </a:lvl1pPr>
            <a:lvl2pPr marL="268163" indent="0">
              <a:buNone/>
              <a:defRPr/>
            </a:lvl2pPr>
            <a:lvl3pPr marL="540000" indent="0">
              <a:buNone/>
              <a:defRPr/>
            </a:lvl3pPr>
            <a:lvl4pPr marL="811088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 dirty="0"/>
              <a:t>Edit Master footnote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365125" y="6335714"/>
            <a:ext cx="8142288" cy="522286"/>
          </a:xfrm>
        </p:spPr>
        <p:txBody>
          <a:bodyPr lIns="90000" tIns="36000"/>
          <a:lstStyle>
            <a:lvl1pPr marL="0" indent="0">
              <a:spcAft>
                <a:spcPts val="0"/>
              </a:spcAft>
              <a:buNone/>
              <a:defRPr sz="800"/>
            </a:lvl1pPr>
            <a:lvl2pPr marL="268163" indent="0">
              <a:buNone/>
              <a:defRPr/>
            </a:lvl2pPr>
            <a:lvl3pPr marL="540000" indent="0">
              <a:buNone/>
              <a:defRPr/>
            </a:lvl3pPr>
            <a:lvl4pPr marL="811088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 dirty="0"/>
              <a:t>Edit Master reference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8935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294810"/>
            <a:ext cx="7577139" cy="338554"/>
          </a:xfrm>
        </p:spPr>
        <p:txBody>
          <a:bodyPr/>
          <a:lstStyle/>
          <a:p>
            <a:r>
              <a:rPr lang="ru-RU"/>
              <a:t>Нажмите для редактирования стиля образца заголовка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 hasCustomPrompt="1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A8B7D"/>
                </a:solidFill>
              </a:rPr>
              <a:t>Укажите дату / текст о соблюдении конфиденциальности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 hasCustomPrompt="1"/>
          </p:nvPr>
        </p:nvSpPr>
        <p:spPr/>
        <p:txBody>
          <a:bodyPr/>
          <a:lstStyle/>
          <a:p>
            <a:r>
              <a:rPr lang="ru-RU">
                <a:solidFill>
                  <a:srgbClr val="9A8B7D"/>
                </a:solidFill>
              </a:rPr>
              <a:t>Здоровое старение, G. Del Giudice, VE, 18 мая 2016 г. — КОНФИДЕНЦИАЛЬНО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 hasCustomPrompt="1"/>
          </p:nvPr>
        </p:nvSpPr>
        <p:spPr/>
        <p:txBody>
          <a:bodyPr/>
          <a:lstStyle/>
          <a:p>
            <a:fld id="{9F9F533D-B52E-4A2F-BF72-0ADD2D94BD75}" type="slidenum">
              <a:rPr lang="en-GB" smtClean="0">
                <a:solidFill>
                  <a:srgbClr val="9A8B7D"/>
                </a:solidFill>
              </a:rPr>
              <a:pPr/>
              <a:t>‹#›</a:t>
            </a:fld>
            <a:endParaRPr lang="en-GB">
              <a:solidFill>
                <a:srgbClr val="9A8B7D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692554"/>
            <a:ext cx="7597776" cy="23495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271463" indent="0">
              <a:buNone/>
              <a:defRPr/>
            </a:lvl2pPr>
            <a:lvl3pPr marL="533400" indent="0">
              <a:buNone/>
              <a:defRPr/>
            </a:lvl3pPr>
            <a:lvl4pPr marL="815975" indent="0">
              <a:buNone/>
              <a:defRPr/>
            </a:lvl4pPr>
            <a:lvl5pPr marL="1104900" indent="0">
              <a:buNone/>
              <a:defRPr/>
            </a:lvl5pPr>
          </a:lstStyle>
          <a:p>
            <a:pPr lvl="0"/>
            <a:r>
              <a:rPr lang="ru-RU"/>
              <a:t>Укажите подзаголовок, при необходимости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16401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25A1-03C4-40F8-A554-6FBDC860150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D2EE1-0190-4F8C-85B8-D71BEB63DA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rospotrebnadzor.ru/documents/details.php?ELEMENT_ID=10145" TargetMode="External"/><Relationship Id="rId5" Type="http://schemas.openxmlformats.org/officeDocument/2006/relationships/hyperlink" Target="https://www.rospotrebnadzor.ru/documents/details.php?ELEMENT_ID=12053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coalitiononaging.com/v2/data/uploads/documents/life-course-immunization_gcoa-for-web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www.whqlibdoc.who.int/hq/1999/WHO_HSC_AHE_99.2_life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epatitis/resources/professionals/pdfs/abctable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.xml"/><Relationship Id="rId4" Type="http://schemas.openxmlformats.org/officeDocument/2006/relationships/hyperlink" Target="http://www.who.int/mediacentre/factsheets/fs328/e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apps.who.int/iris/bitstream/10665/44570/1/9789241501422_eng.pdf" TargetMode="External"/><Relationship Id="rId4" Type="http://schemas.openxmlformats.org/officeDocument/2006/relationships/hyperlink" Target="http://www.who.int/mediacentre/factsheets/fs328/e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www.pediatr-2Drussia.ru_content_idealnyj-2Dkalendar-2Dvaktsinatsii-2D2018&amp;d=DwMGaQ&amp;c=Dbf9zoswcQ-CRvvI7VX5j3HvibIuT3ZiarcKl5qtMPo&amp;r=NpCJdmAiFlyJpHODFNzz1ULDGkqN8byrDlDmavfCT4c&amp;m=p17eB6WzlxYaRJZj9IyiZogP7nXRBYFdwGV9QifgPbQ&amp;s=hlv6RRidqaQFVzE8C1hf_ttK5gkRRg9v_hjX1_LgcMo&amp;e=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-3A__www.pediatr-2Drussia.ru_content_idealnyj-2Dkalendar-2Dvaktsinatsii-2D2018&amp;d=DwMGaQ&amp;c=Dbf9zoswcQ-CRvvI7VX5j3HvibIuT3ZiarcKl5qtMPo&amp;r=NpCJdmAiFlyJpHODFNzz1ULDGkqN8byrDlDmavfCT4c&amp;m=p17eB6WzlxYaRJZj9IyiZogP7nXRBYFdwGV9QifgPbQ&amp;s=hlv6RRidqaQFVzE8C1hf_ttK5gkRRg9v_hjX1_LgcMo&amp;e=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uro.who.int/en/health-topics/health-determinants/migration-and-health/migrant-health-in-the-european-region/migration-and-health-key-issues" TargetMode="External"/><Relationship Id="rId4" Type="http://schemas.openxmlformats.org/officeDocument/2006/relationships/hyperlink" Target="http://www.globalcoalitiononaging.com/v2/data/uploads/documents/life-course-immunization_gcoa-for-web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cdc.gov/vaccines/schedules/downloads/child/0-18yrs-child-combined-schedule.pdf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cdc.gov/vaccines/pregnancy/hcp/guidelines.html" TargetMode="External"/><Relationship Id="rId5" Type="http://schemas.openxmlformats.org/officeDocument/2006/relationships/hyperlink" Target="http://www.cdc.gov/vaccines/schedules/downloads/adult/adult-schedule.pdf" TargetMode="External"/><Relationship Id="rId4" Type="http://schemas.openxmlformats.org/officeDocument/2006/relationships/hyperlink" Target="http://vaccine-schedule.ecdc.europa.eu/pages/scheduler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Актуальные вопросы вакцинопрофилактики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Ивлева Татьяна Юрьевна 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Главный внештатный специалист по вакцинопрофилактике МЗ НСО.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0707794"/>
              </p:ext>
            </p:extLst>
          </p:nvPr>
        </p:nvGraphicFramePr>
        <p:xfrm>
          <a:off x="378372" y="1103586"/>
          <a:ext cx="8434552" cy="452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6"/>
          <p:cNvSpPr txBox="1"/>
          <p:nvPr/>
        </p:nvSpPr>
        <p:spPr>
          <a:xfrm>
            <a:off x="186090" y="266188"/>
            <a:ext cx="87214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 defTabSz="81597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</a:rPr>
              <a:t>Хронические заболевания и возраст повышают риск </a:t>
            </a:r>
            <a:r>
              <a:rPr lang="ru-RU" sz="2000" b="1" dirty="0">
                <a:solidFill>
                  <a:srgbClr val="C00000"/>
                </a:solidFill>
              </a:rPr>
              <a:t>заболевания инвазивными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пневмококковыми инфекциями</a:t>
            </a:r>
            <a:r>
              <a:rPr lang="en-US" sz="2000" b="1" baseline="30000" dirty="0">
                <a:solidFill>
                  <a:srgbClr val="002060"/>
                </a:solidFill>
                <a:sym typeface="Chalkduster"/>
              </a:rPr>
              <a:t>1</a:t>
            </a:r>
            <a:r>
              <a:rPr lang="en-US" sz="2000" b="1" dirty="0">
                <a:solidFill>
                  <a:srgbClr val="002060"/>
                </a:solidFill>
                <a:sym typeface="Chalkduster"/>
              </a:rPr>
              <a:t> </a:t>
            </a:r>
            <a:endParaRPr sz="2000" b="1" dirty="0">
              <a:solidFill>
                <a:srgbClr val="002060"/>
              </a:solidFill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170222" y="6418748"/>
            <a:ext cx="8753162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00" dirty="0" err="1" smtClean="0"/>
              <a:t>Shea</a:t>
            </a:r>
            <a:r>
              <a:rPr lang="en-US" sz="1000" dirty="0" smtClean="0"/>
              <a:t> </a:t>
            </a:r>
            <a:r>
              <a:rPr lang="en-US" sz="1000" dirty="0"/>
              <a:t>KM et al. Rates of pneumococcal disease in adults with chronic medical conditions. Open Forum Infect Dis. 2014 May 27;1(1):ofu024.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090" y="5539772"/>
            <a:ext cx="59111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 marR="6350">
              <a:lnSpc>
                <a:spcPct val="10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*Ревматоидный артрит, болезнь Крона, системная красная волчанка</a:t>
            </a:r>
            <a:endParaRPr lang="el-GR" dirty="0"/>
          </a:p>
        </p:txBody>
      </p:sp>
      <p:sp>
        <p:nvSpPr>
          <p:cNvPr id="8" name="object 73"/>
          <p:cNvSpPr txBox="1"/>
          <p:nvPr/>
        </p:nvSpPr>
        <p:spPr>
          <a:xfrm>
            <a:off x="154355" y="1205178"/>
            <a:ext cx="184666" cy="2658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Arial"/>
                <a:cs typeface="Arial"/>
              </a:rPr>
              <a:t>Заболеваемость (на 100.000)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738" y="5753597"/>
            <a:ext cx="8789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ретроспективного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когортного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исследования, проведённого с использованием трёх баз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данных обращений за медицинской помощью, США, 2006-2010.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6384" y="6055772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PP-PNA-RUS-0207 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628650" y="487363"/>
            <a:ext cx="7886700" cy="70326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Ротавирусная</a:t>
            </a:r>
            <a:r>
              <a:rPr lang="ru-RU" dirty="0" smtClean="0">
                <a:solidFill>
                  <a:srgbClr val="FF0000"/>
                </a:solidFill>
              </a:rPr>
              <a:t> инфекция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57300"/>
            <a:ext cx="7886700" cy="3992563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ru-RU" sz="2800" dirty="0" smtClean="0"/>
              <a:t>Фекально-оральный </a:t>
            </a:r>
            <a:r>
              <a:rPr lang="ru-RU" sz="2800" dirty="0"/>
              <a:t>путь</a:t>
            </a:r>
            <a:r>
              <a:rPr lang="ru-RU" sz="2800" baseline="30000" dirty="0"/>
              <a:t>1</a:t>
            </a:r>
          </a:p>
          <a:p>
            <a:pPr marL="269875" lvl="1" indent="0">
              <a:buFont typeface="Arial" pitchFamily="34" charset="0"/>
              <a:buNone/>
              <a:defRPr/>
            </a:pPr>
            <a:r>
              <a:rPr lang="ru-RU" sz="2400" dirty="0" smtClean="0"/>
              <a:t>– </a:t>
            </a:r>
            <a:r>
              <a:rPr lang="ru-RU" sz="2400" dirty="0"/>
              <a:t>Более 10 млрд вирусных частиц/мл фекалий</a:t>
            </a:r>
            <a:r>
              <a:rPr lang="ru-RU" sz="2400" baseline="30000" dirty="0"/>
              <a:t>2,3</a:t>
            </a:r>
          </a:p>
          <a:p>
            <a:pPr marL="269875" lvl="1" indent="0">
              <a:buFont typeface="Arial" pitchFamily="34" charset="0"/>
              <a:buNone/>
              <a:defRPr/>
            </a:pPr>
            <a:r>
              <a:rPr lang="ru-RU" sz="2400" dirty="0" smtClean="0"/>
              <a:t>– </a:t>
            </a:r>
            <a:r>
              <a:rPr lang="ru-RU" sz="2400" dirty="0"/>
              <a:t>Средняя инфицирующая доза 10 </a:t>
            </a:r>
            <a:r>
              <a:rPr lang="ru-RU" sz="2400" dirty="0" err="1"/>
              <a:t>бляшко</a:t>
            </a:r>
            <a:r>
              <a:rPr lang="ru-RU" sz="2400" dirty="0"/>
              <a:t>-образующих единиц/мл</a:t>
            </a:r>
            <a:r>
              <a:rPr lang="ru-RU" sz="2400" baseline="30000" dirty="0"/>
              <a:t>3</a:t>
            </a:r>
            <a:endParaRPr lang="ru-RU" sz="1600" baseline="30000" dirty="0"/>
          </a:p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ru-RU" sz="2800" dirty="0" smtClean="0"/>
              <a:t>Вирус </a:t>
            </a:r>
            <a:r>
              <a:rPr lang="ru-RU" sz="2800" dirty="0"/>
              <a:t>устойчив</a:t>
            </a:r>
            <a:r>
              <a:rPr lang="ru-RU" sz="2800" baseline="30000" dirty="0"/>
              <a:t>2</a:t>
            </a:r>
          </a:p>
          <a:p>
            <a:pPr marL="269875" lvl="1" indent="0">
              <a:buFont typeface="Arial" pitchFamily="34" charset="0"/>
              <a:buNone/>
              <a:tabLst>
                <a:tab pos="269875" algn="l"/>
              </a:tabLst>
              <a:defRPr/>
            </a:pPr>
            <a:r>
              <a:rPr lang="ru-RU" sz="2400" dirty="0" smtClean="0"/>
              <a:t>– </a:t>
            </a:r>
            <a:r>
              <a:rPr lang="ru-RU" sz="2400" dirty="0"/>
              <a:t>Устойчив к длительному высушиванию</a:t>
            </a:r>
            <a:r>
              <a:rPr lang="ru-RU" sz="2400" baseline="30000" dirty="0"/>
              <a:t>2,4</a:t>
            </a:r>
          </a:p>
          <a:p>
            <a:pPr marL="269875" lvl="1" indent="0">
              <a:buFont typeface="Arial" pitchFamily="34" charset="0"/>
              <a:buNone/>
              <a:tabLst>
                <a:tab pos="269875" algn="l"/>
              </a:tabLst>
              <a:defRPr/>
            </a:pPr>
            <a:r>
              <a:rPr lang="ru-RU" sz="2400" dirty="0" smtClean="0"/>
              <a:t>– </a:t>
            </a:r>
            <a:r>
              <a:rPr lang="ru-RU" sz="2400" dirty="0"/>
              <a:t>Относительно устойчив к мылу и основным дезинфектантам</a:t>
            </a:r>
            <a:r>
              <a:rPr lang="ru-RU" sz="2400" baseline="30000" dirty="0"/>
              <a:t>5</a:t>
            </a:r>
            <a:endParaRPr lang="ru-RU" sz="1600" baseline="30000" dirty="0"/>
          </a:p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ru-RU" sz="2800" dirty="0" smtClean="0"/>
              <a:t>Передача </a:t>
            </a:r>
            <a:r>
              <a:rPr lang="ru-RU" sz="2800" dirty="0"/>
              <a:t>вируса возможна до и после манифестации клинических симптомов</a:t>
            </a:r>
            <a:r>
              <a:rPr lang="ru-RU" sz="2800" baseline="30000" dirty="0"/>
              <a:t>8</a:t>
            </a:r>
          </a:p>
          <a:p>
            <a:pPr marL="444500" lvl="1" indent="-169863">
              <a:buFont typeface="Arial" pitchFamily="34" charset="0"/>
              <a:buNone/>
              <a:defRPr/>
            </a:pPr>
            <a:r>
              <a:rPr lang="ru-RU" sz="2400" dirty="0" smtClean="0"/>
              <a:t>– </a:t>
            </a:r>
            <a:r>
              <a:rPr lang="en-US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/>
              <a:t>исследовании (N=37), 30% детей </a:t>
            </a:r>
            <a:r>
              <a:rPr lang="ru-RU" sz="2400" dirty="0" err="1"/>
              <a:t>экскретировали</a:t>
            </a:r>
            <a:r>
              <a:rPr lang="ru-RU" sz="2400" dirty="0"/>
              <a:t> антиген</a:t>
            </a:r>
            <a:br>
              <a:rPr lang="ru-RU" sz="2400" dirty="0"/>
            </a:br>
            <a:r>
              <a:rPr lang="ru-RU" sz="2400" dirty="0" smtClean="0"/>
              <a:t>на </a:t>
            </a:r>
            <a:r>
              <a:rPr lang="ru-RU" sz="2400" dirty="0"/>
              <a:t>25 и 57 дни после начала диареи</a:t>
            </a:r>
            <a:r>
              <a:rPr lang="ru-RU" sz="2400" baseline="30000" dirty="0"/>
              <a:t>9</a:t>
            </a:r>
          </a:p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ru-RU" sz="2800" dirty="0" smtClean="0"/>
              <a:t>Невозможно </a:t>
            </a:r>
            <a:r>
              <a:rPr lang="ru-RU" sz="2800" dirty="0"/>
              <a:t>достоверно предсказать тяжесть течения болезни</a:t>
            </a:r>
            <a:r>
              <a:rPr lang="ru-RU" sz="2800" baseline="30000" dirty="0"/>
              <a:t>10</a:t>
            </a:r>
          </a:p>
          <a:p>
            <a:pPr>
              <a:buFont typeface="Arial" pitchFamily="34" charset="0"/>
              <a:buBlip>
                <a:blip r:embed="rId2"/>
              </a:buBlip>
              <a:defRPr/>
            </a:pPr>
            <a:r>
              <a:rPr lang="ru-RU" sz="2800" dirty="0" smtClean="0"/>
              <a:t>Большинство </a:t>
            </a:r>
            <a:r>
              <a:rPr lang="ru-RU" sz="2800" dirty="0"/>
              <a:t>тяжелых случаев происходит у детей </a:t>
            </a:r>
            <a:br>
              <a:rPr lang="ru-RU" sz="2800" dirty="0"/>
            </a:br>
            <a:r>
              <a:rPr lang="ru-RU" sz="2800" dirty="0"/>
              <a:t>в возрасте 4-23 месяцев</a:t>
            </a:r>
            <a:r>
              <a:rPr lang="ru-RU" sz="2800" baseline="30000" dirty="0"/>
              <a:t>11</a:t>
            </a:r>
            <a:endParaRPr lang="ru-RU" baseline="30000" dirty="0"/>
          </a:p>
        </p:txBody>
      </p:sp>
      <p:sp>
        <p:nvSpPr>
          <p:cNvPr id="53252" name="Прямоугольник 3"/>
          <p:cNvSpPr>
            <a:spLocks noChangeArrowheads="1"/>
          </p:cNvSpPr>
          <p:nvPr/>
        </p:nvSpPr>
        <p:spPr bwMode="auto">
          <a:xfrm>
            <a:off x="414338" y="5761038"/>
            <a:ext cx="6908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1.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Fischer TK, et al. Vaccine. 2004;22S:S49–S54. 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2.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Dormitzer PR. In: Mandell GL, Bennett JE, Dolin R, eds. Mandell, Douglas, and Bennett’s Principles and Practice of Infectious Diseases. 6th ed. New York, NY: Churchill Livingstone; 2004:1902–1913. 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3.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Bishop RF. Arch Virol. 1996;12(Suppl):119–128. 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4.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Paul MO, Erinle EA. J Clin Microbiol. 1982;15:212–215. 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5.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Offit PA, Clark HF. In: Mandell GL, Bennett JE, Dolin R, eds. Mandell, Douglas, and Bennett’s Principles and Practice of Infectious Diseases. 5th</a:t>
            </a:r>
            <a:r>
              <a:rPr lang="ru-RU" sz="800">
                <a:solidFill>
                  <a:srgbClr val="000000"/>
                </a:solidFill>
                <a:latin typeface="Calibri (Основной текст)"/>
              </a:rPr>
              <a:t>м 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ed. New York, NY: Churchill Livingstone; 2000:1696–1703.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 6.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Ward RL, et al. J Clin Microbiol. 1991;29:1991–1996. 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7.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Tan JA, Schnagl RD. Med J Aust. 1981;1:19–23. 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8.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Raebel MA, Ou BS. Pharmacotherapy. 1999;19:1279–1295. 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9.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Richardson S, Grimwood R, Gorrell E, et al. Lancet. 1998;351:1844–1888. 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10.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Clark HF et al. Pediatr Ann. 2004;33:537–543. </a:t>
            </a:r>
            <a:r>
              <a:rPr lang="en-GB" sz="800" b="1">
                <a:solidFill>
                  <a:srgbClr val="000000"/>
                </a:solidFill>
                <a:latin typeface="Calibri (Основной текст)"/>
              </a:rPr>
              <a:t>11.</a:t>
            </a:r>
            <a:r>
              <a:rPr lang="en-GB" sz="800">
                <a:solidFill>
                  <a:srgbClr val="000000"/>
                </a:solidFill>
                <a:latin typeface="Calibri (Основной текст)"/>
              </a:rPr>
              <a:t> Centers for Disease Control and Prevention (CDC). MMWR Morb Mortal Wkly Rep. 2009;58(RR-2):1–25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61975"/>
            <a:ext cx="7886700" cy="771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Рекомендуемая схема вакцинации 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против ротавирусной инфекции</a:t>
            </a:r>
            <a:endParaRPr lang="ru-RU" baseline="30000" dirty="0">
              <a:solidFill>
                <a:srgbClr val="FF0000"/>
              </a:solidFill>
            </a:endParaRPr>
          </a:p>
        </p:txBody>
      </p:sp>
      <p:sp>
        <p:nvSpPr>
          <p:cNvPr id="55299" name="Прямоугольник 5"/>
          <p:cNvSpPr>
            <a:spLocks noChangeArrowheads="1"/>
          </p:cNvSpPr>
          <p:nvPr/>
        </p:nvSpPr>
        <p:spPr bwMode="auto">
          <a:xfrm>
            <a:off x="393700" y="6356350"/>
            <a:ext cx="7715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1. Rotavirus vaccines. WHO position paper – January 2013. No. 5, 2013, 88, 49–64. http://www.who.int/wer</a:t>
            </a:r>
          </a:p>
          <a:p>
            <a:r>
              <a:rPr lang="en-US" sz="900"/>
              <a:t>2. Инструкция по медицинскому применению препарата РотаТек®</a:t>
            </a:r>
          </a:p>
        </p:txBody>
      </p:sp>
      <p:pic>
        <p:nvPicPr>
          <p:cNvPr id="5530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5621338"/>
            <a:ext cx="84201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Прямоугольник 4"/>
          <p:cNvSpPr>
            <a:spLocks noChangeArrowheads="1"/>
          </p:cNvSpPr>
          <p:nvPr/>
        </p:nvSpPr>
        <p:spPr bwMode="auto">
          <a:xfrm>
            <a:off x="711200" y="5621338"/>
            <a:ext cx="7886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  <a:latin typeface="Calibri (Заголовки)"/>
              </a:rPr>
              <a:t>РотаТек</a:t>
            </a:r>
            <a:r>
              <a:rPr lang="ru-RU" sz="2000" baseline="30000">
                <a:solidFill>
                  <a:srgbClr val="000000"/>
                </a:solidFill>
                <a:latin typeface="Calibri (Заголовки)"/>
              </a:rPr>
              <a:t>®</a:t>
            </a:r>
            <a:r>
              <a:rPr lang="ru-RU" sz="2000">
                <a:solidFill>
                  <a:srgbClr val="000000"/>
                </a:solidFill>
                <a:latin typeface="Calibri (Заголовки)"/>
              </a:rPr>
              <a:t> вводится перорально </a:t>
            </a:r>
            <a:br>
              <a:rPr lang="ru-RU" sz="2000">
                <a:solidFill>
                  <a:srgbClr val="000000"/>
                </a:solidFill>
                <a:latin typeface="Calibri (Заголовки)"/>
              </a:rPr>
            </a:br>
            <a:r>
              <a:rPr lang="ru-RU" sz="2000">
                <a:solidFill>
                  <a:srgbClr val="000000"/>
                </a:solidFill>
                <a:latin typeface="Calibri (Заголовки)"/>
              </a:rPr>
              <a:t>и не увеличивает инъекционную нагрузку</a:t>
            </a:r>
            <a:r>
              <a:rPr lang="ru-RU" sz="2000" baseline="30000">
                <a:solidFill>
                  <a:srgbClr val="000000"/>
                </a:solidFill>
                <a:latin typeface="Calibri (Заголовки)"/>
              </a:rPr>
              <a:t>2</a:t>
            </a:r>
          </a:p>
        </p:txBody>
      </p:sp>
      <p:sp>
        <p:nvSpPr>
          <p:cNvPr id="55302" name="Объект 2"/>
          <p:cNvSpPr>
            <a:spLocks noGrp="1"/>
          </p:cNvSpPr>
          <p:nvPr>
            <p:ph idx="1"/>
          </p:nvPr>
        </p:nvSpPr>
        <p:spPr>
          <a:xfrm>
            <a:off x="266700" y="3436938"/>
            <a:ext cx="8459788" cy="1006475"/>
          </a:xfrm>
        </p:spPr>
        <p:txBody>
          <a:bodyPr>
            <a:normAutofit fontScale="55000" lnSpcReduction="20000"/>
          </a:bodyPr>
          <a:lstStyle/>
          <a:p>
            <a:pPr>
              <a:buFont typeface="Arial" pitchFamily="34" charset="0"/>
              <a:buBlip>
                <a:blip r:embed="rId3"/>
              </a:buBlip>
            </a:pPr>
            <a:r>
              <a:rPr lang="ru-RU" sz="2400" smtClean="0"/>
              <a:t>Первая доза вакцины против РВИ должна быть введена как можно раньше по достижению возраста 6 недель</a:t>
            </a:r>
            <a:endParaRPr lang="ru-RU" sz="2400" baseline="30000" smtClean="0"/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ru-RU" sz="2400" smtClean="0"/>
              <a:t>Минимальный интервал между каждой дозой в 4 недели</a:t>
            </a:r>
            <a:r>
              <a:rPr lang="ru-RU" sz="2400" baseline="30000" smtClean="0"/>
              <a:t>2</a:t>
            </a:r>
            <a:r>
              <a:rPr lang="ru-RU" sz="2400" smtClean="0"/>
              <a:t> 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ru-RU" sz="2400" smtClean="0"/>
              <a:t>При срыгивании повторная доза не требуется</a:t>
            </a:r>
          </a:p>
          <a:p>
            <a:pPr>
              <a:buFont typeface="Arial" pitchFamily="34" charset="0"/>
              <a:buBlip>
                <a:blip r:embed="rId3"/>
              </a:buBlip>
            </a:pPr>
            <a:r>
              <a:rPr lang="ru-RU" sz="2400" smtClean="0"/>
              <a:t>РотаТек совместим с календарными вакцинами</a:t>
            </a:r>
          </a:p>
        </p:txBody>
      </p:sp>
      <p:sp>
        <p:nvSpPr>
          <p:cNvPr id="55303" name="TextBox 24"/>
          <p:cNvSpPr txBox="1">
            <a:spLocks noChangeArrowheads="1"/>
          </p:cNvSpPr>
          <p:nvPr/>
        </p:nvSpPr>
        <p:spPr bwMode="auto">
          <a:xfrm>
            <a:off x="4497388" y="2170113"/>
            <a:ext cx="129698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 anchorCtr="1">
            <a:spAutoFit/>
          </a:bodyPr>
          <a:lstStyle/>
          <a:p>
            <a:r>
              <a:rPr lang="ru-RU" b="1" baseline="30000"/>
              <a:t>АКДС</a:t>
            </a:r>
          </a:p>
        </p:txBody>
      </p:sp>
      <p:pic>
        <p:nvPicPr>
          <p:cNvPr id="55304" name="Изображение 2" descr="галочк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8" y="2260600"/>
            <a:ext cx="6334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Изображение 31" descr="галочк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7500" y="1881188"/>
            <a:ext cx="635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Изображение 32" descr="галочк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613" y="2260600"/>
            <a:ext cx="6334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Изображение 33" descr="галочк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650" y="2276475"/>
            <a:ext cx="6334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9388" y="1965325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месяца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месяца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 месяцев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РотаТек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(орально)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РотаТек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(орально)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bg1"/>
                          </a:solidFill>
                        </a:rPr>
                        <a:t>РотаТек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 (орально) 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АКДС+ИПВ+ХИБ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АКДС+ИПВ+ХИБ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/>
        </p:nvGraphicFramePr>
        <p:xfrm>
          <a:off x="1191" y="1588"/>
          <a:ext cx="1191" cy="1588"/>
        </p:xfrm>
        <a:graphic>
          <a:graphicData uri="http://schemas.openxmlformats.org/presentationml/2006/ole">
            <p:oleObj spid="_x0000_s1026" name="think-cell Slide" r:id="rId4" imgW="360" imgH="360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6855" y="0"/>
            <a:ext cx="7430291" cy="68580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4994" y="6100355"/>
            <a:ext cx="1235869" cy="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88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646" y="274638"/>
            <a:ext cx="6272454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КОКЛЮШ У ДЕТЕЙ ПЕРВОГО ГОДА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85900" y="1484784"/>
            <a:ext cx="6172200" cy="453650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b="1" dirty="0"/>
              <a:t>Тяжелые и среднетяжелые </a:t>
            </a:r>
            <a:r>
              <a:rPr lang="ru-RU" sz="3400" dirty="0"/>
              <a:t>формы заболевания. </a:t>
            </a:r>
          </a:p>
          <a:p>
            <a:pPr algn="just">
              <a:buNone/>
            </a:pPr>
            <a:r>
              <a:rPr lang="ru-RU" sz="3400" dirty="0"/>
              <a:t>• Период судорожного кашля удлинен до 6–8 </a:t>
            </a:r>
            <a:r>
              <a:rPr lang="ru-RU" sz="3400" dirty="0" err="1"/>
              <a:t>нед</a:t>
            </a:r>
            <a:r>
              <a:rPr lang="ru-RU" sz="3400" dirty="0"/>
              <a:t>. </a:t>
            </a:r>
          </a:p>
          <a:p>
            <a:pPr algn="just">
              <a:buNone/>
            </a:pPr>
            <a:r>
              <a:rPr lang="ru-RU" sz="3400" dirty="0"/>
              <a:t>• У большинства детей цианоз носогубного треугольника и лица. </a:t>
            </a:r>
          </a:p>
          <a:p>
            <a:pPr algn="just">
              <a:buNone/>
            </a:pPr>
            <a:r>
              <a:rPr lang="ru-RU" sz="3400" dirty="0"/>
              <a:t>• </a:t>
            </a:r>
            <a:r>
              <a:rPr lang="ru-RU" sz="3400" b="1" dirty="0"/>
              <a:t>Геморрагический синдром </a:t>
            </a:r>
            <a:r>
              <a:rPr lang="ru-RU" sz="3400" dirty="0"/>
              <a:t>проявляется кровоизлияниями в ЦНС. </a:t>
            </a:r>
          </a:p>
          <a:p>
            <a:pPr algn="just">
              <a:buNone/>
            </a:pPr>
            <a:r>
              <a:rPr lang="ru-RU" sz="3400" dirty="0"/>
              <a:t>• Высокая частота </a:t>
            </a:r>
            <a:r>
              <a:rPr lang="ru-RU" sz="3400" b="1" dirty="0"/>
              <a:t>апноэ</a:t>
            </a:r>
            <a:r>
              <a:rPr lang="ru-RU" sz="3400" dirty="0"/>
              <a:t> и </a:t>
            </a:r>
            <a:r>
              <a:rPr lang="ru-RU" sz="3400" b="1" dirty="0"/>
              <a:t>нарушения мозгового кровообращения,</a:t>
            </a:r>
            <a:r>
              <a:rPr lang="ru-RU" sz="3400" dirty="0"/>
              <a:t> причем остановка дыхания и вне приступа кашля — часто во сне, после еды. </a:t>
            </a:r>
          </a:p>
          <a:p>
            <a:pPr algn="just">
              <a:buNone/>
            </a:pPr>
            <a:r>
              <a:rPr lang="ru-RU" sz="3400" dirty="0"/>
              <a:t>• </a:t>
            </a:r>
            <a:r>
              <a:rPr lang="ru-RU" sz="3400" b="1" dirty="0"/>
              <a:t>Раннее развитие неспецифических осложнений </a:t>
            </a:r>
            <a:r>
              <a:rPr lang="ru-RU" sz="3400" dirty="0"/>
              <a:t>(преимущественно пневмоний, как вирусного, так и бактериального генеза). </a:t>
            </a:r>
          </a:p>
          <a:p>
            <a:pPr algn="just">
              <a:buNone/>
            </a:pPr>
            <a:r>
              <a:rPr lang="ru-RU" sz="3400" dirty="0"/>
              <a:t>• Чаще отмечается высев возбудителя коклюша, принадлежащего к серотипу 1.2.3.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6021288"/>
            <a:ext cx="2796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А. Н. Сиземов, Е. В. </a:t>
            </a:r>
            <a:r>
              <a:rPr lang="ru-RU" dirty="0" err="1"/>
              <a:t>Комелева</a:t>
            </a:r>
            <a:r>
              <a:rPr lang="ru-RU" dirty="0"/>
              <a:t> (2005)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/>
        </p:nvGraphicFramePr>
        <p:xfrm>
          <a:off x="1191" y="1588"/>
          <a:ext cx="1191" cy="1588"/>
        </p:xfrm>
        <a:graphic>
          <a:graphicData uri="http://schemas.openxmlformats.org/presentationml/2006/ole">
            <p:oleObj spid="_x0000_s2050" name="think-cell Slide" r:id="rId3" imgW="360" imgH="360" progId="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0"/>
            <a:ext cx="317897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2254" y="131162"/>
            <a:ext cx="86517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rgbClr val="FF0000"/>
                </a:solidFill>
                <a:latin typeface="Pobeda Regular"/>
              </a:rPr>
              <a:t>Стратегия «кокон-иммунизации» - возможность защиты против коклюша еще не привитого младенца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706" y="1905641"/>
            <a:ext cx="2721704" cy="35324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135" y="2076358"/>
            <a:ext cx="2484846" cy="31909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3219" y="1905642"/>
            <a:ext cx="499333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Geometria"/>
              </a:rPr>
              <a:t>Основным источником коклюшной инфекции у детей 1-го года жизни  на современном этапе являются дети дошкольного и школьного возраста, а также родители.</a:t>
            </a:r>
            <a:endParaRPr lang="en-US" sz="2200" dirty="0">
              <a:latin typeface="Geometria"/>
            </a:endParaRPr>
          </a:p>
          <a:p>
            <a:endParaRPr lang="en-US" sz="2200" dirty="0">
              <a:latin typeface="Geometri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Geometria"/>
              </a:rPr>
              <a:t>Ревакцинация </a:t>
            </a:r>
            <a:r>
              <a:rPr lang="ru-RU" sz="2200" b="1" dirty="0">
                <a:solidFill>
                  <a:srgbClr val="7030A0"/>
                </a:solidFill>
                <a:latin typeface="Geometria"/>
              </a:rPr>
              <a:t>родителей</a:t>
            </a:r>
            <a:r>
              <a:rPr lang="en-US" sz="2200" b="1" dirty="0">
                <a:solidFill>
                  <a:srgbClr val="7030A0"/>
                </a:solidFill>
                <a:latin typeface="Geometria"/>
              </a:rPr>
              <a:t> </a:t>
            </a:r>
            <a:r>
              <a:rPr lang="ru-RU" sz="2200" dirty="0">
                <a:latin typeface="Geometria"/>
              </a:rPr>
              <a:t>против коклюша не только </a:t>
            </a:r>
            <a:r>
              <a:rPr lang="ru-RU" sz="2200" b="1" dirty="0">
                <a:solidFill>
                  <a:srgbClr val="7030A0"/>
                </a:solidFill>
                <a:latin typeface="Geometria"/>
              </a:rPr>
              <a:t>защищает их самих</a:t>
            </a:r>
            <a:r>
              <a:rPr lang="ru-RU" sz="2200" dirty="0">
                <a:latin typeface="Geometria"/>
              </a:rPr>
              <a:t>, но и значительно  снижает риск заражения еще </a:t>
            </a:r>
            <a:r>
              <a:rPr lang="ru-RU" sz="2200" b="1" dirty="0">
                <a:solidFill>
                  <a:srgbClr val="7030A0"/>
                </a:solidFill>
                <a:latin typeface="Geometria"/>
              </a:rPr>
              <a:t>не привитого младенца.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706" y="6444459"/>
            <a:ext cx="4015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1.Skoff TH et al. Pediatrics 2015; 136: 635-641</a:t>
            </a:r>
          </a:p>
          <a:p>
            <a:r>
              <a:rPr lang="en-US" sz="1000" dirty="0"/>
              <a:t>2.</a:t>
            </a:r>
            <a:r>
              <a:rPr lang="ru-RU" sz="1000" dirty="0" err="1"/>
              <a:t>Миндлина</a:t>
            </a:r>
            <a:r>
              <a:rPr lang="ru-RU" sz="1000" dirty="0"/>
              <a:t> А.Я., </a:t>
            </a:r>
            <a:r>
              <a:rPr lang="ru-RU" sz="1000" dirty="0" err="1"/>
              <a:t>Полибин</a:t>
            </a:r>
            <a:r>
              <a:rPr lang="ru-RU" sz="1000" dirty="0"/>
              <a:t> Р.В. Пульмонология. 2016; 26 (5): 560–564.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5326" y="71593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1,2</a:t>
            </a:r>
            <a:endParaRPr lang="ru-RU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89326" y="294168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818126" y="462517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226354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Позволяет предотвратить внутрисемейное заражение до момента получения ребенком из групп риска полного курса вакцинации. </a:t>
            </a:r>
            <a:r>
              <a:rPr lang="ru-RU" dirty="0">
                <a:solidFill>
                  <a:srgbClr val="FF0000"/>
                </a:solidFill>
              </a:rPr>
              <a:t>Не заменяет вакцинацию самого ребенка!</a:t>
            </a:r>
          </a:p>
          <a:p>
            <a:r>
              <a:rPr lang="ru-RU" dirty="0">
                <a:solidFill>
                  <a:schemeClr val="tx1"/>
                </a:solidFill>
              </a:rPr>
              <a:t>Дети: должны быть все прививки по календарю. Осторожно с ОПВ!!! Обязательно привить против гриппа, пневмококка, ХИБ, ветряной оспы, менингококка, ревакцинировать </a:t>
            </a:r>
            <a:r>
              <a:rPr lang="ru-RU" dirty="0" err="1">
                <a:solidFill>
                  <a:schemeClr val="tx1"/>
                </a:solidFill>
              </a:rPr>
              <a:t>АаКДС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</a:rPr>
              <a:t>Взрослые: привить против гриппа, ветряной оспы (если не болели), ревакцинировать </a:t>
            </a:r>
            <a:r>
              <a:rPr lang="ru-RU" dirty="0" err="1">
                <a:solidFill>
                  <a:schemeClr val="tx1"/>
                </a:solidFill>
              </a:rPr>
              <a:t>АаКДС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3298" y="381000"/>
            <a:ext cx="6037045" cy="59213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Вакцинация окружения (</a:t>
            </a:r>
            <a:r>
              <a:rPr lang="en-US" dirty="0">
                <a:solidFill>
                  <a:srgbClr val="FF0000"/>
                </a:solidFill>
              </a:rPr>
              <a:t>COCON</a:t>
            </a:r>
            <a:r>
              <a:rPr lang="ru-RU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143000" y="6364642"/>
            <a:ext cx="5591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0252C"/>
                </a:solidFill>
              </a:rPr>
              <a:t>1. Vetter V et al. </a:t>
            </a:r>
            <a:r>
              <a:rPr lang="en-US" sz="1100" i="1" dirty="0" err="1">
                <a:solidFill>
                  <a:srgbClr val="20252C"/>
                </a:solidFill>
              </a:rPr>
              <a:t>Exp</a:t>
            </a:r>
            <a:r>
              <a:rPr lang="en-US" sz="1100" i="1" dirty="0">
                <a:solidFill>
                  <a:srgbClr val="20252C"/>
                </a:solidFill>
              </a:rPr>
              <a:t> Rev Vaccines </a:t>
            </a:r>
            <a:r>
              <a:rPr lang="en-US" sz="1100" dirty="0">
                <a:solidFill>
                  <a:srgbClr val="20252C"/>
                </a:solidFill>
              </a:rPr>
              <a:t>2016; 15:641-658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539552" y="52335"/>
            <a:ext cx="8352927" cy="13203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ru-RU" altLang="ru-RU" sz="2600" b="1" dirty="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rPr>
              <a:t>Ведущая роль подростков и молодых взрослых в эпидемиологии МИ в отличие от других патогенов, вызывающих инвазивные инфекции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4" y="1484784"/>
            <a:ext cx="7992888" cy="4793684"/>
            <a:chOff x="338667" y="1361584"/>
            <a:chExt cx="8365064" cy="4793684"/>
          </a:xfrm>
        </p:grpSpPr>
        <p:pic>
          <p:nvPicPr>
            <p:cNvPr id="17408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013"/>
            <a:stretch/>
          </p:blipFill>
          <p:spPr bwMode="auto">
            <a:xfrm>
              <a:off x="2074333" y="1361584"/>
              <a:ext cx="6612466" cy="4793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38668" y="2040467"/>
              <a:ext cx="1735666" cy="56726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i="1" dirty="0"/>
                <a:t>Neisseria meningitis</a:t>
              </a:r>
              <a:endParaRPr lang="ru-RU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8667" y="3666067"/>
              <a:ext cx="1735666" cy="56726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i="1" dirty="0"/>
                <a:t>Streptococcus pneumoniae</a:t>
              </a:r>
              <a:endParaRPr lang="ru-RU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8667" y="5181600"/>
              <a:ext cx="1735666" cy="56726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i="1" dirty="0" err="1"/>
                <a:t>Haemophilus</a:t>
              </a:r>
              <a:r>
                <a:rPr lang="en-US" i="1" dirty="0"/>
                <a:t> </a:t>
              </a:r>
              <a:r>
                <a:rPr lang="en-US" i="1" dirty="0" err="1"/>
                <a:t>influenzae</a:t>
              </a:r>
              <a:r>
                <a:rPr lang="en-US" i="1" dirty="0"/>
                <a:t> </a:t>
              </a:r>
              <a:r>
                <a:rPr lang="ru-RU" dirty="0"/>
                <a:t>тип </a:t>
              </a:r>
              <a:r>
                <a:rPr lang="en-US" dirty="0"/>
                <a:t>b</a:t>
              </a:r>
              <a:endParaRPr lang="ru-RU" i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95067" y="3128433"/>
              <a:ext cx="1507065" cy="3767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400" dirty="0"/>
                <a:t>Существенное бремя инфекции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76533" y="4542365"/>
              <a:ext cx="1710265" cy="4529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400" dirty="0"/>
                <a:t>Вероятность носительства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93466" y="5465232"/>
              <a:ext cx="1710265" cy="4953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400" dirty="0"/>
                <a:t>Передача патогена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60267" y="4233332"/>
              <a:ext cx="643464" cy="3090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200" dirty="0"/>
                <a:t>Высокая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76533" y="4233333"/>
              <a:ext cx="478388" cy="3090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ru-RU" sz="1200" dirty="0"/>
                <a:t>Низкая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5455400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gridWYLH7SI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900" y="3750365"/>
            <a:ext cx="973942" cy="749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84087"/>
            <a:ext cx="8640960" cy="5847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Ветряная оспа в </a:t>
            </a:r>
            <a:r>
              <a:rPr lang="ru-RU" dirty="0" smtClean="0">
                <a:solidFill>
                  <a:srgbClr val="FF0000"/>
                </a:solidFill>
              </a:rPr>
              <a:t>РФ</a:t>
            </a:r>
            <a:r>
              <a:rPr lang="en-US" dirty="0"/>
              <a:t/>
            </a:r>
            <a:br>
              <a:rPr lang="en-US" dirty="0"/>
            </a:br>
            <a:endParaRPr lang="en-GB" sz="16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1023492" y="908720"/>
            <a:ext cx="8120508" cy="4171194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</a:rPr>
              <a:t>В 2018 году зарегистрировано </a:t>
            </a:r>
            <a:r>
              <a:rPr lang="ru-RU" sz="1600" b="1" dirty="0">
                <a:solidFill>
                  <a:schemeClr val="tx1"/>
                </a:solidFill>
              </a:rPr>
              <a:t>837 829 случаев</a:t>
            </a:r>
            <a:r>
              <a:rPr lang="ru-RU" sz="1600" dirty="0">
                <a:solidFill>
                  <a:schemeClr val="tx1"/>
                </a:solidFill>
              </a:rPr>
              <a:t> ветряной оспы</a:t>
            </a:r>
            <a:r>
              <a:rPr lang="ru-RU" sz="1600" baseline="30000" dirty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 (ВО) (2017 – 858 353</a:t>
            </a:r>
            <a:r>
              <a:rPr lang="ru-RU" sz="1600" baseline="30000" dirty="0">
                <a:solidFill>
                  <a:schemeClr val="tx1"/>
                </a:solidFill>
              </a:rPr>
              <a:t>2</a:t>
            </a:r>
            <a:r>
              <a:rPr lang="ru-RU" sz="1600" dirty="0">
                <a:solidFill>
                  <a:schemeClr val="tx1"/>
                </a:solidFill>
              </a:rPr>
              <a:t>), показатель заболеваемости составил 570,76 на 100 тыс. населения (2017 – 585,21 на 100 тыс. населения</a:t>
            </a:r>
            <a:r>
              <a:rPr lang="ru-RU" sz="1600" baseline="30000" dirty="0">
                <a:solidFill>
                  <a:schemeClr val="tx1"/>
                </a:solidFill>
              </a:rPr>
              <a:t>2</a:t>
            </a:r>
            <a:r>
              <a:rPr lang="ru-RU" sz="1600" dirty="0">
                <a:solidFill>
                  <a:schemeClr val="tx1"/>
                </a:solidFill>
              </a:rPr>
              <a:t>). Наблюдается незначительное снижение заболеваемости – на 2,6%</a:t>
            </a:r>
            <a:r>
              <a:rPr lang="ru-RU" sz="1600" baseline="30000" dirty="0">
                <a:solidFill>
                  <a:schemeClr val="tx1"/>
                </a:solidFill>
              </a:rPr>
              <a:t>1</a:t>
            </a:r>
            <a:endParaRPr lang="ru-RU" sz="1600" b="1" baseline="30000" dirty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1"/>
                </a:solidFill>
              </a:rPr>
              <a:t>В 2018 году зарегистрировано 2 случая летального исхода от ВО, 1 из них – у ребенка</a:t>
            </a:r>
            <a:r>
              <a:rPr lang="ru-RU" sz="1600" baseline="30000" dirty="0">
                <a:solidFill>
                  <a:schemeClr val="tx1"/>
                </a:solidFill>
              </a:rPr>
              <a:t>1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94,4% от всех заболевших – дети. Более половины случаев ВО зарегистрировано в возрасте 3–6 лет (56,2 %). В целом по стране наблюдается тенденция снижения заболеваемости детей 3–6 лет, что, вероятно, связано с внедрением вакцинопрофилактики этой инфекции</a:t>
            </a:r>
            <a:r>
              <a:rPr lang="ru-RU" sz="1600" baseline="30000" dirty="0">
                <a:solidFill>
                  <a:schemeClr val="tx1"/>
                </a:solidFill>
              </a:rPr>
              <a:t> 1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Ветряная оспа в 2018 году заняла </a:t>
            </a:r>
            <a:r>
              <a:rPr lang="ru-RU" sz="1600" b="1" dirty="0">
                <a:solidFill>
                  <a:schemeClr val="tx1"/>
                </a:solidFill>
              </a:rPr>
              <a:t>2 место </a:t>
            </a:r>
            <a:r>
              <a:rPr lang="ru-RU" sz="1600" dirty="0">
                <a:solidFill>
                  <a:schemeClr val="tx1"/>
                </a:solidFill>
              </a:rPr>
              <a:t>по величине экономического ущерба от инфекционной патологии после ОРВИ (без туберкулеза и ВИЧ-инфекции) </a:t>
            </a:r>
            <a:r>
              <a:rPr lang="ru-RU" sz="1600" baseline="30000" dirty="0">
                <a:solidFill>
                  <a:schemeClr val="tx1"/>
                </a:solidFill>
              </a:rPr>
              <a:t>1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Экономический ущерб от ВО в</a:t>
            </a:r>
            <a:r>
              <a:rPr lang="en-US" sz="1600" dirty="0">
                <a:solidFill>
                  <a:schemeClr val="tx1"/>
                </a:solidFill>
              </a:rPr>
              <a:t> 201</a:t>
            </a:r>
            <a:r>
              <a:rPr lang="ru-RU" sz="1600" dirty="0">
                <a:solidFill>
                  <a:schemeClr val="tx1"/>
                </a:solidFill>
              </a:rPr>
              <a:t>8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г. в России  составил </a:t>
            </a:r>
            <a:r>
              <a:rPr lang="ru-RU" sz="1600" b="1" dirty="0">
                <a:solidFill>
                  <a:schemeClr val="tx1"/>
                </a:solidFill>
              </a:rPr>
              <a:t>более 28,7 млрд. рублей </a:t>
            </a:r>
            <a:r>
              <a:rPr lang="ru-RU" sz="1600" dirty="0">
                <a:solidFill>
                  <a:schemeClr val="tx1"/>
                </a:solidFill>
              </a:rPr>
              <a:t>(2017 г – </a:t>
            </a:r>
            <a:r>
              <a:rPr lang="ru-RU" sz="1600" b="1" dirty="0">
                <a:solidFill>
                  <a:schemeClr val="tx1"/>
                </a:solidFill>
              </a:rPr>
              <a:t>12,6 млрд. рублей)</a:t>
            </a:r>
            <a:r>
              <a:rPr lang="ru-RU" sz="1600" baseline="30000" dirty="0">
                <a:solidFill>
                  <a:schemeClr val="tx1"/>
                </a:solidFill>
              </a:rPr>
              <a:t>1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 2018 году вакцинировано </a:t>
            </a:r>
            <a:r>
              <a:rPr lang="ru-RU" sz="1600" b="1" dirty="0">
                <a:solidFill>
                  <a:schemeClr val="tx1"/>
                </a:solidFill>
              </a:rPr>
              <a:t>около 57 тыс. человек </a:t>
            </a:r>
            <a:r>
              <a:rPr lang="ru-RU" sz="1600" dirty="0">
                <a:solidFill>
                  <a:schemeClr val="tx1"/>
                </a:solidFill>
              </a:rPr>
              <a:t>(в 2016 г. – 78 833, 2017 – 73 720</a:t>
            </a:r>
            <a:r>
              <a:rPr lang="ru-RU" sz="1600" baseline="30000" dirty="0">
                <a:solidFill>
                  <a:schemeClr val="tx1"/>
                </a:solidFill>
              </a:rPr>
              <a:t>2</a:t>
            </a:r>
            <a:r>
              <a:rPr lang="ru-RU" sz="1600" dirty="0">
                <a:solidFill>
                  <a:schemeClr val="tx1"/>
                </a:solidFill>
              </a:rPr>
              <a:t>); около 40% из общего числа вакцинированных детей привито в г. Москве – 21 639 чел</a:t>
            </a:r>
            <a:r>
              <a:rPr lang="ru-RU" sz="1600" baseline="30000" dirty="0">
                <a:solidFill>
                  <a:schemeClr val="tx1"/>
                </a:solidFill>
              </a:rPr>
              <a:t>1</a:t>
            </a:r>
            <a:r>
              <a:rPr lang="ru-RU" sz="1600" dirty="0">
                <a:solidFill>
                  <a:schemeClr val="tx1"/>
                </a:solidFill>
              </a:rPr>
              <a:t> Вакцинация детей дошкольного возраста позволила добиться снижения заболеваемости ВО в г. Москве, в то время как в целом по стране продолжает наблюдаться тенденция роста показателей заболеваемости этой инфекцией</a:t>
            </a:r>
          </a:p>
        </p:txBody>
      </p:sp>
      <p:pic>
        <p:nvPicPr>
          <p:cNvPr id="10" name="Рисунок 9" descr="Russia map all 2016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70" y="1535770"/>
            <a:ext cx="1034601" cy="584775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B267AB78-64D8-4852-B0F2-BC3955431818}"/>
              </a:ext>
            </a:extLst>
          </p:cNvPr>
          <p:cNvSpPr txBox="1">
            <a:spLocks/>
          </p:cNvSpPr>
          <p:nvPr/>
        </p:nvSpPr>
        <p:spPr>
          <a:xfrm>
            <a:off x="93570" y="6427125"/>
            <a:ext cx="8579662" cy="257810"/>
          </a:xfrm>
          <a:prstGeom prst="rect">
            <a:avLst/>
          </a:prstGeom>
        </p:spPr>
        <p:txBody>
          <a:bodyPr vert="horz" lIns="7200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1. Государственный доклад «О состоянии санитарно-эпидемиологического благополучия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населения Российской Федерации 2018 году» 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https://www.rospotrebnadzor.ru/documents/details.php?ELEMENT_ID=12053</a:t>
            </a:r>
            <a:r>
              <a:rPr lang="ru-RU" dirty="0">
                <a:solidFill>
                  <a:schemeClr val="tx1"/>
                </a:solidFill>
              </a:rPr>
              <a:t> Доступно на 03.03.2020 2. Государственный доклад «О состоянии санитарно-эпидемиологического благополучия населения в Российской Федерации в 2017 году </a:t>
            </a:r>
            <a:r>
              <a:rPr lang="en-US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https://www.rospotrebnadzor.ru/documents/details.php?ELEMENT_ID=10145</a:t>
            </a:r>
            <a:r>
              <a:rPr lang="ru-RU" dirty="0">
                <a:solidFill>
                  <a:schemeClr val="tx1"/>
                </a:solidFill>
              </a:rPr>
              <a:t> доступно на 03.03.2020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14596E-3C4A-4B91-AE0C-EA3F74DD9F8F}"/>
              </a:ext>
            </a:extLst>
          </p:cNvPr>
          <p:cNvSpPr txBox="1"/>
          <p:nvPr/>
        </p:nvSpPr>
        <p:spPr>
          <a:xfrm>
            <a:off x="-650106" y="6133281"/>
            <a:ext cx="1915886" cy="1596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buClr>
                <a:schemeClr val="tx1"/>
              </a:buClr>
            </a:pPr>
            <a:r>
              <a:rPr lang="ru-RU" sz="1000" dirty="0"/>
              <a:t>ВО – ветряная оспа</a:t>
            </a:r>
          </a:p>
        </p:txBody>
      </p:sp>
    </p:spTree>
    <p:extLst>
      <p:ext uri="{BB962C8B-B14F-4D97-AF65-F5344CB8AC3E}">
        <p14:creationId xmlns="" xmlns:p14="http://schemas.microsoft.com/office/powerpoint/2010/main" val="247615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1" name="Text Box 4"/>
          <p:cNvSpPr txBox="1">
            <a:spLocks noChangeArrowheads="1"/>
          </p:cNvSpPr>
          <p:nvPr/>
        </p:nvSpPr>
        <p:spPr bwMode="auto">
          <a:xfrm>
            <a:off x="-1152525" y="6346825"/>
            <a:ext cx="5186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00200" lvl="3" indent="-228600" algn="just">
              <a:buFontTx/>
              <a:buAutoNum type="arabicPeriod"/>
            </a:pPr>
            <a:r>
              <a:rPr lang="en-GB" sz="800" b="0" dirty="0"/>
              <a:t>Marin M </a:t>
            </a:r>
            <a:r>
              <a:rPr lang="en-GB" sz="800" b="0" i="1" dirty="0"/>
              <a:t>et al</a:t>
            </a:r>
            <a:r>
              <a:rPr lang="en-GB" sz="800" b="0" dirty="0"/>
              <a:t>. </a:t>
            </a:r>
            <a:r>
              <a:rPr lang="en-GB" sz="800" b="0" i="1" dirty="0"/>
              <a:t>J Infect </a:t>
            </a:r>
            <a:r>
              <a:rPr lang="en-GB" sz="800" b="0" i="1" dirty="0" err="1"/>
              <a:t>Dis</a:t>
            </a:r>
            <a:r>
              <a:rPr lang="en-GB" sz="800" b="0" i="1" dirty="0"/>
              <a:t> </a:t>
            </a:r>
            <a:r>
              <a:rPr lang="en-GB" sz="800" b="0" dirty="0"/>
              <a:t>2008; 197 (</a:t>
            </a:r>
            <a:r>
              <a:rPr lang="en-GB" sz="800" b="0" dirty="0" err="1"/>
              <a:t>Suppl</a:t>
            </a:r>
            <a:r>
              <a:rPr lang="en-GB" sz="800" b="0" dirty="0"/>
              <a:t> 2): S94–100.</a:t>
            </a:r>
            <a:endParaRPr lang="ru-RU" sz="800" b="0" dirty="0"/>
          </a:p>
          <a:p>
            <a:pPr marL="1600200" lvl="3" indent="-228600" algn="just">
              <a:buFontTx/>
              <a:buAutoNum type="arabicPeriod"/>
            </a:pPr>
            <a:r>
              <a:rPr lang="en-GB" sz="800" b="0" dirty="0" err="1"/>
              <a:t>Avnon</a:t>
            </a:r>
            <a:r>
              <a:rPr lang="en-GB" sz="800" b="0" dirty="0"/>
              <a:t> LS </a:t>
            </a:r>
            <a:r>
              <a:rPr lang="en-GB" sz="800" b="0" i="1" dirty="0"/>
              <a:t>et al</a:t>
            </a:r>
            <a:r>
              <a:rPr lang="en-GB" sz="800" b="0" dirty="0"/>
              <a:t>. </a:t>
            </a:r>
            <a:r>
              <a:rPr lang="en-GB" sz="800" b="0" i="1" dirty="0" err="1"/>
              <a:t>Isr</a:t>
            </a:r>
            <a:r>
              <a:rPr lang="en-GB" sz="800" b="0" i="1" dirty="0"/>
              <a:t> Med Assoc J</a:t>
            </a:r>
            <a:r>
              <a:rPr lang="en-GB" sz="800" b="0" dirty="0"/>
              <a:t> 2009; 11: 261</a:t>
            </a:r>
            <a:r>
              <a:rPr lang="en-GB" sz="800" b="0" i="1" dirty="0"/>
              <a:t>–</a:t>
            </a:r>
            <a:r>
              <a:rPr lang="en-GB" sz="800" b="0" dirty="0"/>
              <a:t>5.</a:t>
            </a:r>
            <a:endParaRPr lang="ru-RU" sz="800" b="0" dirty="0"/>
          </a:p>
          <a:p>
            <a:pPr marL="1600200" lvl="3" indent="-228600" algn="just">
              <a:buFontTx/>
              <a:buAutoNum type="arabicPeriod"/>
            </a:pPr>
            <a:r>
              <a:rPr lang="en-GB" sz="800" b="0" dirty="0" err="1"/>
              <a:t>Bonanni</a:t>
            </a:r>
            <a:r>
              <a:rPr lang="en-GB" sz="800" b="0" dirty="0"/>
              <a:t> P, Breuer J, </a:t>
            </a:r>
            <a:r>
              <a:rPr lang="en-GB" sz="800" b="0" dirty="0" err="1"/>
              <a:t>Gershon</a:t>
            </a:r>
            <a:r>
              <a:rPr lang="en-GB" sz="800" b="0" dirty="0"/>
              <a:t> A</a:t>
            </a:r>
            <a:r>
              <a:rPr lang="en-GB" sz="800" b="0" i="1" dirty="0"/>
              <a:t> et al.</a:t>
            </a:r>
            <a:r>
              <a:rPr lang="en-GB" sz="800" b="0" dirty="0"/>
              <a:t> </a:t>
            </a:r>
            <a:r>
              <a:rPr lang="en-GB" sz="800" b="0" i="1" dirty="0"/>
              <a:t>BMC Med</a:t>
            </a:r>
            <a:r>
              <a:rPr lang="en-GB" sz="800" b="0" dirty="0"/>
              <a:t> 2009; 7: 26.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268" y="190952"/>
            <a:ext cx="8359179" cy="6762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Осложнения ветряной оспы у подростков и взрослых</a:t>
            </a:r>
            <a:r>
              <a:rPr lang="ru-RU" sz="2800" b="1" baseline="30000" dirty="0">
                <a:solidFill>
                  <a:srgbClr val="FF0000"/>
                </a:solidFill>
                <a:latin typeface="+mj-lt"/>
              </a:rPr>
              <a:t>1-3</a:t>
            </a:r>
            <a:endParaRPr lang="en-GB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gridFQNRKPQ8.jpeg"/>
          <p:cNvPicPr>
            <a:picLocks noChangeAspect="1"/>
          </p:cNvPicPr>
          <p:nvPr/>
        </p:nvPicPr>
        <p:blipFill>
          <a:blip r:embed="rId3" cstate="print"/>
          <a:srcRect l="3494" t="1858"/>
          <a:stretch>
            <a:fillRect/>
          </a:stretch>
        </p:blipFill>
        <p:spPr>
          <a:xfrm>
            <a:off x="0" y="1596571"/>
            <a:ext cx="1262646" cy="988329"/>
          </a:xfrm>
          <a:prstGeom prst="rect">
            <a:avLst/>
          </a:prstGeom>
        </p:spPr>
      </p:pic>
      <p:pic>
        <p:nvPicPr>
          <p:cNvPr id="7" name="Рисунок 6" descr="grid0AIQYE88.jpeg"/>
          <p:cNvPicPr>
            <a:picLocks noChangeAspect="1"/>
          </p:cNvPicPr>
          <p:nvPr/>
        </p:nvPicPr>
        <p:blipFill>
          <a:blip r:embed="rId4" cstate="print"/>
          <a:srcRect l="8247" t="-8224"/>
          <a:stretch>
            <a:fillRect/>
          </a:stretch>
        </p:blipFill>
        <p:spPr>
          <a:xfrm>
            <a:off x="0" y="3367314"/>
            <a:ext cx="1356360" cy="1231399"/>
          </a:xfrm>
          <a:prstGeom prst="rect">
            <a:avLst/>
          </a:prstGeom>
        </p:spPr>
      </p:pic>
      <p:sp>
        <p:nvSpPr>
          <p:cNvPr id="52941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58925"/>
            <a:ext cx="7893369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Частота осложнений выше в возрасте </a:t>
            </a:r>
            <a:r>
              <a:rPr lang="en-GB" sz="1800" dirty="0">
                <a:solidFill>
                  <a:schemeClr val="tx1"/>
                </a:solidFill>
              </a:rPr>
              <a:t>&gt;15 </a:t>
            </a:r>
            <a:r>
              <a:rPr lang="ru-RU" sz="1800" dirty="0">
                <a:solidFill>
                  <a:schemeClr val="tx1"/>
                </a:solidFill>
              </a:rPr>
              <a:t>лет</a:t>
            </a:r>
            <a:r>
              <a:rPr lang="en-GB" sz="1800" baseline="30000" dirty="0">
                <a:solidFill>
                  <a:schemeClr val="tx1"/>
                </a:solidFill>
              </a:rPr>
              <a:t>1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Вероятность госпитализаций у взрослых в 1,</a:t>
            </a:r>
            <a:r>
              <a:rPr lang="en-GB" sz="1800" dirty="0">
                <a:solidFill>
                  <a:schemeClr val="tx1"/>
                </a:solidFill>
              </a:rPr>
              <a:t>9</a:t>
            </a:r>
            <a:r>
              <a:rPr lang="ru-RU" sz="1800" dirty="0">
                <a:solidFill>
                  <a:schemeClr val="tx1"/>
                </a:solidFill>
              </a:rPr>
              <a:t> раза выше, 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800" dirty="0">
                <a:solidFill>
                  <a:schemeClr val="tx1"/>
                </a:solidFill>
              </a:rPr>
              <a:t>     чем у детей </a:t>
            </a:r>
            <a:r>
              <a:rPr lang="en-GB" sz="1800" dirty="0">
                <a:solidFill>
                  <a:schemeClr val="tx1"/>
                </a:solidFill>
              </a:rPr>
              <a:t>0</a:t>
            </a:r>
            <a:r>
              <a:rPr lang="en-GB" sz="1800" dirty="0">
                <a:solidFill>
                  <a:schemeClr val="tx1"/>
                </a:solidFill>
                <a:cs typeface="Arial" pitchFamily="34" charset="0"/>
              </a:rPr>
              <a:t>–14 </a:t>
            </a: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лет</a:t>
            </a:r>
            <a:r>
              <a:rPr lang="ru-RU" sz="1800" baseline="30000" dirty="0">
                <a:solidFill>
                  <a:schemeClr val="tx1"/>
                </a:solidFill>
                <a:cs typeface="Arial" pitchFamily="34" charset="0"/>
              </a:rPr>
              <a:t>1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Пневмония — самая частая причина госпитализации у взрослых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</a:p>
          <a:p>
            <a:pPr lvl="1" algn="just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</a:rPr>
              <a:t>смертность</a:t>
            </a:r>
            <a:r>
              <a:rPr lang="en-GB" sz="1800" b="1" dirty="0">
                <a:solidFill>
                  <a:schemeClr val="accent1"/>
                </a:solidFill>
              </a:rPr>
              <a:t>: 10</a:t>
            </a:r>
            <a:r>
              <a:rPr lang="en-US" sz="1800" b="1" dirty="0">
                <a:solidFill>
                  <a:schemeClr val="accent1"/>
                </a:solidFill>
              </a:rPr>
              <a:t>–30%</a:t>
            </a:r>
            <a:r>
              <a:rPr lang="en-US" sz="1800" b="1" baseline="30000" dirty="0">
                <a:solidFill>
                  <a:schemeClr val="accent1"/>
                </a:solidFill>
              </a:rPr>
              <a:t>3</a:t>
            </a:r>
          </a:p>
          <a:p>
            <a:pPr lvl="1" algn="just" eaLnBrk="1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GB" sz="1800" baseline="30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Риск смерти, связанный с ВО</a:t>
            </a:r>
            <a:r>
              <a:rPr lang="ru-RU" sz="1800" baseline="30000" dirty="0">
                <a:solidFill>
                  <a:schemeClr val="tx1"/>
                </a:solidFill>
              </a:rPr>
              <a:t>3</a:t>
            </a:r>
            <a:r>
              <a:rPr lang="en-GB" sz="1800" dirty="0">
                <a:solidFill>
                  <a:schemeClr val="tx1"/>
                </a:solidFill>
              </a:rPr>
              <a:t> :</a:t>
            </a:r>
          </a:p>
          <a:p>
            <a:pPr lvl="1" algn="just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-RU" sz="1800" b="1" dirty="0">
                <a:solidFill>
                  <a:schemeClr val="accent1"/>
                </a:solidFill>
              </a:rPr>
              <a:t>в </a:t>
            </a:r>
            <a:r>
              <a:rPr lang="en-GB" sz="1800" b="1" dirty="0">
                <a:solidFill>
                  <a:schemeClr val="accent1"/>
                </a:solidFill>
              </a:rPr>
              <a:t>25–174</a:t>
            </a:r>
            <a:r>
              <a:rPr lang="ru-RU" sz="1800" b="1" dirty="0">
                <a:solidFill>
                  <a:schemeClr val="accent1"/>
                </a:solidFill>
              </a:rPr>
              <a:t> раз выше у взрослых по сравнению с детьми</a:t>
            </a:r>
            <a:endParaRPr lang="en-GB" sz="1800" b="1"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48930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65693" y="5455305"/>
            <a:ext cx="104387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980056"/>
                </a:solidFill>
              </a:defRPr>
            </a:lvl1pPr>
            <a:lvl4pPr marL="0" lvl="3" algn="ctr">
              <a:defRPr sz="2100" b="1">
                <a:solidFill>
                  <a:schemeClr val="accent4"/>
                </a:solidFill>
              </a:defRPr>
            </a:lvl4pPr>
          </a:lstStyle>
          <a:p>
            <a:r>
              <a:rPr lang="ru-RU" dirty="0">
                <a:solidFill>
                  <a:schemeClr val="accent5"/>
                </a:solidFill>
              </a:rPr>
              <a:t>Питание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5476" y="3432035"/>
            <a:ext cx="1967206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ctr">
              <a:defRPr>
                <a:solidFill>
                  <a:srgbClr val="980056"/>
                </a:solidFill>
              </a:defRPr>
            </a:lvl1pPr>
            <a:lvl4pPr marL="0" lvl="3" algn="ctr">
              <a:defRPr sz="2100" b="1">
                <a:solidFill>
                  <a:schemeClr val="accent4"/>
                </a:solidFill>
              </a:defRPr>
            </a:lvl4pPr>
          </a:lstStyle>
          <a:p>
            <a:r>
              <a:rPr lang="ru-RU" dirty="0">
                <a:solidFill>
                  <a:schemeClr val="accent5"/>
                </a:solidFill>
              </a:rPr>
              <a:t>Физические упражнения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6883" y="5452316"/>
            <a:ext cx="2121093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4pPr marL="0" lvl="3" algn="ctr">
              <a:defRPr sz="2100" b="1">
                <a:solidFill>
                  <a:schemeClr val="accent4"/>
                </a:solidFill>
              </a:defRPr>
            </a:lvl4pPr>
          </a:lstStyle>
          <a:p>
            <a:pPr algn="ctr"/>
            <a:r>
              <a:rPr lang="ru-RU" dirty="0">
                <a:solidFill>
                  <a:schemeClr val="accent5"/>
                </a:solidFill>
              </a:rPr>
              <a:t>Лекарственные препараты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5094" y="3444438"/>
            <a:ext cx="1282076" cy="3334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Вакцины</a:t>
            </a:r>
            <a:endParaRPr lang="en-GB" dirty="0">
              <a:solidFill>
                <a:schemeClr val="accent4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6623767" y="2493697"/>
            <a:ext cx="811572" cy="818025"/>
            <a:chOff x="2066925" y="1968274"/>
            <a:chExt cx="354013" cy="354012"/>
          </a:xfrm>
          <a:solidFill>
            <a:schemeClr val="accent5"/>
          </a:solidFill>
        </p:grpSpPr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2173288" y="2074636"/>
              <a:ext cx="141287" cy="141288"/>
            </a:xfrm>
            <a:custGeom>
              <a:avLst/>
              <a:gdLst>
                <a:gd name="T0" fmla="*/ 0 w 89"/>
                <a:gd name="T1" fmla="*/ 66 h 89"/>
                <a:gd name="T2" fmla="*/ 24 w 89"/>
                <a:gd name="T3" fmla="*/ 89 h 89"/>
                <a:gd name="T4" fmla="*/ 89 w 89"/>
                <a:gd name="T5" fmla="*/ 24 h 89"/>
                <a:gd name="T6" fmla="*/ 65 w 89"/>
                <a:gd name="T7" fmla="*/ 0 h 89"/>
                <a:gd name="T8" fmla="*/ 0 w 89"/>
                <a:gd name="T9" fmla="*/ 6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0" y="66"/>
                  </a:moveTo>
                  <a:lnTo>
                    <a:pt x="24" y="89"/>
                  </a:lnTo>
                  <a:lnTo>
                    <a:pt x="89" y="24"/>
                  </a:lnTo>
                  <a:lnTo>
                    <a:pt x="65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352675" y="1985736"/>
              <a:ext cx="50800" cy="52388"/>
            </a:xfrm>
            <a:custGeom>
              <a:avLst/>
              <a:gdLst>
                <a:gd name="T0" fmla="*/ 38 w 47"/>
                <a:gd name="T1" fmla="*/ 43 h 47"/>
                <a:gd name="T2" fmla="*/ 38 w 47"/>
                <a:gd name="T3" fmla="*/ 9 h 47"/>
                <a:gd name="T4" fmla="*/ 4 w 47"/>
                <a:gd name="T5" fmla="*/ 9 h 47"/>
                <a:gd name="T6" fmla="*/ 0 w 47"/>
                <a:gd name="T7" fmla="*/ 13 h 47"/>
                <a:gd name="T8" fmla="*/ 34 w 47"/>
                <a:gd name="T9" fmla="*/ 47 h 47"/>
                <a:gd name="T10" fmla="*/ 38 w 47"/>
                <a:gd name="T11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7">
                  <a:moveTo>
                    <a:pt x="38" y="43"/>
                  </a:moveTo>
                  <a:cubicBezTo>
                    <a:pt x="47" y="34"/>
                    <a:pt x="47" y="19"/>
                    <a:pt x="38" y="9"/>
                  </a:cubicBezTo>
                  <a:cubicBezTo>
                    <a:pt x="28" y="0"/>
                    <a:pt x="13" y="0"/>
                    <a:pt x="4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4" y="47"/>
                    <a:pt x="34" y="47"/>
                    <a:pt x="34" y="47"/>
                  </a:cubicBezTo>
                  <a:lnTo>
                    <a:pt x="38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2281238" y="1968274"/>
              <a:ext cx="139700" cy="138113"/>
            </a:xfrm>
            <a:custGeom>
              <a:avLst/>
              <a:gdLst>
                <a:gd name="T0" fmla="*/ 123 w 127"/>
                <a:gd name="T1" fmla="*/ 106 h 126"/>
                <a:gd name="T2" fmla="*/ 89 w 127"/>
                <a:gd name="T3" fmla="*/ 72 h 126"/>
                <a:gd name="T4" fmla="*/ 55 w 127"/>
                <a:gd name="T5" fmla="*/ 38 h 126"/>
                <a:gd name="T6" fmla="*/ 21 w 127"/>
                <a:gd name="T7" fmla="*/ 4 h 126"/>
                <a:gd name="T8" fmla="*/ 5 w 127"/>
                <a:gd name="T9" fmla="*/ 4 h 126"/>
                <a:gd name="T10" fmla="*/ 4 w 127"/>
                <a:gd name="T11" fmla="*/ 21 h 126"/>
                <a:gd name="T12" fmla="*/ 38 w 127"/>
                <a:gd name="T13" fmla="*/ 55 h 126"/>
                <a:gd name="T14" fmla="*/ 72 w 127"/>
                <a:gd name="T15" fmla="*/ 89 h 126"/>
                <a:gd name="T16" fmla="*/ 106 w 127"/>
                <a:gd name="T17" fmla="*/ 123 h 126"/>
                <a:gd name="T18" fmla="*/ 114 w 127"/>
                <a:gd name="T19" fmla="*/ 126 h 126"/>
                <a:gd name="T20" fmla="*/ 122 w 127"/>
                <a:gd name="T21" fmla="*/ 122 h 126"/>
                <a:gd name="T22" fmla="*/ 123 w 127"/>
                <a:gd name="T23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6">
                  <a:moveTo>
                    <a:pt x="123" y="106"/>
                  </a:moveTo>
                  <a:cubicBezTo>
                    <a:pt x="89" y="72"/>
                    <a:pt x="89" y="72"/>
                    <a:pt x="89" y="72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0"/>
                    <a:pt x="9" y="0"/>
                    <a:pt x="5" y="4"/>
                  </a:cubicBezTo>
                  <a:cubicBezTo>
                    <a:pt x="1" y="9"/>
                    <a:pt x="0" y="16"/>
                    <a:pt x="4" y="21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9" y="125"/>
                    <a:pt x="111" y="126"/>
                    <a:pt x="114" y="126"/>
                  </a:cubicBezTo>
                  <a:cubicBezTo>
                    <a:pt x="117" y="126"/>
                    <a:pt x="120" y="124"/>
                    <a:pt x="122" y="122"/>
                  </a:cubicBezTo>
                  <a:cubicBezTo>
                    <a:pt x="127" y="118"/>
                    <a:pt x="127" y="111"/>
                    <a:pt x="123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217738" y="1968274"/>
              <a:ext cx="203200" cy="201613"/>
            </a:xfrm>
            <a:custGeom>
              <a:avLst/>
              <a:gdLst>
                <a:gd name="T0" fmla="*/ 177 w 184"/>
                <a:gd name="T1" fmla="*/ 151 h 182"/>
                <a:gd name="T2" fmla="*/ 122 w 184"/>
                <a:gd name="T3" fmla="*/ 96 h 182"/>
                <a:gd name="T4" fmla="*/ 88 w 184"/>
                <a:gd name="T5" fmla="*/ 62 h 182"/>
                <a:gd name="T6" fmla="*/ 33 w 184"/>
                <a:gd name="T7" fmla="*/ 7 h 182"/>
                <a:gd name="T8" fmla="*/ 7 w 184"/>
                <a:gd name="T9" fmla="*/ 7 h 182"/>
                <a:gd name="T10" fmla="*/ 7 w 184"/>
                <a:gd name="T11" fmla="*/ 33 h 182"/>
                <a:gd name="T12" fmla="*/ 62 w 184"/>
                <a:gd name="T13" fmla="*/ 88 h 182"/>
                <a:gd name="T14" fmla="*/ 96 w 184"/>
                <a:gd name="T15" fmla="*/ 122 h 182"/>
                <a:gd name="T16" fmla="*/ 151 w 184"/>
                <a:gd name="T17" fmla="*/ 177 h 182"/>
                <a:gd name="T18" fmla="*/ 164 w 184"/>
                <a:gd name="T19" fmla="*/ 182 h 182"/>
                <a:gd name="T20" fmla="*/ 177 w 184"/>
                <a:gd name="T21" fmla="*/ 177 h 182"/>
                <a:gd name="T22" fmla="*/ 177 w 184"/>
                <a:gd name="T23" fmla="*/ 15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82">
                  <a:moveTo>
                    <a:pt x="177" y="151"/>
                  </a:moveTo>
                  <a:cubicBezTo>
                    <a:pt x="122" y="96"/>
                    <a:pt x="122" y="96"/>
                    <a:pt x="122" y="96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6" y="0"/>
                    <a:pt x="14" y="0"/>
                    <a:pt x="7" y="7"/>
                  </a:cubicBezTo>
                  <a:cubicBezTo>
                    <a:pt x="0" y="14"/>
                    <a:pt x="0" y="26"/>
                    <a:pt x="7" y="33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5" y="180"/>
                    <a:pt x="159" y="182"/>
                    <a:pt x="164" y="182"/>
                  </a:cubicBezTo>
                  <a:cubicBezTo>
                    <a:pt x="169" y="182"/>
                    <a:pt x="173" y="180"/>
                    <a:pt x="177" y="177"/>
                  </a:cubicBezTo>
                  <a:cubicBezTo>
                    <a:pt x="184" y="170"/>
                    <a:pt x="184" y="158"/>
                    <a:pt x="177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2084388" y="2254024"/>
              <a:ext cx="50800" cy="49213"/>
            </a:xfrm>
            <a:custGeom>
              <a:avLst/>
              <a:gdLst>
                <a:gd name="T0" fmla="*/ 9 w 47"/>
                <a:gd name="T1" fmla="*/ 4 h 45"/>
                <a:gd name="T2" fmla="*/ 9 w 47"/>
                <a:gd name="T3" fmla="*/ 38 h 45"/>
                <a:gd name="T4" fmla="*/ 26 w 47"/>
                <a:gd name="T5" fmla="*/ 45 h 45"/>
                <a:gd name="T6" fmla="*/ 43 w 47"/>
                <a:gd name="T7" fmla="*/ 38 h 45"/>
                <a:gd name="T8" fmla="*/ 47 w 47"/>
                <a:gd name="T9" fmla="*/ 34 h 45"/>
                <a:gd name="T10" fmla="*/ 13 w 47"/>
                <a:gd name="T11" fmla="*/ 0 h 45"/>
                <a:gd name="T12" fmla="*/ 9 w 47"/>
                <a:gd name="T1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5">
                  <a:moveTo>
                    <a:pt x="9" y="4"/>
                  </a:moveTo>
                  <a:cubicBezTo>
                    <a:pt x="0" y="13"/>
                    <a:pt x="0" y="28"/>
                    <a:pt x="9" y="38"/>
                  </a:cubicBezTo>
                  <a:cubicBezTo>
                    <a:pt x="14" y="42"/>
                    <a:pt x="20" y="45"/>
                    <a:pt x="26" y="45"/>
                  </a:cubicBezTo>
                  <a:cubicBezTo>
                    <a:pt x="33" y="45"/>
                    <a:pt x="39" y="42"/>
                    <a:pt x="43" y="38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9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2066925" y="2182586"/>
              <a:ext cx="139700" cy="139700"/>
            </a:xfrm>
            <a:custGeom>
              <a:avLst/>
              <a:gdLst>
                <a:gd name="T0" fmla="*/ 123 w 127"/>
                <a:gd name="T1" fmla="*/ 106 h 126"/>
                <a:gd name="T2" fmla="*/ 89 w 127"/>
                <a:gd name="T3" fmla="*/ 72 h 126"/>
                <a:gd name="T4" fmla="*/ 55 w 127"/>
                <a:gd name="T5" fmla="*/ 38 h 126"/>
                <a:gd name="T6" fmla="*/ 21 w 127"/>
                <a:gd name="T7" fmla="*/ 4 h 126"/>
                <a:gd name="T8" fmla="*/ 5 w 127"/>
                <a:gd name="T9" fmla="*/ 5 h 126"/>
                <a:gd name="T10" fmla="*/ 4 w 127"/>
                <a:gd name="T11" fmla="*/ 21 h 126"/>
                <a:gd name="T12" fmla="*/ 38 w 127"/>
                <a:gd name="T13" fmla="*/ 55 h 126"/>
                <a:gd name="T14" fmla="*/ 72 w 127"/>
                <a:gd name="T15" fmla="*/ 89 h 126"/>
                <a:gd name="T16" fmla="*/ 106 w 127"/>
                <a:gd name="T17" fmla="*/ 123 h 126"/>
                <a:gd name="T18" fmla="*/ 114 w 127"/>
                <a:gd name="T19" fmla="*/ 126 h 126"/>
                <a:gd name="T20" fmla="*/ 122 w 127"/>
                <a:gd name="T21" fmla="*/ 122 h 126"/>
                <a:gd name="T22" fmla="*/ 123 w 127"/>
                <a:gd name="T23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6">
                  <a:moveTo>
                    <a:pt x="123" y="106"/>
                  </a:moveTo>
                  <a:cubicBezTo>
                    <a:pt x="89" y="72"/>
                    <a:pt x="89" y="72"/>
                    <a:pt x="89" y="72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6" y="0"/>
                    <a:pt x="9" y="1"/>
                    <a:pt x="5" y="5"/>
                  </a:cubicBezTo>
                  <a:cubicBezTo>
                    <a:pt x="0" y="9"/>
                    <a:pt x="0" y="16"/>
                    <a:pt x="4" y="21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106" y="123"/>
                    <a:pt x="106" y="123"/>
                    <a:pt x="106" y="123"/>
                  </a:cubicBezTo>
                  <a:cubicBezTo>
                    <a:pt x="108" y="125"/>
                    <a:pt x="111" y="126"/>
                    <a:pt x="114" y="126"/>
                  </a:cubicBezTo>
                  <a:cubicBezTo>
                    <a:pt x="117" y="126"/>
                    <a:pt x="120" y="125"/>
                    <a:pt x="122" y="122"/>
                  </a:cubicBezTo>
                  <a:cubicBezTo>
                    <a:pt x="126" y="118"/>
                    <a:pt x="127" y="111"/>
                    <a:pt x="123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2066925" y="2119086"/>
              <a:ext cx="203200" cy="201613"/>
            </a:xfrm>
            <a:custGeom>
              <a:avLst/>
              <a:gdLst>
                <a:gd name="T0" fmla="*/ 177 w 184"/>
                <a:gd name="T1" fmla="*/ 151 h 182"/>
                <a:gd name="T2" fmla="*/ 122 w 184"/>
                <a:gd name="T3" fmla="*/ 96 h 182"/>
                <a:gd name="T4" fmla="*/ 88 w 184"/>
                <a:gd name="T5" fmla="*/ 62 h 182"/>
                <a:gd name="T6" fmla="*/ 33 w 184"/>
                <a:gd name="T7" fmla="*/ 7 h 182"/>
                <a:gd name="T8" fmla="*/ 7 w 184"/>
                <a:gd name="T9" fmla="*/ 7 h 182"/>
                <a:gd name="T10" fmla="*/ 7 w 184"/>
                <a:gd name="T11" fmla="*/ 33 h 182"/>
                <a:gd name="T12" fmla="*/ 62 w 184"/>
                <a:gd name="T13" fmla="*/ 88 h 182"/>
                <a:gd name="T14" fmla="*/ 96 w 184"/>
                <a:gd name="T15" fmla="*/ 122 h 182"/>
                <a:gd name="T16" fmla="*/ 151 w 184"/>
                <a:gd name="T17" fmla="*/ 177 h 182"/>
                <a:gd name="T18" fmla="*/ 164 w 184"/>
                <a:gd name="T19" fmla="*/ 182 h 182"/>
                <a:gd name="T20" fmla="*/ 177 w 184"/>
                <a:gd name="T21" fmla="*/ 177 h 182"/>
                <a:gd name="T22" fmla="*/ 177 w 184"/>
                <a:gd name="T23" fmla="*/ 15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82">
                  <a:moveTo>
                    <a:pt x="177" y="151"/>
                  </a:moveTo>
                  <a:cubicBezTo>
                    <a:pt x="122" y="96"/>
                    <a:pt x="122" y="96"/>
                    <a:pt x="122" y="96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6" y="0"/>
                    <a:pt x="14" y="0"/>
                    <a:pt x="7" y="7"/>
                  </a:cubicBezTo>
                  <a:cubicBezTo>
                    <a:pt x="0" y="14"/>
                    <a:pt x="0" y="26"/>
                    <a:pt x="7" y="33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151" y="177"/>
                    <a:pt x="151" y="177"/>
                    <a:pt x="151" y="177"/>
                  </a:cubicBezTo>
                  <a:cubicBezTo>
                    <a:pt x="155" y="180"/>
                    <a:pt x="159" y="182"/>
                    <a:pt x="164" y="182"/>
                  </a:cubicBezTo>
                  <a:cubicBezTo>
                    <a:pt x="169" y="182"/>
                    <a:pt x="173" y="180"/>
                    <a:pt x="177" y="177"/>
                  </a:cubicBezTo>
                  <a:cubicBezTo>
                    <a:pt x="184" y="170"/>
                    <a:pt x="184" y="158"/>
                    <a:pt x="177" y="1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02418" y="6340820"/>
            <a:ext cx="8265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cs typeface="Arial" pitchFamily="34" charset="0"/>
              </a:rPr>
              <a:t>1. Global Coalition on Aging, 2013. Life-course immunization: a d</a:t>
            </a:r>
            <a:r>
              <a:rPr lang="en-GB" sz="800" dirty="0">
                <a:cs typeface="Arial" pitchFamily="34" charset="0"/>
              </a:rPr>
              <a:t>river of healthy aging. </a:t>
            </a:r>
            <a:r>
              <a:rPr lang="en-GB" sz="8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http://www.globalcoalitiononaging.com/v2/data/uploads/documents/life-course-immunization_gcoa-for-web.pdf</a:t>
            </a:r>
            <a:r>
              <a:rPr lang="en-GB" sz="800" dirty="0"/>
              <a:t> (</a:t>
            </a:r>
            <a:r>
              <a:rPr lang="da-DK" sz="800" dirty="0"/>
              <a:t>(</a:t>
            </a:r>
            <a:r>
              <a:rPr lang="ru-RU" sz="800" dirty="0"/>
              <a:t>доступно на 03.03.2020</a:t>
            </a:r>
            <a:r>
              <a:rPr lang="en-GB" sz="800" dirty="0"/>
              <a:t>; 2. WHO, 1999. A life course perspective of maintaining independence in older age. </a:t>
            </a:r>
            <a:r>
              <a:rPr lang="en-GB" sz="8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whqlibdoc.who.int/hq/1999/WHO_HSC_AHE_99.2_life.pdf</a:t>
            </a:r>
            <a:r>
              <a:rPr lang="en-GB" sz="800" dirty="0"/>
              <a:t> (</a:t>
            </a:r>
            <a:r>
              <a:rPr lang="da-DK" sz="800" dirty="0"/>
              <a:t>(</a:t>
            </a:r>
            <a:r>
              <a:rPr lang="ru-RU" sz="800" dirty="0"/>
              <a:t>доступно на 03.03.2020</a:t>
            </a:r>
            <a:r>
              <a:rPr lang="en-GB" sz="800" dirty="0"/>
              <a:t>)  </a:t>
            </a:r>
          </a:p>
        </p:txBody>
      </p:sp>
      <p:sp>
        <p:nvSpPr>
          <p:cNvPr id="41" name="Freeform 21"/>
          <p:cNvSpPr>
            <a:spLocks noEditPoints="1"/>
          </p:cNvSpPr>
          <p:nvPr/>
        </p:nvSpPr>
        <p:spPr bwMode="auto">
          <a:xfrm>
            <a:off x="1963508" y="2447042"/>
            <a:ext cx="518475" cy="944043"/>
          </a:xfrm>
          <a:custGeom>
            <a:avLst/>
            <a:gdLst>
              <a:gd name="T0" fmla="*/ 72 w 176"/>
              <a:gd name="T1" fmla="*/ 250 h 320"/>
              <a:gd name="T2" fmla="*/ 140 w 176"/>
              <a:gd name="T3" fmla="*/ 250 h 320"/>
              <a:gd name="T4" fmla="*/ 140 w 176"/>
              <a:gd name="T5" fmla="*/ 238 h 320"/>
              <a:gd name="T6" fmla="*/ 72 w 176"/>
              <a:gd name="T7" fmla="*/ 238 h 320"/>
              <a:gd name="T8" fmla="*/ 72 w 176"/>
              <a:gd name="T9" fmla="*/ 250 h 320"/>
              <a:gd name="T10" fmla="*/ 22 w 176"/>
              <a:gd name="T11" fmla="*/ 60 h 320"/>
              <a:gd name="T12" fmla="*/ 154 w 176"/>
              <a:gd name="T13" fmla="*/ 60 h 320"/>
              <a:gd name="T14" fmla="*/ 160 w 176"/>
              <a:gd name="T15" fmla="*/ 54 h 320"/>
              <a:gd name="T16" fmla="*/ 160 w 176"/>
              <a:gd name="T17" fmla="*/ 6 h 320"/>
              <a:gd name="T18" fmla="*/ 154 w 176"/>
              <a:gd name="T19" fmla="*/ 0 h 320"/>
              <a:gd name="T20" fmla="*/ 22 w 176"/>
              <a:gd name="T21" fmla="*/ 0 h 320"/>
              <a:gd name="T22" fmla="*/ 16 w 176"/>
              <a:gd name="T23" fmla="*/ 6 h 320"/>
              <a:gd name="T24" fmla="*/ 16 w 176"/>
              <a:gd name="T25" fmla="*/ 54 h 320"/>
              <a:gd name="T26" fmla="*/ 22 w 176"/>
              <a:gd name="T27" fmla="*/ 60 h 320"/>
              <a:gd name="T28" fmla="*/ 72 w 176"/>
              <a:gd name="T29" fmla="*/ 226 h 320"/>
              <a:gd name="T30" fmla="*/ 140 w 176"/>
              <a:gd name="T31" fmla="*/ 226 h 320"/>
              <a:gd name="T32" fmla="*/ 140 w 176"/>
              <a:gd name="T33" fmla="*/ 214 h 320"/>
              <a:gd name="T34" fmla="*/ 72 w 176"/>
              <a:gd name="T35" fmla="*/ 214 h 320"/>
              <a:gd name="T36" fmla="*/ 72 w 176"/>
              <a:gd name="T37" fmla="*/ 226 h 320"/>
              <a:gd name="T38" fmla="*/ 152 w 176"/>
              <a:gd name="T39" fmla="*/ 96 h 320"/>
              <a:gd name="T40" fmla="*/ 140 w 176"/>
              <a:gd name="T41" fmla="*/ 96 h 320"/>
              <a:gd name="T42" fmla="*/ 140 w 176"/>
              <a:gd name="T43" fmla="*/ 84 h 320"/>
              <a:gd name="T44" fmla="*/ 144 w 176"/>
              <a:gd name="T45" fmla="*/ 84 h 320"/>
              <a:gd name="T46" fmla="*/ 150 w 176"/>
              <a:gd name="T47" fmla="*/ 78 h 320"/>
              <a:gd name="T48" fmla="*/ 144 w 176"/>
              <a:gd name="T49" fmla="*/ 72 h 320"/>
              <a:gd name="T50" fmla="*/ 32 w 176"/>
              <a:gd name="T51" fmla="*/ 72 h 320"/>
              <a:gd name="T52" fmla="*/ 26 w 176"/>
              <a:gd name="T53" fmla="*/ 78 h 320"/>
              <a:gd name="T54" fmla="*/ 32 w 176"/>
              <a:gd name="T55" fmla="*/ 84 h 320"/>
              <a:gd name="T56" fmla="*/ 36 w 176"/>
              <a:gd name="T57" fmla="*/ 84 h 320"/>
              <a:gd name="T58" fmla="*/ 36 w 176"/>
              <a:gd name="T59" fmla="*/ 96 h 320"/>
              <a:gd name="T60" fmla="*/ 24 w 176"/>
              <a:gd name="T61" fmla="*/ 96 h 320"/>
              <a:gd name="T62" fmla="*/ 0 w 176"/>
              <a:gd name="T63" fmla="*/ 120 h 320"/>
              <a:gd name="T64" fmla="*/ 0 w 176"/>
              <a:gd name="T65" fmla="*/ 296 h 320"/>
              <a:gd name="T66" fmla="*/ 24 w 176"/>
              <a:gd name="T67" fmla="*/ 320 h 320"/>
              <a:gd name="T68" fmla="*/ 152 w 176"/>
              <a:gd name="T69" fmla="*/ 320 h 320"/>
              <a:gd name="T70" fmla="*/ 176 w 176"/>
              <a:gd name="T71" fmla="*/ 296 h 320"/>
              <a:gd name="T72" fmla="*/ 176 w 176"/>
              <a:gd name="T73" fmla="*/ 120 h 320"/>
              <a:gd name="T74" fmla="*/ 152 w 176"/>
              <a:gd name="T75" fmla="*/ 96 h 320"/>
              <a:gd name="T76" fmla="*/ 152 w 176"/>
              <a:gd name="T77" fmla="*/ 274 h 320"/>
              <a:gd name="T78" fmla="*/ 24 w 176"/>
              <a:gd name="T79" fmla="*/ 274 h 320"/>
              <a:gd name="T80" fmla="*/ 24 w 176"/>
              <a:gd name="T81" fmla="*/ 142 h 320"/>
              <a:gd name="T82" fmla="*/ 152 w 176"/>
              <a:gd name="T83" fmla="*/ 142 h 320"/>
              <a:gd name="T84" fmla="*/ 152 w 176"/>
              <a:gd name="T85" fmla="*/ 274 h 320"/>
              <a:gd name="T86" fmla="*/ 72 w 176"/>
              <a:gd name="T87" fmla="*/ 202 h 320"/>
              <a:gd name="T88" fmla="*/ 140 w 176"/>
              <a:gd name="T89" fmla="*/ 202 h 320"/>
              <a:gd name="T90" fmla="*/ 140 w 176"/>
              <a:gd name="T91" fmla="*/ 190 h 320"/>
              <a:gd name="T92" fmla="*/ 72 w 176"/>
              <a:gd name="T93" fmla="*/ 190 h 320"/>
              <a:gd name="T94" fmla="*/ 72 w 176"/>
              <a:gd name="T95" fmla="*/ 202 h 320"/>
              <a:gd name="T96" fmla="*/ 140 w 176"/>
              <a:gd name="T97" fmla="*/ 166 h 320"/>
              <a:gd name="T98" fmla="*/ 36 w 176"/>
              <a:gd name="T99" fmla="*/ 166 h 320"/>
              <a:gd name="T100" fmla="*/ 36 w 176"/>
              <a:gd name="T101" fmla="*/ 178 h 320"/>
              <a:gd name="T102" fmla="*/ 140 w 176"/>
              <a:gd name="T103" fmla="*/ 178 h 320"/>
              <a:gd name="T104" fmla="*/ 140 w 176"/>
              <a:gd name="T105" fmla="*/ 16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320">
                <a:moveTo>
                  <a:pt x="72" y="250"/>
                </a:moveTo>
                <a:cubicBezTo>
                  <a:pt x="140" y="250"/>
                  <a:pt x="140" y="250"/>
                  <a:pt x="140" y="250"/>
                </a:cubicBezTo>
                <a:cubicBezTo>
                  <a:pt x="140" y="238"/>
                  <a:pt x="140" y="238"/>
                  <a:pt x="140" y="238"/>
                </a:cubicBezTo>
                <a:cubicBezTo>
                  <a:pt x="72" y="238"/>
                  <a:pt x="72" y="238"/>
                  <a:pt x="72" y="238"/>
                </a:cubicBezTo>
                <a:lnTo>
                  <a:pt x="72" y="250"/>
                </a:lnTo>
                <a:close/>
                <a:moveTo>
                  <a:pt x="22" y="60"/>
                </a:moveTo>
                <a:cubicBezTo>
                  <a:pt x="154" y="60"/>
                  <a:pt x="154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6"/>
                  <a:pt x="160" y="6"/>
                  <a:pt x="160" y="6"/>
                </a:cubicBezTo>
                <a:cubicBezTo>
                  <a:pt x="160" y="3"/>
                  <a:pt x="157" y="0"/>
                  <a:pt x="15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0"/>
                  <a:pt x="16" y="3"/>
                  <a:pt x="16" y="6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57"/>
                  <a:pt x="19" y="60"/>
                  <a:pt x="22" y="60"/>
                </a:cubicBezTo>
                <a:close/>
                <a:moveTo>
                  <a:pt x="72" y="226"/>
                </a:moveTo>
                <a:cubicBezTo>
                  <a:pt x="140" y="226"/>
                  <a:pt x="140" y="226"/>
                  <a:pt x="140" y="226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72" y="214"/>
                  <a:pt x="72" y="214"/>
                  <a:pt x="72" y="214"/>
                </a:cubicBezTo>
                <a:lnTo>
                  <a:pt x="72" y="226"/>
                </a:lnTo>
                <a:close/>
                <a:moveTo>
                  <a:pt x="152" y="96"/>
                </a:moveTo>
                <a:cubicBezTo>
                  <a:pt x="140" y="96"/>
                  <a:pt x="140" y="96"/>
                  <a:pt x="140" y="96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7" y="84"/>
                  <a:pt x="150" y="81"/>
                  <a:pt x="150" y="78"/>
                </a:cubicBezTo>
                <a:cubicBezTo>
                  <a:pt x="150" y="75"/>
                  <a:pt x="147" y="72"/>
                  <a:pt x="144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29" y="72"/>
                  <a:pt x="26" y="75"/>
                  <a:pt x="26" y="78"/>
                </a:cubicBezTo>
                <a:cubicBezTo>
                  <a:pt x="26" y="81"/>
                  <a:pt x="29" y="84"/>
                  <a:pt x="32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96"/>
                  <a:pt x="36" y="96"/>
                  <a:pt x="36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" y="96"/>
                  <a:pt x="0" y="107"/>
                  <a:pt x="0" y="120"/>
                </a:cubicBezTo>
                <a:cubicBezTo>
                  <a:pt x="0" y="296"/>
                  <a:pt x="0" y="296"/>
                  <a:pt x="0" y="296"/>
                </a:cubicBezTo>
                <a:cubicBezTo>
                  <a:pt x="0" y="309"/>
                  <a:pt x="11" y="320"/>
                  <a:pt x="24" y="320"/>
                </a:cubicBezTo>
                <a:cubicBezTo>
                  <a:pt x="152" y="320"/>
                  <a:pt x="152" y="320"/>
                  <a:pt x="152" y="320"/>
                </a:cubicBezTo>
                <a:cubicBezTo>
                  <a:pt x="165" y="320"/>
                  <a:pt x="176" y="309"/>
                  <a:pt x="176" y="296"/>
                </a:cubicBezTo>
                <a:cubicBezTo>
                  <a:pt x="176" y="120"/>
                  <a:pt x="176" y="120"/>
                  <a:pt x="176" y="120"/>
                </a:cubicBezTo>
                <a:cubicBezTo>
                  <a:pt x="176" y="107"/>
                  <a:pt x="165" y="96"/>
                  <a:pt x="152" y="96"/>
                </a:cubicBezTo>
                <a:close/>
                <a:moveTo>
                  <a:pt x="152" y="274"/>
                </a:moveTo>
                <a:cubicBezTo>
                  <a:pt x="24" y="274"/>
                  <a:pt x="24" y="274"/>
                  <a:pt x="24" y="274"/>
                </a:cubicBezTo>
                <a:cubicBezTo>
                  <a:pt x="24" y="142"/>
                  <a:pt x="24" y="142"/>
                  <a:pt x="24" y="142"/>
                </a:cubicBezTo>
                <a:cubicBezTo>
                  <a:pt x="152" y="142"/>
                  <a:pt x="152" y="142"/>
                  <a:pt x="152" y="142"/>
                </a:cubicBezTo>
                <a:lnTo>
                  <a:pt x="152" y="274"/>
                </a:lnTo>
                <a:close/>
                <a:moveTo>
                  <a:pt x="72" y="202"/>
                </a:moveTo>
                <a:cubicBezTo>
                  <a:pt x="140" y="202"/>
                  <a:pt x="140" y="202"/>
                  <a:pt x="140" y="202"/>
                </a:cubicBezTo>
                <a:cubicBezTo>
                  <a:pt x="140" y="190"/>
                  <a:pt x="140" y="190"/>
                  <a:pt x="140" y="190"/>
                </a:cubicBezTo>
                <a:cubicBezTo>
                  <a:pt x="72" y="190"/>
                  <a:pt x="72" y="190"/>
                  <a:pt x="72" y="190"/>
                </a:cubicBezTo>
                <a:lnTo>
                  <a:pt x="72" y="202"/>
                </a:lnTo>
                <a:close/>
                <a:moveTo>
                  <a:pt x="140" y="166"/>
                </a:moveTo>
                <a:cubicBezTo>
                  <a:pt x="36" y="166"/>
                  <a:pt x="36" y="166"/>
                  <a:pt x="36" y="166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140" y="178"/>
                  <a:pt x="140" y="178"/>
                  <a:pt x="140" y="178"/>
                </a:cubicBezTo>
                <a:lnTo>
                  <a:pt x="140" y="1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Right Arrow 15"/>
          <p:cNvSpPr/>
          <p:nvPr/>
        </p:nvSpPr>
        <p:spPr bwMode="auto">
          <a:xfrm rot="1952805">
            <a:off x="3104078" y="3106397"/>
            <a:ext cx="685800" cy="7691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9647195" flipV="1">
            <a:off x="3091947" y="4299720"/>
            <a:ext cx="685800" cy="7691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19647195" flipH="1">
            <a:off x="5370838" y="3115922"/>
            <a:ext cx="685800" cy="7691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952805" flipH="1" flipV="1">
            <a:off x="5351788" y="4299070"/>
            <a:ext cx="685800" cy="769131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89680" y="5124541"/>
            <a:ext cx="2121093" cy="6463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4pPr marL="0" lvl="3" algn="ctr">
              <a:defRPr sz="2100" b="1">
                <a:solidFill>
                  <a:schemeClr val="accent4"/>
                </a:solidFill>
              </a:defRPr>
            </a:lvl4pPr>
          </a:lstStyle>
          <a:p>
            <a:pPr algn="ctr"/>
            <a:r>
              <a:rPr lang="ru-RU" dirty="0">
                <a:solidFill>
                  <a:schemeClr val="accent5"/>
                </a:solidFill>
              </a:rPr>
              <a:t>Здоровая жизнь и благополучие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11188" y="1455171"/>
            <a:ext cx="7956550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>Вакцинация в течение жизни,</a:t>
            </a:r>
            <a:r>
              <a:rPr lang="en-GB" sz="1800" b="0" dirty="0">
                <a:solidFill>
                  <a:schemeClr val="tx1"/>
                </a:solidFill>
              </a:rPr>
              <a:t> </a:t>
            </a:r>
            <a:r>
              <a:rPr lang="ru-RU" sz="1800" b="0" dirty="0">
                <a:solidFill>
                  <a:schemeClr val="tx1"/>
                </a:solidFill>
              </a:rPr>
              <a:t>вместе с соответствующим образом жизни и медицинскими вмешательствами, дает возможность жить и становиться старше в добром здравии</a:t>
            </a:r>
            <a:r>
              <a:rPr lang="en-GB" sz="1800" b="0" baseline="30000" dirty="0">
                <a:solidFill>
                  <a:schemeClr val="tx1"/>
                </a:solidFill>
              </a:rPr>
              <a:t>1,2</a:t>
            </a:r>
          </a:p>
        </p:txBody>
      </p: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413137" y="297371"/>
            <a:ext cx="8110805" cy="677108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Почему важно вакцинироваться в течение жизни?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br>
              <a:rPr lang="en-GB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Улучшить здоровье и благосостояние у населения</a:t>
            </a:r>
            <a:endParaRPr lang="en-GB" sz="2800" dirty="0">
              <a:solidFill>
                <a:srgbClr val="FF0000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1897655" y="4507012"/>
            <a:ext cx="723006" cy="885889"/>
            <a:chOff x="6023904" y="991273"/>
            <a:chExt cx="673464" cy="805328"/>
          </a:xfrm>
        </p:grpSpPr>
        <p:sp>
          <p:nvSpPr>
            <p:cNvPr id="37" name="Freeform 36"/>
            <p:cNvSpPr/>
            <p:nvPr/>
          </p:nvSpPr>
          <p:spPr bwMode="auto">
            <a:xfrm>
              <a:off x="6399000" y="1409866"/>
              <a:ext cx="298368" cy="140222"/>
            </a:xfrm>
            <a:custGeom>
              <a:avLst/>
              <a:gdLst>
                <a:gd name="connsiteX0" fmla="*/ 149184 w 298368"/>
                <a:gd name="connsiteY0" fmla="*/ 0 h 140222"/>
                <a:gd name="connsiteX1" fmla="*/ 288733 w 298368"/>
                <a:gd name="connsiteY1" fmla="*/ 92500 h 140222"/>
                <a:gd name="connsiteX2" fmla="*/ 298368 w 298368"/>
                <a:gd name="connsiteY2" fmla="*/ 140222 h 140222"/>
                <a:gd name="connsiteX3" fmla="*/ 0 w 298368"/>
                <a:gd name="connsiteY3" fmla="*/ 140222 h 140222"/>
                <a:gd name="connsiteX4" fmla="*/ 9635 w 298368"/>
                <a:gd name="connsiteY4" fmla="*/ 92500 h 140222"/>
                <a:gd name="connsiteX5" fmla="*/ 149184 w 298368"/>
                <a:gd name="connsiteY5" fmla="*/ 0 h 1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8" h="140222">
                  <a:moveTo>
                    <a:pt x="149184" y="0"/>
                  </a:moveTo>
                  <a:cubicBezTo>
                    <a:pt x="211917" y="0"/>
                    <a:pt x="265742" y="38142"/>
                    <a:pt x="288733" y="92500"/>
                  </a:cubicBezTo>
                  <a:lnTo>
                    <a:pt x="298368" y="140222"/>
                  </a:lnTo>
                  <a:lnTo>
                    <a:pt x="0" y="140222"/>
                  </a:lnTo>
                  <a:lnTo>
                    <a:pt x="9635" y="92500"/>
                  </a:lnTo>
                  <a:cubicBezTo>
                    <a:pt x="32627" y="38142"/>
                    <a:pt x="86451" y="0"/>
                    <a:pt x="149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 rot="10800000">
              <a:off x="6397309" y="1575481"/>
              <a:ext cx="298368" cy="140222"/>
            </a:xfrm>
            <a:custGeom>
              <a:avLst/>
              <a:gdLst>
                <a:gd name="connsiteX0" fmla="*/ 149184 w 298368"/>
                <a:gd name="connsiteY0" fmla="*/ 0 h 140222"/>
                <a:gd name="connsiteX1" fmla="*/ 288733 w 298368"/>
                <a:gd name="connsiteY1" fmla="*/ 92500 h 140222"/>
                <a:gd name="connsiteX2" fmla="*/ 298368 w 298368"/>
                <a:gd name="connsiteY2" fmla="*/ 140222 h 140222"/>
                <a:gd name="connsiteX3" fmla="*/ 0 w 298368"/>
                <a:gd name="connsiteY3" fmla="*/ 140222 h 140222"/>
                <a:gd name="connsiteX4" fmla="*/ 9635 w 298368"/>
                <a:gd name="connsiteY4" fmla="*/ 92500 h 140222"/>
                <a:gd name="connsiteX5" fmla="*/ 149184 w 298368"/>
                <a:gd name="connsiteY5" fmla="*/ 0 h 1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8" h="140222">
                  <a:moveTo>
                    <a:pt x="149184" y="0"/>
                  </a:moveTo>
                  <a:cubicBezTo>
                    <a:pt x="211917" y="0"/>
                    <a:pt x="265742" y="38142"/>
                    <a:pt x="288733" y="92500"/>
                  </a:cubicBezTo>
                  <a:lnTo>
                    <a:pt x="298368" y="140222"/>
                  </a:lnTo>
                  <a:lnTo>
                    <a:pt x="0" y="140222"/>
                  </a:lnTo>
                  <a:lnTo>
                    <a:pt x="9635" y="92500"/>
                  </a:lnTo>
                  <a:cubicBezTo>
                    <a:pt x="32627" y="38142"/>
                    <a:pt x="86451" y="0"/>
                    <a:pt x="149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4" name="Group 46"/>
            <p:cNvGrpSpPr/>
            <p:nvPr/>
          </p:nvGrpSpPr>
          <p:grpSpPr>
            <a:xfrm rot="18837999">
              <a:off x="5772064" y="1243113"/>
              <a:ext cx="805328" cy="301648"/>
              <a:chOff x="5673272" y="1564318"/>
              <a:chExt cx="1051698" cy="301648"/>
            </a:xfrm>
          </p:grpSpPr>
          <p:sp>
            <p:nvSpPr>
              <p:cNvPr id="48" name="Freeform 47"/>
              <p:cNvSpPr/>
              <p:nvPr/>
            </p:nvSpPr>
            <p:spPr bwMode="auto">
              <a:xfrm>
                <a:off x="5673272" y="1564318"/>
                <a:ext cx="549452" cy="301648"/>
              </a:xfrm>
              <a:custGeom>
                <a:avLst/>
                <a:gdLst>
                  <a:gd name="connsiteX0" fmla="*/ 170003 w 549452"/>
                  <a:gd name="connsiteY0" fmla="*/ 0 h 301648"/>
                  <a:gd name="connsiteX1" fmla="*/ 549452 w 549452"/>
                  <a:gd name="connsiteY1" fmla="*/ 0 h 301648"/>
                  <a:gd name="connsiteX2" fmla="*/ 549452 w 549452"/>
                  <a:gd name="connsiteY2" fmla="*/ 301648 h 301648"/>
                  <a:gd name="connsiteX3" fmla="*/ 170003 w 549452"/>
                  <a:gd name="connsiteY3" fmla="*/ 301648 h 301648"/>
                  <a:gd name="connsiteX4" fmla="*/ 0 w 549452"/>
                  <a:gd name="connsiteY4" fmla="*/ 150824 h 301648"/>
                  <a:gd name="connsiteX5" fmla="*/ 170003 w 549452"/>
                  <a:gd name="connsiteY5" fmla="*/ 0 h 30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9452" h="301648">
                    <a:moveTo>
                      <a:pt x="170003" y="0"/>
                    </a:moveTo>
                    <a:lnTo>
                      <a:pt x="549452" y="0"/>
                    </a:lnTo>
                    <a:lnTo>
                      <a:pt x="549452" y="301648"/>
                    </a:lnTo>
                    <a:lnTo>
                      <a:pt x="170003" y="301648"/>
                    </a:lnTo>
                    <a:cubicBezTo>
                      <a:pt x="76122" y="301648"/>
                      <a:pt x="0" y="234126"/>
                      <a:pt x="0" y="150824"/>
                    </a:cubicBezTo>
                    <a:cubicBezTo>
                      <a:pt x="0" y="67522"/>
                      <a:pt x="76122" y="0"/>
                      <a:pt x="1700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5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6230992" y="1564318"/>
                <a:ext cx="493978" cy="301648"/>
              </a:xfrm>
              <a:custGeom>
                <a:avLst/>
                <a:gdLst>
                  <a:gd name="connsiteX0" fmla="*/ 0 w 493978"/>
                  <a:gd name="connsiteY0" fmla="*/ 0 h 301648"/>
                  <a:gd name="connsiteX1" fmla="*/ 323975 w 493978"/>
                  <a:gd name="connsiteY1" fmla="*/ 0 h 301648"/>
                  <a:gd name="connsiteX2" fmla="*/ 493978 w 493978"/>
                  <a:gd name="connsiteY2" fmla="*/ 150824 h 301648"/>
                  <a:gd name="connsiteX3" fmla="*/ 323975 w 493978"/>
                  <a:gd name="connsiteY3" fmla="*/ 301648 h 301648"/>
                  <a:gd name="connsiteX4" fmla="*/ 0 w 493978"/>
                  <a:gd name="connsiteY4" fmla="*/ 301648 h 30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978" h="301648">
                    <a:moveTo>
                      <a:pt x="0" y="0"/>
                    </a:moveTo>
                    <a:lnTo>
                      <a:pt x="323975" y="0"/>
                    </a:lnTo>
                    <a:cubicBezTo>
                      <a:pt x="417856" y="0"/>
                      <a:pt x="493978" y="67522"/>
                      <a:pt x="493978" y="150824"/>
                    </a:cubicBezTo>
                    <a:cubicBezTo>
                      <a:pt x="493978" y="234126"/>
                      <a:pt x="417856" y="301648"/>
                      <a:pt x="323975" y="301648"/>
                    </a:cubicBezTo>
                    <a:lnTo>
                      <a:pt x="0" y="301648"/>
                    </a:lnTo>
                    <a:close/>
                  </a:path>
                </a:pathLst>
              </a:custGeom>
              <a:solidFill>
                <a:schemeClr val="accent5"/>
              </a:solidFill>
              <a:ln w="28575">
                <a:solidFill>
                  <a:schemeClr val="accent5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56" name="Freeform 55"/>
          <p:cNvSpPr/>
          <p:nvPr/>
        </p:nvSpPr>
        <p:spPr bwMode="auto">
          <a:xfrm rot="14212673" flipH="1" flipV="1">
            <a:off x="6514860" y="4604020"/>
            <a:ext cx="851085" cy="740641"/>
          </a:xfrm>
          <a:custGeom>
            <a:avLst/>
            <a:gdLst>
              <a:gd name="connsiteX0" fmla="*/ 8643 w 1375714"/>
              <a:gd name="connsiteY0" fmla="*/ 307092 h 1197190"/>
              <a:gd name="connsiteX1" fmla="*/ 109979 w 1375714"/>
              <a:gd name="connsiteY1" fmla="*/ 261994 h 1197190"/>
              <a:gd name="connsiteX2" fmla="*/ 140909 w 1375714"/>
              <a:gd name="connsiteY2" fmla="*/ 266186 h 1197190"/>
              <a:gd name="connsiteX3" fmla="*/ 155176 w 1375714"/>
              <a:gd name="connsiteY3" fmla="*/ 263260 h 1197190"/>
              <a:gd name="connsiteX4" fmla="*/ 217235 w 1375714"/>
              <a:gd name="connsiteY4" fmla="*/ 263260 h 1197190"/>
              <a:gd name="connsiteX5" fmla="*/ 213129 w 1375714"/>
              <a:gd name="connsiteY5" fmla="*/ 259312 h 1197190"/>
              <a:gd name="connsiteX6" fmla="*/ 173925 w 1375714"/>
              <a:gd name="connsiteY6" fmla="*/ 77579 h 1197190"/>
              <a:gd name="connsiteX7" fmla="*/ 318264 w 1375714"/>
              <a:gd name="connsiteY7" fmla="*/ 270154 h 1197190"/>
              <a:gd name="connsiteX8" fmla="*/ 374158 w 1375714"/>
              <a:gd name="connsiteY8" fmla="*/ 307249 h 1197190"/>
              <a:gd name="connsiteX9" fmla="*/ 400651 w 1375714"/>
              <a:gd name="connsiteY9" fmla="*/ 320028 h 1197190"/>
              <a:gd name="connsiteX10" fmla="*/ 414916 w 1375714"/>
              <a:gd name="connsiteY10" fmla="*/ 262154 h 1197190"/>
              <a:gd name="connsiteX11" fmla="*/ 454316 w 1375714"/>
              <a:gd name="connsiteY11" fmla="*/ 183620 h 1197190"/>
              <a:gd name="connsiteX12" fmla="*/ 1099740 w 1375714"/>
              <a:gd name="connsiteY12" fmla="*/ 87491 h 1197190"/>
              <a:gd name="connsiteX13" fmla="*/ 1319420 w 1375714"/>
              <a:gd name="connsiteY13" fmla="*/ 382313 h 1197190"/>
              <a:gd name="connsiteX14" fmla="*/ 1319579 w 1375714"/>
              <a:gd name="connsiteY14" fmla="*/ 383233 h 1197190"/>
              <a:gd name="connsiteX15" fmla="*/ 1334686 w 1375714"/>
              <a:gd name="connsiteY15" fmla="*/ 417939 h 1197190"/>
              <a:gd name="connsiteX16" fmla="*/ 1356715 w 1375714"/>
              <a:gd name="connsiteY16" fmla="*/ 490051 h 1197190"/>
              <a:gd name="connsiteX17" fmla="*/ 1245668 w 1375714"/>
              <a:gd name="connsiteY17" fmla="*/ 902002 h 1197190"/>
              <a:gd name="connsiteX18" fmla="*/ 1233037 w 1375714"/>
              <a:gd name="connsiteY18" fmla="*/ 902763 h 1197190"/>
              <a:gd name="connsiteX19" fmla="*/ 1239240 w 1375714"/>
              <a:gd name="connsiteY19" fmla="*/ 919527 h 1197190"/>
              <a:gd name="connsiteX20" fmla="*/ 906928 w 1375714"/>
              <a:gd name="connsiteY20" fmla="*/ 1187114 h 1197190"/>
              <a:gd name="connsiteX21" fmla="*/ 760910 w 1375714"/>
              <a:gd name="connsiteY21" fmla="*/ 1196291 h 1197190"/>
              <a:gd name="connsiteX22" fmla="*/ 739627 w 1375714"/>
              <a:gd name="connsiteY22" fmla="*/ 1193784 h 1197190"/>
              <a:gd name="connsiteX23" fmla="*/ 701964 w 1375714"/>
              <a:gd name="connsiteY23" fmla="*/ 1196512 h 1197190"/>
              <a:gd name="connsiteX24" fmla="*/ 431445 w 1375714"/>
              <a:gd name="connsiteY24" fmla="*/ 1111789 h 1197190"/>
              <a:gd name="connsiteX25" fmla="*/ 268643 w 1375714"/>
              <a:gd name="connsiteY25" fmla="*/ 468202 h 1197190"/>
              <a:gd name="connsiteX26" fmla="*/ 326508 w 1375714"/>
              <a:gd name="connsiteY26" fmla="*/ 397657 h 1197190"/>
              <a:gd name="connsiteX27" fmla="*/ 361343 w 1375714"/>
              <a:gd name="connsiteY27" fmla="*/ 370172 h 1197190"/>
              <a:gd name="connsiteX28" fmla="*/ 356426 w 1375714"/>
              <a:gd name="connsiteY28" fmla="*/ 368716 h 1197190"/>
              <a:gd name="connsiteX29" fmla="*/ 278533 w 1375714"/>
              <a:gd name="connsiteY29" fmla="*/ 322193 h 1197190"/>
              <a:gd name="connsiteX30" fmla="*/ 265154 w 1375714"/>
              <a:gd name="connsiteY30" fmla="*/ 309331 h 1197190"/>
              <a:gd name="connsiteX31" fmla="*/ 265154 w 1375714"/>
              <a:gd name="connsiteY31" fmla="*/ 337099 h 1197190"/>
              <a:gd name="connsiteX32" fmla="*/ 155175 w 1375714"/>
              <a:gd name="connsiteY32" fmla="*/ 410938 h 1197190"/>
              <a:gd name="connsiteX33" fmla="*/ 127905 w 1375714"/>
              <a:gd name="connsiteY33" fmla="*/ 407242 h 1197190"/>
              <a:gd name="connsiteX34" fmla="*/ 109978 w 1375714"/>
              <a:gd name="connsiteY34" fmla="*/ 409672 h 1197190"/>
              <a:gd name="connsiteX35" fmla="*/ 0 w 1375714"/>
              <a:gd name="connsiteY35" fmla="*/ 409672 h 1197190"/>
              <a:gd name="connsiteX36" fmla="*/ 0 w 1375714"/>
              <a:gd name="connsiteY36" fmla="*/ 335833 h 1197190"/>
              <a:gd name="connsiteX37" fmla="*/ 8643 w 1375714"/>
              <a:gd name="connsiteY37" fmla="*/ 307092 h 119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75714" h="1197190">
                <a:moveTo>
                  <a:pt x="8643" y="307092"/>
                </a:moveTo>
                <a:cubicBezTo>
                  <a:pt x="25339" y="280590"/>
                  <a:pt x="64424" y="261994"/>
                  <a:pt x="109979" y="261994"/>
                </a:cubicBezTo>
                <a:lnTo>
                  <a:pt x="140909" y="266186"/>
                </a:lnTo>
                <a:lnTo>
                  <a:pt x="155176" y="263260"/>
                </a:lnTo>
                <a:lnTo>
                  <a:pt x="217235" y="263260"/>
                </a:lnTo>
                <a:lnTo>
                  <a:pt x="213129" y="259312"/>
                </a:lnTo>
                <a:cubicBezTo>
                  <a:pt x="159126" y="193073"/>
                  <a:pt x="141011" y="120691"/>
                  <a:pt x="173925" y="77579"/>
                </a:cubicBezTo>
                <a:cubicBezTo>
                  <a:pt x="192367" y="143515"/>
                  <a:pt x="245842" y="214862"/>
                  <a:pt x="318264" y="270154"/>
                </a:cubicBezTo>
                <a:cubicBezTo>
                  <a:pt x="336370" y="283977"/>
                  <a:pt x="355131" y="296393"/>
                  <a:pt x="374158" y="307249"/>
                </a:cubicBezTo>
                <a:lnTo>
                  <a:pt x="400651" y="320028"/>
                </a:lnTo>
                <a:lnTo>
                  <a:pt x="414916" y="262154"/>
                </a:lnTo>
                <a:cubicBezTo>
                  <a:pt x="424881" y="234984"/>
                  <a:pt x="437976" y="208666"/>
                  <a:pt x="454316" y="183620"/>
                </a:cubicBezTo>
                <a:cubicBezTo>
                  <a:pt x="585044" y="-16746"/>
                  <a:pt x="874010" y="-59785"/>
                  <a:pt x="1099740" y="87491"/>
                </a:cubicBezTo>
                <a:cubicBezTo>
                  <a:pt x="1212605" y="161129"/>
                  <a:pt x="1288292" y="268403"/>
                  <a:pt x="1319420" y="382313"/>
                </a:cubicBezTo>
                <a:lnTo>
                  <a:pt x="1319579" y="383233"/>
                </a:lnTo>
                <a:lnTo>
                  <a:pt x="1334686" y="417939"/>
                </a:lnTo>
                <a:cubicBezTo>
                  <a:pt x="1343154" y="440899"/>
                  <a:pt x="1350562" y="465007"/>
                  <a:pt x="1356715" y="490051"/>
                </a:cubicBezTo>
                <a:cubicBezTo>
                  <a:pt x="1405938" y="690404"/>
                  <a:pt x="1356220" y="874841"/>
                  <a:pt x="1245668" y="902002"/>
                </a:cubicBezTo>
                <a:lnTo>
                  <a:pt x="1233037" y="902763"/>
                </a:lnTo>
                <a:lnTo>
                  <a:pt x="1239240" y="919527"/>
                </a:lnTo>
                <a:cubicBezTo>
                  <a:pt x="1258916" y="1031654"/>
                  <a:pt x="1110134" y="1151457"/>
                  <a:pt x="906928" y="1187114"/>
                </a:cubicBezTo>
                <a:cubicBezTo>
                  <a:pt x="856126" y="1196029"/>
                  <a:pt x="806732" y="1198840"/>
                  <a:pt x="760910" y="1196291"/>
                </a:cubicBezTo>
                <a:lnTo>
                  <a:pt x="739627" y="1193784"/>
                </a:lnTo>
                <a:lnTo>
                  <a:pt x="701964" y="1196512"/>
                </a:lnTo>
                <a:cubicBezTo>
                  <a:pt x="610215" y="1194594"/>
                  <a:pt x="516094" y="1167017"/>
                  <a:pt x="431445" y="1111789"/>
                </a:cubicBezTo>
                <a:cubicBezTo>
                  <a:pt x="205715" y="964513"/>
                  <a:pt x="132826" y="676370"/>
                  <a:pt x="268643" y="468202"/>
                </a:cubicBezTo>
                <a:cubicBezTo>
                  <a:pt x="285621" y="442181"/>
                  <a:pt x="305055" y="418642"/>
                  <a:pt x="326508" y="397657"/>
                </a:cubicBezTo>
                <a:lnTo>
                  <a:pt x="361343" y="370172"/>
                </a:lnTo>
                <a:lnTo>
                  <a:pt x="356426" y="368716"/>
                </a:lnTo>
                <a:cubicBezTo>
                  <a:pt x="330383" y="357170"/>
                  <a:pt x="303947" y="341597"/>
                  <a:pt x="278533" y="322193"/>
                </a:cubicBezTo>
                <a:lnTo>
                  <a:pt x="265154" y="309331"/>
                </a:lnTo>
                <a:lnTo>
                  <a:pt x="265154" y="337099"/>
                </a:lnTo>
                <a:cubicBezTo>
                  <a:pt x="265154" y="377879"/>
                  <a:pt x="215915" y="410938"/>
                  <a:pt x="155175" y="410938"/>
                </a:cubicBezTo>
                <a:lnTo>
                  <a:pt x="127905" y="407242"/>
                </a:lnTo>
                <a:lnTo>
                  <a:pt x="109978" y="409672"/>
                </a:lnTo>
                <a:lnTo>
                  <a:pt x="0" y="409672"/>
                </a:lnTo>
                <a:lnTo>
                  <a:pt x="0" y="335833"/>
                </a:lnTo>
                <a:cubicBezTo>
                  <a:pt x="0" y="325638"/>
                  <a:pt x="3078" y="315925"/>
                  <a:pt x="8643" y="307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5" name="Group 68"/>
          <p:cNvGrpSpPr/>
          <p:nvPr/>
        </p:nvGrpSpPr>
        <p:grpSpPr>
          <a:xfrm>
            <a:off x="4325923" y="3090088"/>
            <a:ext cx="472832" cy="446486"/>
            <a:chOff x="2853144" y="2927540"/>
            <a:chExt cx="722742" cy="717891"/>
          </a:xfrm>
        </p:grpSpPr>
        <p:sp>
          <p:nvSpPr>
            <p:cNvPr id="70" name="Heart 69"/>
            <p:cNvSpPr/>
            <p:nvPr/>
          </p:nvSpPr>
          <p:spPr bwMode="auto">
            <a:xfrm>
              <a:off x="2853144" y="3000901"/>
              <a:ext cx="661584" cy="644530"/>
            </a:xfrm>
            <a:prstGeom prst="heart">
              <a:avLst/>
            </a:pr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6" name="Group 70"/>
            <p:cNvGrpSpPr/>
            <p:nvPr/>
          </p:nvGrpSpPr>
          <p:grpSpPr>
            <a:xfrm>
              <a:off x="3318070" y="2927540"/>
              <a:ext cx="257816" cy="251212"/>
              <a:chOff x="3450665" y="2688111"/>
              <a:chExt cx="338635" cy="329961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3450665" y="2688111"/>
                <a:ext cx="338635" cy="3299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3" name="Plus 72"/>
              <p:cNvSpPr/>
              <p:nvPr/>
            </p:nvSpPr>
            <p:spPr bwMode="auto">
              <a:xfrm>
                <a:off x="3470932" y="2703571"/>
                <a:ext cx="298630" cy="290980"/>
              </a:xfrm>
              <a:prstGeom prst="mathPlus">
                <a:avLst>
                  <a:gd name="adj1" fmla="val 17553"/>
                </a:avLst>
              </a:prstGeom>
              <a:solidFill>
                <a:schemeClr val="accent5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3610833"/>
            <a:ext cx="91440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03942" y="6105660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WHO, World Health Organization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07628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Вирус </a:t>
            </a:r>
            <a:r>
              <a:rPr lang="en-GB" sz="3200" dirty="0">
                <a:solidFill>
                  <a:srgbClr val="FF0000"/>
                </a:solidFill>
              </a:rPr>
              <a:t>varicella-zoster </a:t>
            </a:r>
            <a:r>
              <a:rPr lang="ru-RU" sz="3200" dirty="0">
                <a:solidFill>
                  <a:srgbClr val="FF0000"/>
                </a:solidFill>
              </a:rPr>
              <a:t>вызывает два заболевания: ветряную оспу и опоясывающий герпес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978" y="5524838"/>
            <a:ext cx="1843695" cy="48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dirty="0"/>
              <a:t>Изображение предоставлено</a:t>
            </a:r>
            <a:r>
              <a:rPr lang="en-GB" sz="1000" dirty="0"/>
              <a:t> CDC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9198" y="1844577"/>
            <a:ext cx="2475255" cy="3679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rgbClr r="0" g="0" b="0"/>
          </a:lnRef>
          <a:fillRef idx="1">
            <a:schemeClr val="dk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9" y="2090983"/>
            <a:ext cx="1750953" cy="15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61214" y="3878229"/>
            <a:ext cx="1931223" cy="557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b="1" dirty="0"/>
              <a:t>Вирионы </a:t>
            </a:r>
            <a:r>
              <a:rPr lang="en-US" b="1" dirty="0"/>
              <a:t>v</a:t>
            </a:r>
            <a:r>
              <a:rPr lang="en-GB" b="1" dirty="0" err="1"/>
              <a:t>aricella</a:t>
            </a:r>
            <a:r>
              <a:rPr lang="en-GB" b="1" dirty="0"/>
              <a:t>-zoster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35036" y="1844578"/>
            <a:ext cx="2474591" cy="368063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rgbClr r="0" g="0" b="0"/>
          </a:lnRef>
          <a:fillRef idx="1">
            <a:schemeClr val="dk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8917" y="3878228"/>
            <a:ext cx="2390710" cy="557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b="1" dirty="0"/>
              <a:t>Ветряная оспа </a:t>
            </a:r>
            <a:r>
              <a:rPr lang="en-GB" b="1" dirty="0"/>
              <a:t>(</a:t>
            </a:r>
            <a:r>
              <a:rPr lang="ru-RU" b="1" dirty="0"/>
              <a:t>ветрянка</a:t>
            </a:r>
            <a:r>
              <a:rPr lang="en-GB" b="1" dirty="0"/>
              <a:t>)</a:t>
            </a:r>
            <a:endParaRPr lang="ru-RU" b="1" dirty="0"/>
          </a:p>
          <a:p>
            <a:pPr algn="ctr"/>
            <a:endParaRPr lang="en-GB" sz="1600" b="1" dirty="0"/>
          </a:p>
          <a:p>
            <a:pPr algn="ctr"/>
            <a:r>
              <a:rPr lang="ru-RU" sz="1100" dirty="0"/>
              <a:t>В странах с умеренных климатом к подростковому возрасту без вакцинации </a:t>
            </a:r>
            <a:r>
              <a:rPr lang="ru-RU" sz="1100" dirty="0" err="1"/>
              <a:t>серопозитивными</a:t>
            </a:r>
            <a:r>
              <a:rPr lang="ru-RU" sz="1100" dirty="0"/>
              <a:t> являются</a:t>
            </a:r>
            <a:r>
              <a:rPr lang="en-GB" sz="1100" dirty="0"/>
              <a:t> &gt;90%</a:t>
            </a:r>
            <a:r>
              <a:rPr lang="en-GB" sz="1100" baseline="30000" dirty="0"/>
              <a:t>1,2</a:t>
            </a:r>
            <a:endParaRPr lang="en-GB" sz="1100" dirty="0"/>
          </a:p>
        </p:txBody>
      </p:sp>
      <p:sp>
        <p:nvSpPr>
          <p:cNvPr id="17" name="Rounded Rectangle 16"/>
          <p:cNvSpPr/>
          <p:nvPr/>
        </p:nvSpPr>
        <p:spPr>
          <a:xfrm>
            <a:off x="6444488" y="1844578"/>
            <a:ext cx="2474591" cy="368063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rgbClr r="0" g="0" b="0"/>
          </a:lnRef>
          <a:fillRef idx="1">
            <a:schemeClr val="dk1">
              <a:alpha val="4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1">
              <a:alpha val="4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8369" y="3878229"/>
            <a:ext cx="2390710" cy="5572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b="1" dirty="0"/>
              <a:t>Опоясывающий герпес</a:t>
            </a:r>
            <a:endParaRPr lang="en-GB" b="1" dirty="0"/>
          </a:p>
          <a:p>
            <a:pPr algn="ctr"/>
            <a:r>
              <a:rPr lang="ru-RU" sz="1200" dirty="0"/>
              <a:t>Вторичное заболевание, которое возникает, когда временно неактивный вирус ВО </a:t>
            </a:r>
            <a:r>
              <a:rPr lang="ru-RU" sz="1200" dirty="0" err="1"/>
              <a:t>реактивируется</a:t>
            </a:r>
            <a:r>
              <a:rPr lang="ru-RU" sz="1200" dirty="0"/>
              <a:t> у ранее инфицированных лиц</a:t>
            </a:r>
            <a:r>
              <a:rPr lang="en-GB" sz="1200" baseline="30000" dirty="0"/>
              <a:t>3</a:t>
            </a:r>
            <a:endParaRPr lang="en-GB" sz="1200" dirty="0"/>
          </a:p>
        </p:txBody>
      </p:sp>
      <p:sp>
        <p:nvSpPr>
          <p:cNvPr id="26" name="Right Arrow 25"/>
          <p:cNvSpPr/>
          <p:nvPr/>
        </p:nvSpPr>
        <p:spPr>
          <a:xfrm>
            <a:off x="2849614" y="3200401"/>
            <a:ext cx="463996" cy="95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ight Arrow 26"/>
          <p:cNvSpPr/>
          <p:nvPr/>
        </p:nvSpPr>
        <p:spPr>
          <a:xfrm>
            <a:off x="5933176" y="3200401"/>
            <a:ext cx="463996" cy="95726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02" y="2090984"/>
            <a:ext cx="1714060" cy="152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54" y="2090982"/>
            <a:ext cx="1697858" cy="15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650484" y="5524838"/>
            <a:ext cx="1843695" cy="48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dirty="0"/>
              <a:t>Изображение предоставлено</a:t>
            </a:r>
            <a:r>
              <a:rPr lang="en-GB" sz="1000" dirty="0"/>
              <a:t> CDC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59936" y="5524838"/>
            <a:ext cx="1843695" cy="48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1000" dirty="0"/>
              <a:t>Изображение из </a:t>
            </a:r>
            <a:r>
              <a:rPr lang="en-GB" sz="1000" dirty="0" err="1"/>
              <a:t>WikiMedia</a:t>
            </a:r>
            <a:r>
              <a:rPr lang="en-GB" sz="1000" dirty="0"/>
              <a:t> (Fisle)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55844" y="6076503"/>
            <a:ext cx="65261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CDC</a:t>
            </a:r>
            <a:r>
              <a: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Центры по контролю и профилактике заболеваний США, Вирус </a:t>
            </a:r>
            <a:r>
              <a:rPr kumimoji="0" lang="en-GB" sz="1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varicella</a:t>
            </a:r>
            <a:r>
              <a: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GB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zoster</a:t>
            </a:r>
            <a:r>
              <a:rPr kumimoji="0" lang="ru-RU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вирус ветряной оспы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sz="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Aebi</a:t>
            </a:r>
            <a:r>
              <a:rPr kumimoji="0" 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 et al/ Vaccine 2001; 19:3097-103</a:t>
            </a:r>
            <a:endParaRPr kumimoji="0" lang="ru-RU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2.Sengupta N et al/ </a:t>
            </a:r>
            <a:r>
              <a:rPr kumimoji="0" lang="en-US" sz="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Eur</a:t>
            </a:r>
            <a:r>
              <a:rPr kumimoji="0" 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J </a:t>
            </a:r>
            <a:r>
              <a:rPr kumimoji="0" lang="en-US" sz="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Pediatr</a:t>
            </a:r>
            <a:r>
              <a:rPr kumimoji="0" 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2008; 167:47-55</a:t>
            </a:r>
            <a:endParaRPr kumimoji="0" lang="ru-RU" sz="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3.Oxman MN J Am Osteopath Assoc 2008; 109: S13-7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703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-36513" y="260350"/>
            <a:ext cx="874871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Calibri" pitchFamily="34" charset="0"/>
              </a:rPr>
              <a:t>Профилактика клещевого энцефалита</a:t>
            </a:r>
            <a:endParaRPr lang="it-IT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3384550" cy="4505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8000"/>
              </a:buClr>
              <a:buSzPct val="115000"/>
              <a:buFont typeface="Wingdings 3" pitchFamily="18" charset="2"/>
              <a:buBlip>
                <a:blip r:embed="rId2"/>
              </a:buBlip>
            </a:pPr>
            <a:r>
              <a:rPr lang="en-US" sz="2400">
                <a:latin typeface="Univers 57 Condensed"/>
              </a:rPr>
              <a:t> </a:t>
            </a:r>
            <a:r>
              <a:rPr lang="en-US" sz="2000">
                <a:latin typeface="Univers 57 Condensed"/>
              </a:rPr>
              <a:t>  </a:t>
            </a:r>
            <a:r>
              <a:rPr lang="ru-RU" b="1">
                <a:solidFill>
                  <a:srgbClr val="000000"/>
                </a:solidFill>
                <a:latin typeface="Univers 57 Condensed"/>
              </a:rPr>
              <a:t>Общие профилактические мероприятия</a:t>
            </a:r>
            <a:r>
              <a:rPr lang="en-US" b="1">
                <a:solidFill>
                  <a:srgbClr val="000000"/>
                </a:solidFill>
                <a:latin typeface="Univers 57 Condensed"/>
              </a:rPr>
              <a:t>:</a:t>
            </a:r>
            <a:r>
              <a:rPr lang="ru-RU" b="1">
                <a:solidFill>
                  <a:srgbClr val="000000"/>
                </a:solidFill>
                <a:latin typeface="Univers 57 Condensed"/>
              </a:rPr>
              <a:t> </a:t>
            </a:r>
            <a:r>
              <a:rPr lang="en-US" b="1">
                <a:solidFill>
                  <a:srgbClr val="000000"/>
                </a:solidFill>
                <a:latin typeface="Univers 57 Condensed"/>
              </a:rPr>
              <a:t>- </a:t>
            </a:r>
            <a:r>
              <a:rPr lang="ru-RU" sz="1600" b="1">
                <a:solidFill>
                  <a:srgbClr val="000000"/>
                </a:solidFill>
                <a:latin typeface="Univers 57 Condensed"/>
              </a:rPr>
              <a:t>обработки лесов акарицидами для уменьшения популяции клещей.</a:t>
            </a:r>
            <a:r>
              <a:rPr lang="en-US" sz="1600" b="1">
                <a:solidFill>
                  <a:srgbClr val="000000"/>
                </a:solidFill>
                <a:latin typeface="Univers 57 Condensed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Univers 57 Condensed"/>
              </a:rPr>
              <a:t>В массовом масштабе в нашей стране применялись в Удмуртии, Иркутске, Тюменской области.</a:t>
            </a:r>
            <a:r>
              <a:rPr lang="en-US" sz="1600" b="1">
                <a:solidFill>
                  <a:srgbClr val="000000"/>
                </a:solidFill>
                <a:latin typeface="Univers 57 Condensed"/>
              </a:rPr>
              <a:t/>
            </a:r>
            <a:br>
              <a:rPr lang="en-US" sz="1600" b="1">
                <a:solidFill>
                  <a:srgbClr val="000000"/>
                </a:solidFill>
                <a:latin typeface="Univers 57 Condensed"/>
              </a:rPr>
            </a:br>
            <a:r>
              <a:rPr lang="ru-RU" sz="1600" b="1">
                <a:solidFill>
                  <a:srgbClr val="000000"/>
                </a:solidFill>
                <a:latin typeface="Univers 57 Condensed"/>
              </a:rPr>
              <a:t>Запрещены </a:t>
            </a:r>
            <a:r>
              <a:rPr lang="en-US" sz="1600" b="1">
                <a:solidFill>
                  <a:srgbClr val="000000"/>
                </a:solidFill>
                <a:latin typeface="Univers 57 Condensed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Univers 57 Condensed"/>
              </a:rPr>
              <a:t>в 1961 г.</a:t>
            </a:r>
          </a:p>
          <a:p>
            <a:pPr eaLnBrk="0" hangingPunct="0">
              <a:spcBef>
                <a:spcPct val="50000"/>
              </a:spcBef>
              <a:buClr>
                <a:srgbClr val="008000"/>
              </a:buClr>
              <a:buSzPct val="115000"/>
              <a:buFont typeface="Wingdings 3" pitchFamily="18" charset="2"/>
              <a:buBlip>
                <a:blip r:embed="rId2"/>
              </a:buBlip>
            </a:pPr>
            <a:r>
              <a:rPr lang="en-US" b="1">
                <a:solidFill>
                  <a:srgbClr val="000000"/>
                </a:solidFill>
                <a:latin typeface="Univers 57 Condensed"/>
              </a:rPr>
              <a:t>  - </a:t>
            </a:r>
            <a:r>
              <a:rPr lang="ru-RU" b="1">
                <a:solidFill>
                  <a:srgbClr val="000000"/>
                </a:solidFill>
                <a:latin typeface="Univers 57 Condensed"/>
              </a:rPr>
              <a:t>ношение защищающей одежды </a:t>
            </a:r>
          </a:p>
          <a:p>
            <a:pPr eaLnBrk="0" hangingPunct="0">
              <a:spcBef>
                <a:spcPct val="50000"/>
              </a:spcBef>
              <a:buClr>
                <a:srgbClr val="008000"/>
              </a:buClr>
              <a:buSzPct val="115000"/>
              <a:buFont typeface="Wingdings 3" pitchFamily="18" charset="2"/>
              <a:buBlip>
                <a:blip r:embed="rId2"/>
              </a:buBlip>
            </a:pPr>
            <a:r>
              <a:rPr lang="ru-RU" b="1">
                <a:solidFill>
                  <a:srgbClr val="000000"/>
                </a:solidFill>
                <a:latin typeface="Univers 57 Condensed"/>
              </a:rPr>
              <a:t> </a:t>
            </a:r>
            <a:r>
              <a:rPr lang="en-US" b="1">
                <a:solidFill>
                  <a:srgbClr val="000000"/>
                </a:solidFill>
                <a:latin typeface="Univers 57 Condensed"/>
              </a:rPr>
              <a:t>- </a:t>
            </a:r>
            <a:r>
              <a:rPr lang="ru-RU" b="1">
                <a:solidFill>
                  <a:srgbClr val="000000"/>
                </a:solidFill>
                <a:latin typeface="Univers 57 Condensed"/>
              </a:rPr>
              <a:t>применение репеллентов </a:t>
            </a:r>
          </a:p>
          <a:p>
            <a:pPr eaLnBrk="0" hangingPunct="0">
              <a:spcBef>
                <a:spcPct val="50000"/>
              </a:spcBef>
              <a:buClr>
                <a:srgbClr val="008000"/>
              </a:buClr>
              <a:buSzPct val="115000"/>
              <a:buFont typeface="Wingdings 3" pitchFamily="18" charset="2"/>
              <a:buBlip>
                <a:blip r:embed="rId2"/>
              </a:buBlip>
            </a:pPr>
            <a:r>
              <a:rPr lang="en-US" b="1">
                <a:solidFill>
                  <a:srgbClr val="000000"/>
                </a:solidFill>
                <a:latin typeface="Univers 57 Condensed"/>
              </a:rPr>
              <a:t> - </a:t>
            </a:r>
            <a:r>
              <a:rPr lang="ru-RU" b="1">
                <a:solidFill>
                  <a:srgbClr val="000000"/>
                </a:solidFill>
                <a:latin typeface="Univers 57 Condensed"/>
              </a:rPr>
              <a:t>удаление клещей с тела</a:t>
            </a:r>
            <a:endParaRPr lang="en-US" b="1">
              <a:solidFill>
                <a:srgbClr val="000000"/>
              </a:solidFill>
              <a:latin typeface="Univers 57 Condensed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4140200" y="1484313"/>
            <a:ext cx="47529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8000"/>
              </a:buClr>
              <a:buSzPct val="115000"/>
              <a:buFont typeface="Wingdings 3" pitchFamily="18" charset="2"/>
              <a:buBlip>
                <a:blip r:embed="rId2"/>
              </a:buBlip>
            </a:pPr>
            <a:r>
              <a:rPr lang="en-US" sz="2400">
                <a:latin typeface="Univers 57 Condensed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Univers 57 Condensed"/>
              </a:rPr>
              <a:t>пассивная иммунопрофилактика</a:t>
            </a:r>
            <a:r>
              <a:rPr lang="ru-RU" sz="2000">
                <a:solidFill>
                  <a:srgbClr val="000000"/>
                </a:solidFill>
                <a:latin typeface="Univers 57 Condensed"/>
              </a:rPr>
              <a:t> -  </a:t>
            </a:r>
            <a:r>
              <a:rPr lang="ru-RU" b="1">
                <a:solidFill>
                  <a:srgbClr val="000000"/>
                </a:solidFill>
                <a:latin typeface="Univers 57 Condensed"/>
              </a:rPr>
              <a:t>введение донорского специфического иммуноглобулина</a:t>
            </a:r>
            <a:r>
              <a:rPr lang="ru-RU" b="1">
                <a:solidFill>
                  <a:srgbClr val="FFFF00"/>
                </a:solidFill>
                <a:latin typeface="Univers 57 Condensed"/>
              </a:rPr>
              <a:t>.</a:t>
            </a:r>
            <a:r>
              <a:rPr lang="ru-RU" b="1">
                <a:latin typeface="Univers 57 Condensed"/>
              </a:rPr>
              <a:t> </a:t>
            </a:r>
            <a:r>
              <a:rPr lang="ru-RU" b="1">
                <a:solidFill>
                  <a:srgbClr val="CC0000"/>
                </a:solidFill>
                <a:latin typeface="Univers 57 Condensed"/>
              </a:rPr>
              <a:t>Эффективность в профилактике КЭ после укуса клеща – </a:t>
            </a:r>
            <a:r>
              <a:rPr lang="ru-RU" sz="2000" b="1">
                <a:solidFill>
                  <a:srgbClr val="CC0000"/>
                </a:solidFill>
                <a:latin typeface="Univers 57 Condensed"/>
              </a:rPr>
              <a:t>0-80%. Данные противоречивы</a:t>
            </a:r>
            <a:endParaRPr lang="en-US" sz="2000" b="1">
              <a:solidFill>
                <a:srgbClr val="CC0000"/>
              </a:solidFill>
              <a:latin typeface="Univers 57 Condensed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3492500" y="3429000"/>
            <a:ext cx="5400675" cy="2493963"/>
          </a:xfrm>
          <a:prstGeom prst="rect">
            <a:avLst/>
          </a:prstGeom>
          <a:solidFill>
            <a:srgbClr val="FF0000"/>
          </a:solidFill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008000"/>
              </a:buClr>
              <a:buSzPct val="115000"/>
              <a:buFont typeface="Wingdings 3" pitchFamily="18" charset="2"/>
              <a:buBlip>
                <a:blip r:embed="rId2"/>
              </a:buBlip>
            </a:pPr>
            <a:r>
              <a:rPr lang="en-US" sz="2400">
                <a:latin typeface="Univers 57 Condensed"/>
              </a:rPr>
              <a:t>   </a:t>
            </a:r>
            <a:r>
              <a:rPr lang="ru-RU" sz="2400" b="1">
                <a:latin typeface="Univers 57 Condensed"/>
              </a:rPr>
              <a:t>Активная иммунопрофилактика -</a:t>
            </a:r>
            <a:r>
              <a:rPr lang="en-US" sz="2400" b="1">
                <a:latin typeface="Univers 57 Condensed"/>
              </a:rPr>
              <a:t> </a:t>
            </a:r>
            <a:r>
              <a:rPr lang="ru-RU" sz="2400" b="1">
                <a:latin typeface="Univers 57 Condensed"/>
              </a:rPr>
              <a:t>вакцинация</a:t>
            </a:r>
          </a:p>
          <a:p>
            <a:pPr algn="ctr" eaLnBrk="0" hangingPunct="0">
              <a:spcBef>
                <a:spcPct val="50000"/>
              </a:spcBef>
              <a:buClr>
                <a:srgbClr val="008000"/>
              </a:buClr>
              <a:buSzPct val="115000"/>
              <a:buFont typeface="Wingdings 3" pitchFamily="18" charset="2"/>
              <a:buBlip>
                <a:blip r:embed="rId2"/>
              </a:buBlip>
            </a:pPr>
            <a:r>
              <a:rPr lang="ru-RU" sz="2400" b="1">
                <a:latin typeface="Univers 57 Condensed"/>
              </a:rPr>
              <a:t>Эффективность – 80-100%, в зависимости от вакцины. Достоверная статистика</a:t>
            </a:r>
            <a:endParaRPr lang="en-US" sz="2400" b="1">
              <a:solidFill>
                <a:srgbClr val="006600"/>
              </a:solidFill>
              <a:latin typeface="Univers 57 Condensed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971779">
            <a:off x="6492875" y="5375275"/>
            <a:ext cx="2635250" cy="938213"/>
            <a:chOff x="3547" y="2980"/>
            <a:chExt cx="1308" cy="615"/>
          </a:xfrm>
        </p:grpSpPr>
        <p:sp>
          <p:nvSpPr>
            <p:cNvPr id="103432" name="Freeform 8"/>
            <p:cNvSpPr>
              <a:spLocks/>
            </p:cNvSpPr>
            <p:nvPr/>
          </p:nvSpPr>
          <p:spPr bwMode="auto">
            <a:xfrm>
              <a:off x="3958" y="3013"/>
              <a:ext cx="852" cy="498"/>
            </a:xfrm>
            <a:custGeom>
              <a:avLst/>
              <a:gdLst>
                <a:gd name="T0" fmla="*/ 0 w 1704"/>
                <a:gd name="T1" fmla="*/ 12 h 997"/>
                <a:gd name="T2" fmla="*/ 1 w 1704"/>
                <a:gd name="T3" fmla="*/ 11 h 997"/>
                <a:gd name="T4" fmla="*/ 23 w 1704"/>
                <a:gd name="T5" fmla="*/ 4 h 997"/>
                <a:gd name="T6" fmla="*/ 23 w 1704"/>
                <a:gd name="T7" fmla="*/ 0 h 997"/>
                <a:gd name="T8" fmla="*/ 23 w 1704"/>
                <a:gd name="T9" fmla="*/ 0 h 997"/>
                <a:gd name="T10" fmla="*/ 27 w 1704"/>
                <a:gd name="T11" fmla="*/ 10 h 997"/>
                <a:gd name="T12" fmla="*/ 26 w 1704"/>
                <a:gd name="T13" fmla="*/ 11 h 997"/>
                <a:gd name="T14" fmla="*/ 24 w 1704"/>
                <a:gd name="T15" fmla="*/ 7 h 997"/>
                <a:gd name="T16" fmla="*/ 2 w 1704"/>
                <a:gd name="T17" fmla="*/ 15 h 997"/>
                <a:gd name="T18" fmla="*/ 1 w 1704"/>
                <a:gd name="T19" fmla="*/ 15 h 997"/>
                <a:gd name="T20" fmla="*/ 0 w 1704"/>
                <a:gd name="T21" fmla="*/ 12 h 99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4"/>
                <a:gd name="T34" fmla="*/ 0 h 997"/>
                <a:gd name="T35" fmla="*/ 1704 w 1704"/>
                <a:gd name="T36" fmla="*/ 997 h 99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4" h="997">
                  <a:moveTo>
                    <a:pt x="0" y="825"/>
                  </a:moveTo>
                  <a:lnTo>
                    <a:pt x="39" y="756"/>
                  </a:lnTo>
                  <a:lnTo>
                    <a:pt x="1430" y="265"/>
                  </a:lnTo>
                  <a:lnTo>
                    <a:pt x="1414" y="15"/>
                  </a:lnTo>
                  <a:lnTo>
                    <a:pt x="1459" y="0"/>
                  </a:lnTo>
                  <a:lnTo>
                    <a:pt x="1704" y="693"/>
                  </a:lnTo>
                  <a:lnTo>
                    <a:pt x="1659" y="709"/>
                  </a:lnTo>
                  <a:lnTo>
                    <a:pt x="1515" y="505"/>
                  </a:lnTo>
                  <a:lnTo>
                    <a:pt x="125" y="997"/>
                  </a:lnTo>
                  <a:lnTo>
                    <a:pt x="51" y="969"/>
                  </a:lnTo>
                  <a:lnTo>
                    <a:pt x="0" y="8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3" name="Freeform 9"/>
            <p:cNvSpPr>
              <a:spLocks/>
            </p:cNvSpPr>
            <p:nvPr/>
          </p:nvSpPr>
          <p:spPr bwMode="auto">
            <a:xfrm>
              <a:off x="3955" y="3388"/>
              <a:ext cx="24" cy="39"/>
            </a:xfrm>
            <a:custGeom>
              <a:avLst/>
              <a:gdLst>
                <a:gd name="T0" fmla="*/ 1 w 48"/>
                <a:gd name="T1" fmla="*/ 0 h 78"/>
                <a:gd name="T2" fmla="*/ 1 w 48"/>
                <a:gd name="T3" fmla="*/ 1 h 78"/>
                <a:gd name="T4" fmla="*/ 0 w 48"/>
                <a:gd name="T5" fmla="*/ 1 h 78"/>
                <a:gd name="T6" fmla="*/ 1 w 48"/>
                <a:gd name="T7" fmla="*/ 1 h 78"/>
                <a:gd name="T8" fmla="*/ 1 w 48"/>
                <a:gd name="T9" fmla="*/ 1 h 78"/>
                <a:gd name="T10" fmla="*/ 1 w 48"/>
                <a:gd name="T11" fmla="*/ 1 h 78"/>
                <a:gd name="T12" fmla="*/ 1 w 48"/>
                <a:gd name="T13" fmla="*/ 0 h 78"/>
                <a:gd name="T14" fmla="*/ 1 w 48"/>
                <a:gd name="T15" fmla="*/ 1 h 78"/>
                <a:gd name="T16" fmla="*/ 1 w 48"/>
                <a:gd name="T17" fmla="*/ 1 h 78"/>
                <a:gd name="T18" fmla="*/ 1 w 48"/>
                <a:gd name="T19" fmla="*/ 0 h 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78"/>
                <a:gd name="T32" fmla="*/ 48 w 48"/>
                <a:gd name="T33" fmla="*/ 78 h 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78">
                  <a:moveTo>
                    <a:pt x="42" y="0"/>
                  </a:moveTo>
                  <a:lnTo>
                    <a:pt x="39" y="4"/>
                  </a:lnTo>
                  <a:lnTo>
                    <a:pt x="0" y="73"/>
                  </a:lnTo>
                  <a:lnTo>
                    <a:pt x="9" y="78"/>
                  </a:lnTo>
                  <a:lnTo>
                    <a:pt x="48" y="9"/>
                  </a:lnTo>
                  <a:lnTo>
                    <a:pt x="44" y="1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9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4" name="Freeform 10"/>
            <p:cNvSpPr>
              <a:spLocks/>
            </p:cNvSpPr>
            <p:nvPr/>
          </p:nvSpPr>
          <p:spPr bwMode="auto">
            <a:xfrm>
              <a:off x="3977" y="3142"/>
              <a:ext cx="698" cy="252"/>
            </a:xfrm>
            <a:custGeom>
              <a:avLst/>
              <a:gdLst>
                <a:gd name="T0" fmla="*/ 21 w 1398"/>
                <a:gd name="T1" fmla="*/ 1 h 503"/>
                <a:gd name="T2" fmla="*/ 21 w 1398"/>
                <a:gd name="T3" fmla="*/ 0 h 503"/>
                <a:gd name="T4" fmla="*/ 0 w 1398"/>
                <a:gd name="T5" fmla="*/ 8 h 503"/>
                <a:gd name="T6" fmla="*/ 0 w 1398"/>
                <a:gd name="T7" fmla="*/ 8 h 503"/>
                <a:gd name="T8" fmla="*/ 21 w 1398"/>
                <a:gd name="T9" fmla="*/ 1 h 503"/>
                <a:gd name="T10" fmla="*/ 21 w 1398"/>
                <a:gd name="T11" fmla="*/ 1 h 503"/>
                <a:gd name="T12" fmla="*/ 21 w 1398"/>
                <a:gd name="T13" fmla="*/ 1 h 503"/>
                <a:gd name="T14" fmla="*/ 21 w 1398"/>
                <a:gd name="T15" fmla="*/ 1 h 503"/>
                <a:gd name="T16" fmla="*/ 21 w 1398"/>
                <a:gd name="T17" fmla="*/ 1 h 503"/>
                <a:gd name="T18" fmla="*/ 21 w 1398"/>
                <a:gd name="T19" fmla="*/ 1 h 5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8"/>
                <a:gd name="T31" fmla="*/ 0 h 503"/>
                <a:gd name="T32" fmla="*/ 1398 w 1398"/>
                <a:gd name="T33" fmla="*/ 503 h 5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8" h="503">
                  <a:moveTo>
                    <a:pt x="1386" y="6"/>
                  </a:moveTo>
                  <a:lnTo>
                    <a:pt x="1391" y="0"/>
                  </a:lnTo>
                  <a:lnTo>
                    <a:pt x="0" y="491"/>
                  </a:lnTo>
                  <a:lnTo>
                    <a:pt x="2" y="503"/>
                  </a:lnTo>
                  <a:lnTo>
                    <a:pt x="1393" y="11"/>
                  </a:lnTo>
                  <a:lnTo>
                    <a:pt x="1398" y="6"/>
                  </a:lnTo>
                  <a:lnTo>
                    <a:pt x="1393" y="11"/>
                  </a:lnTo>
                  <a:lnTo>
                    <a:pt x="1398" y="9"/>
                  </a:lnTo>
                  <a:lnTo>
                    <a:pt x="1398" y="6"/>
                  </a:lnTo>
                  <a:lnTo>
                    <a:pt x="138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5" name="Freeform 11"/>
            <p:cNvSpPr>
              <a:spLocks/>
            </p:cNvSpPr>
            <p:nvPr/>
          </p:nvSpPr>
          <p:spPr bwMode="auto">
            <a:xfrm>
              <a:off x="4661" y="3018"/>
              <a:ext cx="14" cy="127"/>
            </a:xfrm>
            <a:custGeom>
              <a:avLst/>
              <a:gdLst>
                <a:gd name="T0" fmla="*/ 1 w 28"/>
                <a:gd name="T1" fmla="*/ 0 h 256"/>
                <a:gd name="T2" fmla="*/ 0 w 28"/>
                <a:gd name="T3" fmla="*/ 0 h 256"/>
                <a:gd name="T4" fmla="*/ 1 w 28"/>
                <a:gd name="T5" fmla="*/ 3 h 256"/>
                <a:gd name="T6" fmla="*/ 1 w 28"/>
                <a:gd name="T7" fmla="*/ 3 h 256"/>
                <a:gd name="T8" fmla="*/ 1 w 28"/>
                <a:gd name="T9" fmla="*/ 0 h 256"/>
                <a:gd name="T10" fmla="*/ 1 w 28"/>
                <a:gd name="T11" fmla="*/ 0 h 256"/>
                <a:gd name="T12" fmla="*/ 1 w 28"/>
                <a:gd name="T13" fmla="*/ 0 h 256"/>
                <a:gd name="T14" fmla="*/ 0 w 28"/>
                <a:gd name="T15" fmla="*/ 0 h 256"/>
                <a:gd name="T16" fmla="*/ 0 w 28"/>
                <a:gd name="T17" fmla="*/ 0 h 256"/>
                <a:gd name="T18" fmla="*/ 1 w 28"/>
                <a:gd name="T19" fmla="*/ 0 h 2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56"/>
                <a:gd name="T32" fmla="*/ 28 w 28"/>
                <a:gd name="T33" fmla="*/ 256 h 2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56">
                  <a:moveTo>
                    <a:pt x="5" y="0"/>
                  </a:moveTo>
                  <a:lnTo>
                    <a:pt x="0" y="6"/>
                  </a:lnTo>
                  <a:lnTo>
                    <a:pt x="16" y="256"/>
                  </a:lnTo>
                  <a:lnTo>
                    <a:pt x="28" y="256"/>
                  </a:lnTo>
                  <a:lnTo>
                    <a:pt x="11" y="6"/>
                  </a:lnTo>
                  <a:lnTo>
                    <a:pt x="7" y="1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6" name="Freeform 12"/>
            <p:cNvSpPr>
              <a:spLocks/>
            </p:cNvSpPr>
            <p:nvPr/>
          </p:nvSpPr>
          <p:spPr bwMode="auto">
            <a:xfrm>
              <a:off x="4664" y="3009"/>
              <a:ext cx="26" cy="14"/>
            </a:xfrm>
            <a:custGeom>
              <a:avLst/>
              <a:gdLst>
                <a:gd name="T0" fmla="*/ 1 w 51"/>
                <a:gd name="T1" fmla="*/ 1 h 28"/>
                <a:gd name="T2" fmla="*/ 1 w 51"/>
                <a:gd name="T3" fmla="*/ 1 h 28"/>
                <a:gd name="T4" fmla="*/ 0 w 51"/>
                <a:gd name="T5" fmla="*/ 1 h 28"/>
                <a:gd name="T6" fmla="*/ 1 w 51"/>
                <a:gd name="T7" fmla="*/ 1 h 28"/>
                <a:gd name="T8" fmla="*/ 1 w 51"/>
                <a:gd name="T9" fmla="*/ 1 h 28"/>
                <a:gd name="T10" fmla="*/ 1 w 51"/>
                <a:gd name="T11" fmla="*/ 1 h 28"/>
                <a:gd name="T12" fmla="*/ 1 w 51"/>
                <a:gd name="T13" fmla="*/ 1 h 28"/>
                <a:gd name="T14" fmla="*/ 1 w 51"/>
                <a:gd name="T15" fmla="*/ 0 h 28"/>
                <a:gd name="T16" fmla="*/ 1 w 51"/>
                <a:gd name="T17" fmla="*/ 1 h 28"/>
                <a:gd name="T18" fmla="*/ 1 w 51"/>
                <a:gd name="T19" fmla="*/ 1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28"/>
                <a:gd name="T32" fmla="*/ 51 w 51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28">
                  <a:moveTo>
                    <a:pt x="51" y="6"/>
                  </a:moveTo>
                  <a:lnTo>
                    <a:pt x="45" y="1"/>
                  </a:lnTo>
                  <a:lnTo>
                    <a:pt x="0" y="16"/>
                  </a:lnTo>
                  <a:lnTo>
                    <a:pt x="2" y="28"/>
                  </a:lnTo>
                  <a:lnTo>
                    <a:pt x="47" y="13"/>
                  </a:lnTo>
                  <a:lnTo>
                    <a:pt x="40" y="8"/>
                  </a:lnTo>
                  <a:lnTo>
                    <a:pt x="51" y="6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5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7" name="Freeform 13"/>
            <p:cNvSpPr>
              <a:spLocks/>
            </p:cNvSpPr>
            <p:nvPr/>
          </p:nvSpPr>
          <p:spPr bwMode="auto">
            <a:xfrm>
              <a:off x="4684" y="3012"/>
              <a:ext cx="129" cy="350"/>
            </a:xfrm>
            <a:custGeom>
              <a:avLst/>
              <a:gdLst>
                <a:gd name="T0" fmla="*/ 3 w 258"/>
                <a:gd name="T1" fmla="*/ 11 h 700"/>
                <a:gd name="T2" fmla="*/ 4 w 258"/>
                <a:gd name="T3" fmla="*/ 11 h 700"/>
                <a:gd name="T4" fmla="*/ 1 w 258"/>
                <a:gd name="T5" fmla="*/ 0 h 700"/>
                <a:gd name="T6" fmla="*/ 0 w 258"/>
                <a:gd name="T7" fmla="*/ 1 h 700"/>
                <a:gd name="T8" fmla="*/ 3 w 258"/>
                <a:gd name="T9" fmla="*/ 11 h 700"/>
                <a:gd name="T10" fmla="*/ 3 w 258"/>
                <a:gd name="T11" fmla="*/ 11 h 700"/>
                <a:gd name="T12" fmla="*/ 3 w 258"/>
                <a:gd name="T13" fmla="*/ 11 h 700"/>
                <a:gd name="T14" fmla="*/ 4 w 258"/>
                <a:gd name="T15" fmla="*/ 11 h 700"/>
                <a:gd name="T16" fmla="*/ 4 w 258"/>
                <a:gd name="T17" fmla="*/ 11 h 700"/>
                <a:gd name="T18" fmla="*/ 3 w 258"/>
                <a:gd name="T19" fmla="*/ 11 h 7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700"/>
                <a:gd name="T32" fmla="*/ 258 w 258"/>
                <a:gd name="T33" fmla="*/ 700 h 7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700">
                  <a:moveTo>
                    <a:pt x="252" y="700"/>
                  </a:moveTo>
                  <a:lnTo>
                    <a:pt x="257" y="693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45" y="695"/>
                  </a:lnTo>
                  <a:lnTo>
                    <a:pt x="250" y="688"/>
                  </a:lnTo>
                  <a:lnTo>
                    <a:pt x="252" y="700"/>
                  </a:lnTo>
                  <a:lnTo>
                    <a:pt x="258" y="697"/>
                  </a:lnTo>
                  <a:lnTo>
                    <a:pt x="257" y="693"/>
                  </a:lnTo>
                  <a:lnTo>
                    <a:pt x="252" y="7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8" name="Freeform 14"/>
            <p:cNvSpPr>
              <a:spLocks/>
            </p:cNvSpPr>
            <p:nvPr/>
          </p:nvSpPr>
          <p:spPr bwMode="auto">
            <a:xfrm>
              <a:off x="4785" y="3357"/>
              <a:ext cx="25" cy="14"/>
            </a:xfrm>
            <a:custGeom>
              <a:avLst/>
              <a:gdLst>
                <a:gd name="T0" fmla="*/ 0 w 50"/>
                <a:gd name="T1" fmla="*/ 0 h 29"/>
                <a:gd name="T2" fmla="*/ 1 w 50"/>
                <a:gd name="T3" fmla="*/ 0 h 29"/>
                <a:gd name="T4" fmla="*/ 1 w 50"/>
                <a:gd name="T5" fmla="*/ 0 h 29"/>
                <a:gd name="T6" fmla="*/ 1 w 50"/>
                <a:gd name="T7" fmla="*/ 0 h 29"/>
                <a:gd name="T8" fmla="*/ 1 w 50"/>
                <a:gd name="T9" fmla="*/ 0 h 29"/>
                <a:gd name="T10" fmla="*/ 1 w 50"/>
                <a:gd name="T11" fmla="*/ 0 h 29"/>
                <a:gd name="T12" fmla="*/ 0 w 50"/>
                <a:gd name="T13" fmla="*/ 0 h 29"/>
                <a:gd name="T14" fmla="*/ 1 w 50"/>
                <a:gd name="T15" fmla="*/ 0 h 29"/>
                <a:gd name="T16" fmla="*/ 1 w 50"/>
                <a:gd name="T17" fmla="*/ 0 h 29"/>
                <a:gd name="T18" fmla="*/ 0 w 50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9"/>
                <a:gd name="T32" fmla="*/ 50 w 5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9">
                  <a:moveTo>
                    <a:pt x="0" y="25"/>
                  </a:moveTo>
                  <a:lnTo>
                    <a:pt x="5" y="28"/>
                  </a:lnTo>
                  <a:lnTo>
                    <a:pt x="50" y="12"/>
                  </a:lnTo>
                  <a:lnTo>
                    <a:pt x="48" y="0"/>
                  </a:lnTo>
                  <a:lnTo>
                    <a:pt x="3" y="16"/>
                  </a:lnTo>
                  <a:lnTo>
                    <a:pt x="9" y="19"/>
                  </a:lnTo>
                  <a:lnTo>
                    <a:pt x="0" y="25"/>
                  </a:lnTo>
                  <a:lnTo>
                    <a:pt x="2" y="29"/>
                  </a:lnTo>
                  <a:lnTo>
                    <a:pt x="5" y="2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9" name="Freeform 15"/>
            <p:cNvSpPr>
              <a:spLocks/>
            </p:cNvSpPr>
            <p:nvPr/>
          </p:nvSpPr>
          <p:spPr bwMode="auto">
            <a:xfrm>
              <a:off x="4713" y="3262"/>
              <a:ext cx="76" cy="107"/>
            </a:xfrm>
            <a:custGeom>
              <a:avLst/>
              <a:gdLst>
                <a:gd name="T0" fmla="*/ 0 w 153"/>
                <a:gd name="T1" fmla="*/ 1 h 214"/>
                <a:gd name="T2" fmla="*/ 0 w 153"/>
                <a:gd name="T3" fmla="*/ 1 h 214"/>
                <a:gd name="T4" fmla="*/ 2 w 153"/>
                <a:gd name="T5" fmla="*/ 3 h 214"/>
                <a:gd name="T6" fmla="*/ 2 w 153"/>
                <a:gd name="T7" fmla="*/ 3 h 214"/>
                <a:gd name="T8" fmla="*/ 0 w 153"/>
                <a:gd name="T9" fmla="*/ 1 h 214"/>
                <a:gd name="T10" fmla="*/ 0 w 153"/>
                <a:gd name="T11" fmla="*/ 1 h 214"/>
                <a:gd name="T12" fmla="*/ 0 w 153"/>
                <a:gd name="T13" fmla="*/ 1 h 214"/>
                <a:gd name="T14" fmla="*/ 0 w 153"/>
                <a:gd name="T15" fmla="*/ 0 h 214"/>
                <a:gd name="T16" fmla="*/ 0 w 153"/>
                <a:gd name="T17" fmla="*/ 1 h 214"/>
                <a:gd name="T18" fmla="*/ 0 w 153"/>
                <a:gd name="T19" fmla="*/ 1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214"/>
                <a:gd name="T32" fmla="*/ 153 w 153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214">
                  <a:moveTo>
                    <a:pt x="5" y="13"/>
                  </a:moveTo>
                  <a:lnTo>
                    <a:pt x="0" y="11"/>
                  </a:lnTo>
                  <a:lnTo>
                    <a:pt x="144" y="214"/>
                  </a:lnTo>
                  <a:lnTo>
                    <a:pt x="153" y="208"/>
                  </a:lnTo>
                  <a:lnTo>
                    <a:pt x="9" y="4"/>
                  </a:lnTo>
                  <a:lnTo>
                    <a:pt x="3" y="1"/>
                  </a:lnTo>
                  <a:lnTo>
                    <a:pt x="9" y="4"/>
                  </a:lnTo>
                  <a:lnTo>
                    <a:pt x="6" y="0"/>
                  </a:lnTo>
                  <a:lnTo>
                    <a:pt x="3" y="1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0" name="Freeform 16"/>
            <p:cNvSpPr>
              <a:spLocks/>
            </p:cNvSpPr>
            <p:nvPr/>
          </p:nvSpPr>
          <p:spPr bwMode="auto">
            <a:xfrm>
              <a:off x="4019" y="3263"/>
              <a:ext cx="697" cy="251"/>
            </a:xfrm>
            <a:custGeom>
              <a:avLst/>
              <a:gdLst>
                <a:gd name="T0" fmla="*/ 0 w 1393"/>
                <a:gd name="T1" fmla="*/ 7 h 504"/>
                <a:gd name="T2" fmla="*/ 1 w 1393"/>
                <a:gd name="T3" fmla="*/ 7 h 504"/>
                <a:gd name="T4" fmla="*/ 22 w 1393"/>
                <a:gd name="T5" fmla="*/ 0 h 504"/>
                <a:gd name="T6" fmla="*/ 22 w 1393"/>
                <a:gd name="T7" fmla="*/ 0 h 504"/>
                <a:gd name="T8" fmla="*/ 0 w 1393"/>
                <a:gd name="T9" fmla="*/ 7 h 504"/>
                <a:gd name="T10" fmla="*/ 1 w 1393"/>
                <a:gd name="T11" fmla="*/ 7 h 504"/>
                <a:gd name="T12" fmla="*/ 0 w 1393"/>
                <a:gd name="T13" fmla="*/ 7 h 504"/>
                <a:gd name="T14" fmla="*/ 1 w 1393"/>
                <a:gd name="T15" fmla="*/ 7 h 504"/>
                <a:gd name="T16" fmla="*/ 1 w 1393"/>
                <a:gd name="T17" fmla="*/ 7 h 504"/>
                <a:gd name="T18" fmla="*/ 0 w 1393"/>
                <a:gd name="T19" fmla="*/ 7 h 5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3"/>
                <a:gd name="T31" fmla="*/ 0 h 504"/>
                <a:gd name="T32" fmla="*/ 1393 w 1393"/>
                <a:gd name="T33" fmla="*/ 504 h 5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3" h="504">
                  <a:moveTo>
                    <a:pt x="0" y="504"/>
                  </a:moveTo>
                  <a:lnTo>
                    <a:pt x="3" y="504"/>
                  </a:lnTo>
                  <a:lnTo>
                    <a:pt x="1393" y="12"/>
                  </a:lnTo>
                  <a:lnTo>
                    <a:pt x="1391" y="0"/>
                  </a:lnTo>
                  <a:lnTo>
                    <a:pt x="0" y="492"/>
                  </a:lnTo>
                  <a:lnTo>
                    <a:pt x="3" y="492"/>
                  </a:lnTo>
                  <a:lnTo>
                    <a:pt x="0" y="504"/>
                  </a:lnTo>
                  <a:lnTo>
                    <a:pt x="2" y="504"/>
                  </a:lnTo>
                  <a:lnTo>
                    <a:pt x="3" y="504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1" name="Freeform 17"/>
            <p:cNvSpPr>
              <a:spLocks/>
            </p:cNvSpPr>
            <p:nvPr/>
          </p:nvSpPr>
          <p:spPr bwMode="auto">
            <a:xfrm>
              <a:off x="3980" y="3495"/>
              <a:ext cx="40" cy="19"/>
            </a:xfrm>
            <a:custGeom>
              <a:avLst/>
              <a:gdLst>
                <a:gd name="T0" fmla="*/ 0 w 81"/>
                <a:gd name="T1" fmla="*/ 0 h 40"/>
                <a:gd name="T2" fmla="*/ 0 w 81"/>
                <a:gd name="T3" fmla="*/ 0 h 40"/>
                <a:gd name="T4" fmla="*/ 1 w 81"/>
                <a:gd name="T5" fmla="*/ 0 h 40"/>
                <a:gd name="T6" fmla="*/ 1 w 81"/>
                <a:gd name="T7" fmla="*/ 0 h 40"/>
                <a:gd name="T8" fmla="*/ 0 w 81"/>
                <a:gd name="T9" fmla="*/ 0 h 40"/>
                <a:gd name="T10" fmla="*/ 0 w 81"/>
                <a:gd name="T11" fmla="*/ 0 h 40"/>
                <a:gd name="T12" fmla="*/ 0 w 81"/>
                <a:gd name="T13" fmla="*/ 0 h 40"/>
                <a:gd name="T14" fmla="*/ 0 w 81"/>
                <a:gd name="T15" fmla="*/ 0 h 40"/>
                <a:gd name="T16" fmla="*/ 0 w 81"/>
                <a:gd name="T17" fmla="*/ 0 h 40"/>
                <a:gd name="T18" fmla="*/ 0 w 81"/>
                <a:gd name="T19" fmla="*/ 0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40"/>
                <a:gd name="T32" fmla="*/ 81 w 81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40">
                  <a:moveTo>
                    <a:pt x="0" y="7"/>
                  </a:moveTo>
                  <a:lnTo>
                    <a:pt x="5" y="12"/>
                  </a:lnTo>
                  <a:lnTo>
                    <a:pt x="78" y="40"/>
                  </a:lnTo>
                  <a:lnTo>
                    <a:pt x="81" y="28"/>
                  </a:lnTo>
                  <a:lnTo>
                    <a:pt x="7" y="0"/>
                  </a:lnTo>
                  <a:lnTo>
                    <a:pt x="12" y="5"/>
                  </a:lnTo>
                  <a:lnTo>
                    <a:pt x="0" y="7"/>
                  </a:lnTo>
                  <a:lnTo>
                    <a:pt x="1" y="11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2" name="Freeform 18"/>
            <p:cNvSpPr>
              <a:spLocks/>
            </p:cNvSpPr>
            <p:nvPr/>
          </p:nvSpPr>
          <p:spPr bwMode="auto">
            <a:xfrm>
              <a:off x="3954" y="3424"/>
              <a:ext cx="32" cy="74"/>
            </a:xfrm>
            <a:custGeom>
              <a:avLst/>
              <a:gdLst>
                <a:gd name="T0" fmla="*/ 1 w 64"/>
                <a:gd name="T1" fmla="*/ 0 h 147"/>
                <a:gd name="T2" fmla="*/ 1 w 64"/>
                <a:gd name="T3" fmla="*/ 1 h 147"/>
                <a:gd name="T4" fmla="*/ 1 w 64"/>
                <a:gd name="T5" fmla="*/ 3 h 147"/>
                <a:gd name="T6" fmla="*/ 1 w 64"/>
                <a:gd name="T7" fmla="*/ 3 h 147"/>
                <a:gd name="T8" fmla="*/ 1 w 64"/>
                <a:gd name="T9" fmla="*/ 1 h 147"/>
                <a:gd name="T10" fmla="*/ 1 w 64"/>
                <a:gd name="T11" fmla="*/ 1 h 147"/>
                <a:gd name="T12" fmla="*/ 1 w 64"/>
                <a:gd name="T13" fmla="*/ 0 h 147"/>
                <a:gd name="T14" fmla="*/ 0 w 64"/>
                <a:gd name="T15" fmla="*/ 1 h 147"/>
                <a:gd name="T16" fmla="*/ 1 w 64"/>
                <a:gd name="T17" fmla="*/ 1 h 147"/>
                <a:gd name="T18" fmla="*/ 1 w 64"/>
                <a:gd name="T19" fmla="*/ 0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47"/>
                <a:gd name="T32" fmla="*/ 64 w 64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47">
                  <a:moveTo>
                    <a:pt x="3" y="0"/>
                  </a:moveTo>
                  <a:lnTo>
                    <a:pt x="1" y="3"/>
                  </a:lnTo>
                  <a:lnTo>
                    <a:pt x="52" y="147"/>
                  </a:lnTo>
                  <a:lnTo>
                    <a:pt x="64" y="145"/>
                  </a:lnTo>
                  <a:lnTo>
                    <a:pt x="13" y="1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3" name="Freeform 19"/>
            <p:cNvSpPr>
              <a:spLocks/>
            </p:cNvSpPr>
            <p:nvPr/>
          </p:nvSpPr>
          <p:spPr bwMode="auto">
            <a:xfrm>
              <a:off x="3845" y="3426"/>
              <a:ext cx="138" cy="110"/>
            </a:xfrm>
            <a:custGeom>
              <a:avLst/>
              <a:gdLst>
                <a:gd name="T0" fmla="*/ 0 w 277"/>
                <a:gd name="T1" fmla="*/ 3 h 221"/>
                <a:gd name="T2" fmla="*/ 0 w 277"/>
                <a:gd name="T3" fmla="*/ 1 h 221"/>
                <a:gd name="T4" fmla="*/ 3 w 277"/>
                <a:gd name="T5" fmla="*/ 0 h 221"/>
                <a:gd name="T6" fmla="*/ 4 w 277"/>
                <a:gd name="T7" fmla="*/ 2 h 221"/>
                <a:gd name="T8" fmla="*/ 0 w 277"/>
                <a:gd name="T9" fmla="*/ 3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21"/>
                <a:gd name="T17" fmla="*/ 277 w 277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21">
                  <a:moveTo>
                    <a:pt x="50" y="221"/>
                  </a:moveTo>
                  <a:lnTo>
                    <a:pt x="0" y="81"/>
                  </a:lnTo>
                  <a:lnTo>
                    <a:pt x="226" y="0"/>
                  </a:lnTo>
                  <a:lnTo>
                    <a:pt x="277" y="142"/>
                  </a:lnTo>
                  <a:lnTo>
                    <a:pt x="50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4" name="Freeform 20"/>
            <p:cNvSpPr>
              <a:spLocks/>
            </p:cNvSpPr>
            <p:nvPr/>
          </p:nvSpPr>
          <p:spPr bwMode="auto">
            <a:xfrm>
              <a:off x="3841" y="3463"/>
              <a:ext cx="31" cy="74"/>
            </a:xfrm>
            <a:custGeom>
              <a:avLst/>
              <a:gdLst>
                <a:gd name="T0" fmla="*/ 0 w 63"/>
                <a:gd name="T1" fmla="*/ 0 h 147"/>
                <a:gd name="T2" fmla="*/ 0 w 63"/>
                <a:gd name="T3" fmla="*/ 1 h 147"/>
                <a:gd name="T4" fmla="*/ 0 w 63"/>
                <a:gd name="T5" fmla="*/ 3 h 147"/>
                <a:gd name="T6" fmla="*/ 0 w 63"/>
                <a:gd name="T7" fmla="*/ 3 h 147"/>
                <a:gd name="T8" fmla="*/ 0 w 63"/>
                <a:gd name="T9" fmla="*/ 1 h 147"/>
                <a:gd name="T10" fmla="*/ 0 w 63"/>
                <a:gd name="T11" fmla="*/ 1 h 147"/>
                <a:gd name="T12" fmla="*/ 0 w 63"/>
                <a:gd name="T13" fmla="*/ 0 h 147"/>
                <a:gd name="T14" fmla="*/ 0 w 63"/>
                <a:gd name="T15" fmla="*/ 1 h 147"/>
                <a:gd name="T16" fmla="*/ 0 w 63"/>
                <a:gd name="T17" fmla="*/ 1 h 147"/>
                <a:gd name="T18" fmla="*/ 0 w 63"/>
                <a:gd name="T19" fmla="*/ 0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147"/>
                <a:gd name="T32" fmla="*/ 63 w 63"/>
                <a:gd name="T33" fmla="*/ 147 h 1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147">
                  <a:moveTo>
                    <a:pt x="6" y="0"/>
                  </a:moveTo>
                  <a:lnTo>
                    <a:pt x="2" y="7"/>
                  </a:lnTo>
                  <a:lnTo>
                    <a:pt x="51" y="147"/>
                  </a:lnTo>
                  <a:lnTo>
                    <a:pt x="63" y="145"/>
                  </a:lnTo>
                  <a:lnTo>
                    <a:pt x="13" y="5"/>
                  </a:lnTo>
                  <a:lnTo>
                    <a:pt x="8" y="12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5" name="Freeform 21"/>
            <p:cNvSpPr>
              <a:spLocks/>
            </p:cNvSpPr>
            <p:nvPr/>
          </p:nvSpPr>
          <p:spPr bwMode="auto">
            <a:xfrm>
              <a:off x="3844" y="3422"/>
              <a:ext cx="116" cy="47"/>
            </a:xfrm>
            <a:custGeom>
              <a:avLst/>
              <a:gdLst>
                <a:gd name="T0" fmla="*/ 3 w 233"/>
                <a:gd name="T1" fmla="*/ 0 h 95"/>
                <a:gd name="T2" fmla="*/ 3 w 233"/>
                <a:gd name="T3" fmla="*/ 0 h 95"/>
                <a:gd name="T4" fmla="*/ 0 w 233"/>
                <a:gd name="T5" fmla="*/ 1 h 95"/>
                <a:gd name="T6" fmla="*/ 0 w 233"/>
                <a:gd name="T7" fmla="*/ 1 h 95"/>
                <a:gd name="T8" fmla="*/ 3 w 233"/>
                <a:gd name="T9" fmla="*/ 0 h 95"/>
                <a:gd name="T10" fmla="*/ 3 w 233"/>
                <a:gd name="T11" fmla="*/ 0 h 95"/>
                <a:gd name="T12" fmla="*/ 3 w 233"/>
                <a:gd name="T13" fmla="*/ 0 h 95"/>
                <a:gd name="T14" fmla="*/ 3 w 233"/>
                <a:gd name="T15" fmla="*/ 0 h 95"/>
                <a:gd name="T16" fmla="*/ 3 w 233"/>
                <a:gd name="T17" fmla="*/ 0 h 95"/>
                <a:gd name="T18" fmla="*/ 3 w 233"/>
                <a:gd name="T19" fmla="*/ 0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95"/>
                <a:gd name="T32" fmla="*/ 233 w 233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95">
                  <a:moveTo>
                    <a:pt x="233" y="7"/>
                  </a:moveTo>
                  <a:lnTo>
                    <a:pt x="226" y="3"/>
                  </a:lnTo>
                  <a:lnTo>
                    <a:pt x="0" y="83"/>
                  </a:lnTo>
                  <a:lnTo>
                    <a:pt x="2" y="95"/>
                  </a:lnTo>
                  <a:lnTo>
                    <a:pt x="228" y="14"/>
                  </a:lnTo>
                  <a:lnTo>
                    <a:pt x="221" y="9"/>
                  </a:lnTo>
                  <a:lnTo>
                    <a:pt x="233" y="7"/>
                  </a:lnTo>
                  <a:lnTo>
                    <a:pt x="231" y="0"/>
                  </a:lnTo>
                  <a:lnTo>
                    <a:pt x="226" y="3"/>
                  </a:lnTo>
                  <a:lnTo>
                    <a:pt x="23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6" name="Freeform 22"/>
            <p:cNvSpPr>
              <a:spLocks/>
            </p:cNvSpPr>
            <p:nvPr/>
          </p:nvSpPr>
          <p:spPr bwMode="auto">
            <a:xfrm>
              <a:off x="3955" y="3425"/>
              <a:ext cx="32" cy="74"/>
            </a:xfrm>
            <a:custGeom>
              <a:avLst/>
              <a:gdLst>
                <a:gd name="T0" fmla="*/ 0 w 65"/>
                <a:gd name="T1" fmla="*/ 2 h 149"/>
                <a:gd name="T2" fmla="*/ 0 w 65"/>
                <a:gd name="T3" fmla="*/ 2 h 149"/>
                <a:gd name="T4" fmla="*/ 0 w 65"/>
                <a:gd name="T5" fmla="*/ 0 h 149"/>
                <a:gd name="T6" fmla="*/ 0 w 65"/>
                <a:gd name="T7" fmla="*/ 0 h 149"/>
                <a:gd name="T8" fmla="*/ 0 w 65"/>
                <a:gd name="T9" fmla="*/ 2 h 149"/>
                <a:gd name="T10" fmla="*/ 0 w 65"/>
                <a:gd name="T11" fmla="*/ 2 h 149"/>
                <a:gd name="T12" fmla="*/ 0 w 65"/>
                <a:gd name="T13" fmla="*/ 2 h 149"/>
                <a:gd name="T14" fmla="*/ 1 w 65"/>
                <a:gd name="T15" fmla="*/ 2 h 149"/>
                <a:gd name="T16" fmla="*/ 0 w 65"/>
                <a:gd name="T17" fmla="*/ 2 h 149"/>
                <a:gd name="T18" fmla="*/ 0 w 65"/>
                <a:gd name="T19" fmla="*/ 2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49"/>
                <a:gd name="T32" fmla="*/ 65 w 65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49">
                  <a:moveTo>
                    <a:pt x="58" y="149"/>
                  </a:moveTo>
                  <a:lnTo>
                    <a:pt x="63" y="142"/>
                  </a:lnTo>
                  <a:lnTo>
                    <a:pt x="12" y="0"/>
                  </a:lnTo>
                  <a:lnTo>
                    <a:pt x="0" y="2"/>
                  </a:lnTo>
                  <a:lnTo>
                    <a:pt x="51" y="144"/>
                  </a:lnTo>
                  <a:lnTo>
                    <a:pt x="56" y="137"/>
                  </a:lnTo>
                  <a:lnTo>
                    <a:pt x="58" y="149"/>
                  </a:lnTo>
                  <a:lnTo>
                    <a:pt x="65" y="146"/>
                  </a:lnTo>
                  <a:lnTo>
                    <a:pt x="63" y="142"/>
                  </a:lnTo>
                  <a:lnTo>
                    <a:pt x="58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7" name="Freeform 23"/>
            <p:cNvSpPr>
              <a:spLocks/>
            </p:cNvSpPr>
            <p:nvPr/>
          </p:nvSpPr>
          <p:spPr bwMode="auto">
            <a:xfrm>
              <a:off x="3867" y="3494"/>
              <a:ext cx="116" cy="46"/>
            </a:xfrm>
            <a:custGeom>
              <a:avLst/>
              <a:gdLst>
                <a:gd name="T0" fmla="*/ 0 w 234"/>
                <a:gd name="T1" fmla="*/ 1 h 92"/>
                <a:gd name="T2" fmla="*/ 0 w 234"/>
                <a:gd name="T3" fmla="*/ 1 h 92"/>
                <a:gd name="T4" fmla="*/ 3 w 234"/>
                <a:gd name="T5" fmla="*/ 1 h 92"/>
                <a:gd name="T6" fmla="*/ 3 w 234"/>
                <a:gd name="T7" fmla="*/ 0 h 92"/>
                <a:gd name="T8" fmla="*/ 0 w 234"/>
                <a:gd name="T9" fmla="*/ 1 h 92"/>
                <a:gd name="T10" fmla="*/ 0 w 234"/>
                <a:gd name="T11" fmla="*/ 1 h 92"/>
                <a:gd name="T12" fmla="*/ 0 w 234"/>
                <a:gd name="T13" fmla="*/ 1 h 92"/>
                <a:gd name="T14" fmla="*/ 0 w 234"/>
                <a:gd name="T15" fmla="*/ 1 h 92"/>
                <a:gd name="T16" fmla="*/ 0 w 234"/>
                <a:gd name="T17" fmla="*/ 1 h 92"/>
                <a:gd name="T18" fmla="*/ 0 w 234"/>
                <a:gd name="T19" fmla="*/ 1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92"/>
                <a:gd name="T32" fmla="*/ 234 w 234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92">
                  <a:moveTo>
                    <a:pt x="0" y="86"/>
                  </a:moveTo>
                  <a:lnTo>
                    <a:pt x="7" y="91"/>
                  </a:lnTo>
                  <a:lnTo>
                    <a:pt x="234" y="12"/>
                  </a:lnTo>
                  <a:lnTo>
                    <a:pt x="232" y="0"/>
                  </a:lnTo>
                  <a:lnTo>
                    <a:pt x="5" y="80"/>
                  </a:lnTo>
                  <a:lnTo>
                    <a:pt x="12" y="84"/>
                  </a:lnTo>
                  <a:lnTo>
                    <a:pt x="0" y="86"/>
                  </a:lnTo>
                  <a:lnTo>
                    <a:pt x="2" y="92"/>
                  </a:lnTo>
                  <a:lnTo>
                    <a:pt x="7" y="91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8" name="Freeform 24"/>
            <p:cNvSpPr>
              <a:spLocks/>
            </p:cNvSpPr>
            <p:nvPr/>
          </p:nvSpPr>
          <p:spPr bwMode="auto">
            <a:xfrm>
              <a:off x="3805" y="3477"/>
              <a:ext cx="60" cy="61"/>
            </a:xfrm>
            <a:custGeom>
              <a:avLst/>
              <a:gdLst>
                <a:gd name="T0" fmla="*/ 0 w 120"/>
                <a:gd name="T1" fmla="*/ 1 h 121"/>
                <a:gd name="T2" fmla="*/ 1 w 120"/>
                <a:gd name="T3" fmla="*/ 2 h 121"/>
                <a:gd name="T4" fmla="*/ 2 w 120"/>
                <a:gd name="T5" fmla="*/ 2 h 121"/>
                <a:gd name="T6" fmla="*/ 2 w 120"/>
                <a:gd name="T7" fmla="*/ 0 h 121"/>
                <a:gd name="T8" fmla="*/ 0 w 120"/>
                <a:gd name="T9" fmla="*/ 1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21"/>
                <a:gd name="T17" fmla="*/ 120 w 120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21">
                  <a:moveTo>
                    <a:pt x="0" y="30"/>
                  </a:moveTo>
                  <a:lnTo>
                    <a:pt x="33" y="121"/>
                  </a:lnTo>
                  <a:lnTo>
                    <a:pt x="120" y="91"/>
                  </a:lnTo>
                  <a:lnTo>
                    <a:pt x="8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9" name="Freeform 25"/>
            <p:cNvSpPr>
              <a:spLocks/>
            </p:cNvSpPr>
            <p:nvPr/>
          </p:nvSpPr>
          <p:spPr bwMode="auto">
            <a:xfrm>
              <a:off x="3802" y="3492"/>
              <a:ext cx="22" cy="49"/>
            </a:xfrm>
            <a:custGeom>
              <a:avLst/>
              <a:gdLst>
                <a:gd name="T0" fmla="*/ 0 w 45"/>
                <a:gd name="T1" fmla="*/ 1 h 99"/>
                <a:gd name="T2" fmla="*/ 0 w 45"/>
                <a:gd name="T3" fmla="*/ 1 h 99"/>
                <a:gd name="T4" fmla="*/ 0 w 45"/>
                <a:gd name="T5" fmla="*/ 0 h 99"/>
                <a:gd name="T6" fmla="*/ 0 w 45"/>
                <a:gd name="T7" fmla="*/ 0 h 99"/>
                <a:gd name="T8" fmla="*/ 0 w 45"/>
                <a:gd name="T9" fmla="*/ 1 h 99"/>
                <a:gd name="T10" fmla="*/ 0 w 45"/>
                <a:gd name="T11" fmla="*/ 1 h 99"/>
                <a:gd name="T12" fmla="*/ 0 w 45"/>
                <a:gd name="T13" fmla="*/ 1 h 99"/>
                <a:gd name="T14" fmla="*/ 0 w 45"/>
                <a:gd name="T15" fmla="*/ 1 h 99"/>
                <a:gd name="T16" fmla="*/ 0 w 45"/>
                <a:gd name="T17" fmla="*/ 1 h 99"/>
                <a:gd name="T18" fmla="*/ 0 w 45"/>
                <a:gd name="T19" fmla="*/ 1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99"/>
                <a:gd name="T32" fmla="*/ 45 w 45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99">
                  <a:moveTo>
                    <a:pt x="38" y="86"/>
                  </a:moveTo>
                  <a:lnTo>
                    <a:pt x="45" y="91"/>
                  </a:lnTo>
                  <a:lnTo>
                    <a:pt x="12" y="0"/>
                  </a:lnTo>
                  <a:lnTo>
                    <a:pt x="0" y="2"/>
                  </a:lnTo>
                  <a:lnTo>
                    <a:pt x="33" y="93"/>
                  </a:lnTo>
                  <a:lnTo>
                    <a:pt x="40" y="98"/>
                  </a:lnTo>
                  <a:lnTo>
                    <a:pt x="33" y="93"/>
                  </a:lnTo>
                  <a:lnTo>
                    <a:pt x="36" y="99"/>
                  </a:lnTo>
                  <a:lnTo>
                    <a:pt x="40" y="98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0" name="Freeform 26"/>
            <p:cNvSpPr>
              <a:spLocks/>
            </p:cNvSpPr>
            <p:nvPr/>
          </p:nvSpPr>
          <p:spPr bwMode="auto">
            <a:xfrm>
              <a:off x="3821" y="3520"/>
              <a:ext cx="48" cy="21"/>
            </a:xfrm>
            <a:custGeom>
              <a:avLst/>
              <a:gdLst>
                <a:gd name="T0" fmla="*/ 2 w 96"/>
                <a:gd name="T1" fmla="*/ 1 h 42"/>
                <a:gd name="T2" fmla="*/ 2 w 96"/>
                <a:gd name="T3" fmla="*/ 0 h 42"/>
                <a:gd name="T4" fmla="*/ 0 w 96"/>
                <a:gd name="T5" fmla="*/ 1 h 42"/>
                <a:gd name="T6" fmla="*/ 1 w 96"/>
                <a:gd name="T7" fmla="*/ 1 h 42"/>
                <a:gd name="T8" fmla="*/ 2 w 96"/>
                <a:gd name="T9" fmla="*/ 1 h 42"/>
                <a:gd name="T10" fmla="*/ 2 w 96"/>
                <a:gd name="T11" fmla="*/ 1 h 42"/>
                <a:gd name="T12" fmla="*/ 2 w 96"/>
                <a:gd name="T13" fmla="*/ 1 h 42"/>
                <a:gd name="T14" fmla="*/ 2 w 96"/>
                <a:gd name="T15" fmla="*/ 1 h 42"/>
                <a:gd name="T16" fmla="*/ 2 w 96"/>
                <a:gd name="T17" fmla="*/ 1 h 42"/>
                <a:gd name="T18" fmla="*/ 2 w 96"/>
                <a:gd name="T19" fmla="*/ 1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42"/>
                <a:gd name="T32" fmla="*/ 96 w 96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42">
                  <a:moveTo>
                    <a:pt x="82" y="7"/>
                  </a:moveTo>
                  <a:lnTo>
                    <a:pt x="86" y="0"/>
                  </a:lnTo>
                  <a:lnTo>
                    <a:pt x="0" y="30"/>
                  </a:lnTo>
                  <a:lnTo>
                    <a:pt x="2" y="42"/>
                  </a:lnTo>
                  <a:lnTo>
                    <a:pt x="89" y="12"/>
                  </a:lnTo>
                  <a:lnTo>
                    <a:pt x="93" y="5"/>
                  </a:lnTo>
                  <a:lnTo>
                    <a:pt x="89" y="12"/>
                  </a:lnTo>
                  <a:lnTo>
                    <a:pt x="96" y="9"/>
                  </a:lnTo>
                  <a:lnTo>
                    <a:pt x="93" y="5"/>
                  </a:lnTo>
                  <a:lnTo>
                    <a:pt x="8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1" name="Freeform 27"/>
            <p:cNvSpPr>
              <a:spLocks/>
            </p:cNvSpPr>
            <p:nvPr/>
          </p:nvSpPr>
          <p:spPr bwMode="auto">
            <a:xfrm>
              <a:off x="3846" y="3474"/>
              <a:ext cx="22" cy="50"/>
            </a:xfrm>
            <a:custGeom>
              <a:avLst/>
              <a:gdLst>
                <a:gd name="T0" fmla="*/ 1 w 43"/>
                <a:gd name="T1" fmla="*/ 1 h 99"/>
                <a:gd name="T2" fmla="*/ 0 w 43"/>
                <a:gd name="T3" fmla="*/ 1 h 99"/>
                <a:gd name="T4" fmla="*/ 1 w 43"/>
                <a:gd name="T5" fmla="*/ 2 h 99"/>
                <a:gd name="T6" fmla="*/ 1 w 43"/>
                <a:gd name="T7" fmla="*/ 2 h 99"/>
                <a:gd name="T8" fmla="*/ 1 w 43"/>
                <a:gd name="T9" fmla="*/ 1 h 99"/>
                <a:gd name="T10" fmla="*/ 1 w 43"/>
                <a:gd name="T11" fmla="*/ 1 h 99"/>
                <a:gd name="T12" fmla="*/ 1 w 43"/>
                <a:gd name="T13" fmla="*/ 1 h 99"/>
                <a:gd name="T14" fmla="*/ 1 w 43"/>
                <a:gd name="T15" fmla="*/ 0 h 99"/>
                <a:gd name="T16" fmla="*/ 1 w 43"/>
                <a:gd name="T17" fmla="*/ 1 h 99"/>
                <a:gd name="T18" fmla="*/ 1 w 43"/>
                <a:gd name="T19" fmla="*/ 1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99"/>
                <a:gd name="T32" fmla="*/ 43 w 43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99">
                  <a:moveTo>
                    <a:pt x="7" y="13"/>
                  </a:moveTo>
                  <a:lnTo>
                    <a:pt x="0" y="8"/>
                  </a:lnTo>
                  <a:lnTo>
                    <a:pt x="32" y="99"/>
                  </a:lnTo>
                  <a:lnTo>
                    <a:pt x="43" y="97"/>
                  </a:lnTo>
                  <a:lnTo>
                    <a:pt x="11" y="6"/>
                  </a:lnTo>
                  <a:lnTo>
                    <a:pt x="4" y="1"/>
                  </a:lnTo>
                  <a:lnTo>
                    <a:pt x="11" y="6"/>
                  </a:lnTo>
                  <a:lnTo>
                    <a:pt x="9" y="0"/>
                  </a:lnTo>
                  <a:lnTo>
                    <a:pt x="4" y="1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2" name="Freeform 28"/>
            <p:cNvSpPr>
              <a:spLocks/>
            </p:cNvSpPr>
            <p:nvPr/>
          </p:nvSpPr>
          <p:spPr bwMode="auto">
            <a:xfrm>
              <a:off x="3801" y="3475"/>
              <a:ext cx="48" cy="20"/>
            </a:xfrm>
            <a:custGeom>
              <a:avLst/>
              <a:gdLst>
                <a:gd name="T0" fmla="*/ 0 w 97"/>
                <a:gd name="T1" fmla="*/ 0 h 42"/>
                <a:gd name="T2" fmla="*/ 0 w 97"/>
                <a:gd name="T3" fmla="*/ 0 h 42"/>
                <a:gd name="T4" fmla="*/ 1 w 97"/>
                <a:gd name="T5" fmla="*/ 0 h 42"/>
                <a:gd name="T6" fmla="*/ 1 w 97"/>
                <a:gd name="T7" fmla="*/ 0 h 42"/>
                <a:gd name="T8" fmla="*/ 0 w 97"/>
                <a:gd name="T9" fmla="*/ 0 h 42"/>
                <a:gd name="T10" fmla="*/ 0 w 97"/>
                <a:gd name="T11" fmla="*/ 0 h 42"/>
                <a:gd name="T12" fmla="*/ 0 w 97"/>
                <a:gd name="T13" fmla="*/ 0 h 42"/>
                <a:gd name="T14" fmla="*/ 0 w 97"/>
                <a:gd name="T15" fmla="*/ 0 h 42"/>
                <a:gd name="T16" fmla="*/ 0 w 97"/>
                <a:gd name="T17" fmla="*/ 0 h 42"/>
                <a:gd name="T18" fmla="*/ 0 w 97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42"/>
                <a:gd name="T32" fmla="*/ 97 w 97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42">
                  <a:moveTo>
                    <a:pt x="14" y="35"/>
                  </a:moveTo>
                  <a:lnTo>
                    <a:pt x="9" y="42"/>
                  </a:lnTo>
                  <a:lnTo>
                    <a:pt x="97" y="12"/>
                  </a:lnTo>
                  <a:lnTo>
                    <a:pt x="94" y="0"/>
                  </a:lnTo>
                  <a:lnTo>
                    <a:pt x="7" y="30"/>
                  </a:lnTo>
                  <a:lnTo>
                    <a:pt x="2" y="37"/>
                  </a:lnTo>
                  <a:lnTo>
                    <a:pt x="7" y="30"/>
                  </a:lnTo>
                  <a:lnTo>
                    <a:pt x="0" y="32"/>
                  </a:lnTo>
                  <a:lnTo>
                    <a:pt x="2" y="37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3" name="Freeform 29"/>
            <p:cNvSpPr>
              <a:spLocks/>
            </p:cNvSpPr>
            <p:nvPr/>
          </p:nvSpPr>
          <p:spPr bwMode="auto">
            <a:xfrm>
              <a:off x="3596" y="3507"/>
              <a:ext cx="239" cy="85"/>
            </a:xfrm>
            <a:custGeom>
              <a:avLst/>
              <a:gdLst>
                <a:gd name="T0" fmla="*/ 8 w 477"/>
                <a:gd name="T1" fmla="*/ 0 h 169"/>
                <a:gd name="T2" fmla="*/ 0 w 477"/>
                <a:gd name="T3" fmla="*/ 3 h 169"/>
                <a:gd name="T4" fmla="*/ 8 w 477"/>
                <a:gd name="T5" fmla="*/ 0 h 169"/>
                <a:gd name="T6" fmla="*/ 0 60000 65536"/>
                <a:gd name="T7" fmla="*/ 0 60000 65536"/>
                <a:gd name="T8" fmla="*/ 0 60000 65536"/>
                <a:gd name="T9" fmla="*/ 0 w 477"/>
                <a:gd name="T10" fmla="*/ 0 h 169"/>
                <a:gd name="T11" fmla="*/ 477 w 477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169">
                  <a:moveTo>
                    <a:pt x="477" y="0"/>
                  </a:moveTo>
                  <a:lnTo>
                    <a:pt x="0" y="16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4" name="Freeform 30"/>
            <p:cNvSpPr>
              <a:spLocks/>
            </p:cNvSpPr>
            <p:nvPr/>
          </p:nvSpPr>
          <p:spPr bwMode="auto">
            <a:xfrm>
              <a:off x="3596" y="3505"/>
              <a:ext cx="239" cy="90"/>
            </a:xfrm>
            <a:custGeom>
              <a:avLst/>
              <a:gdLst>
                <a:gd name="T0" fmla="*/ 0 w 479"/>
                <a:gd name="T1" fmla="*/ 2 h 181"/>
                <a:gd name="T2" fmla="*/ 0 w 479"/>
                <a:gd name="T3" fmla="*/ 2 h 181"/>
                <a:gd name="T4" fmla="*/ 7 w 479"/>
                <a:gd name="T5" fmla="*/ 0 h 181"/>
                <a:gd name="T6" fmla="*/ 7 w 479"/>
                <a:gd name="T7" fmla="*/ 0 h 181"/>
                <a:gd name="T8" fmla="*/ 0 w 479"/>
                <a:gd name="T9" fmla="*/ 2 h 181"/>
                <a:gd name="T10" fmla="*/ 0 w 479"/>
                <a:gd name="T11" fmla="*/ 2 h 1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9"/>
                <a:gd name="T19" fmla="*/ 0 h 181"/>
                <a:gd name="T20" fmla="*/ 479 w 479"/>
                <a:gd name="T21" fmla="*/ 181 h 1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9" h="181">
                  <a:moveTo>
                    <a:pt x="1" y="175"/>
                  </a:moveTo>
                  <a:lnTo>
                    <a:pt x="2" y="181"/>
                  </a:lnTo>
                  <a:lnTo>
                    <a:pt x="479" y="12"/>
                  </a:lnTo>
                  <a:lnTo>
                    <a:pt x="477" y="0"/>
                  </a:lnTo>
                  <a:lnTo>
                    <a:pt x="0" y="169"/>
                  </a:lnTo>
                  <a:lnTo>
                    <a:pt x="1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5" name="Freeform 31"/>
            <p:cNvSpPr>
              <a:spLocks/>
            </p:cNvSpPr>
            <p:nvPr/>
          </p:nvSpPr>
          <p:spPr bwMode="auto">
            <a:xfrm>
              <a:off x="4092" y="3050"/>
              <a:ext cx="759" cy="402"/>
            </a:xfrm>
            <a:custGeom>
              <a:avLst/>
              <a:gdLst>
                <a:gd name="T0" fmla="*/ 0 w 1517"/>
                <a:gd name="T1" fmla="*/ 11 h 803"/>
                <a:gd name="T2" fmla="*/ 21 w 1517"/>
                <a:gd name="T3" fmla="*/ 3 h 803"/>
                <a:gd name="T4" fmla="*/ 21 w 1517"/>
                <a:gd name="T5" fmla="*/ 1 h 803"/>
                <a:gd name="T6" fmla="*/ 22 w 1517"/>
                <a:gd name="T7" fmla="*/ 0 h 803"/>
                <a:gd name="T8" fmla="*/ 24 w 1517"/>
                <a:gd name="T9" fmla="*/ 8 h 803"/>
                <a:gd name="T10" fmla="*/ 24 w 1517"/>
                <a:gd name="T11" fmla="*/ 8 h 803"/>
                <a:gd name="T12" fmla="*/ 22 w 1517"/>
                <a:gd name="T13" fmla="*/ 6 h 803"/>
                <a:gd name="T14" fmla="*/ 1 w 1517"/>
                <a:gd name="T15" fmla="*/ 13 h 803"/>
                <a:gd name="T16" fmla="*/ 0 w 1517"/>
                <a:gd name="T17" fmla="*/ 11 h 8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7"/>
                <a:gd name="T28" fmla="*/ 0 h 803"/>
                <a:gd name="T29" fmla="*/ 1517 w 1517"/>
                <a:gd name="T30" fmla="*/ 803 h 8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7" h="803">
                  <a:moveTo>
                    <a:pt x="0" y="647"/>
                  </a:moveTo>
                  <a:lnTo>
                    <a:pt x="1306" y="184"/>
                  </a:lnTo>
                  <a:lnTo>
                    <a:pt x="1314" y="15"/>
                  </a:lnTo>
                  <a:lnTo>
                    <a:pt x="1357" y="0"/>
                  </a:lnTo>
                  <a:lnTo>
                    <a:pt x="1517" y="452"/>
                  </a:lnTo>
                  <a:lnTo>
                    <a:pt x="1474" y="467"/>
                  </a:lnTo>
                  <a:lnTo>
                    <a:pt x="1361" y="340"/>
                  </a:lnTo>
                  <a:lnTo>
                    <a:pt x="55" y="803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6" name="Freeform 32"/>
            <p:cNvSpPr>
              <a:spLocks/>
            </p:cNvSpPr>
            <p:nvPr/>
          </p:nvSpPr>
          <p:spPr bwMode="auto">
            <a:xfrm>
              <a:off x="4092" y="3140"/>
              <a:ext cx="656" cy="237"/>
            </a:xfrm>
            <a:custGeom>
              <a:avLst/>
              <a:gdLst>
                <a:gd name="T0" fmla="*/ 20 w 1313"/>
                <a:gd name="T1" fmla="*/ 1 h 474"/>
                <a:gd name="T2" fmla="*/ 20 w 1313"/>
                <a:gd name="T3" fmla="*/ 0 h 474"/>
                <a:gd name="T4" fmla="*/ 0 w 1313"/>
                <a:gd name="T5" fmla="*/ 7 h 474"/>
                <a:gd name="T6" fmla="*/ 0 w 1313"/>
                <a:gd name="T7" fmla="*/ 7 h 474"/>
                <a:gd name="T8" fmla="*/ 20 w 1313"/>
                <a:gd name="T9" fmla="*/ 1 h 474"/>
                <a:gd name="T10" fmla="*/ 20 w 1313"/>
                <a:gd name="T11" fmla="*/ 1 h 474"/>
                <a:gd name="T12" fmla="*/ 20 w 1313"/>
                <a:gd name="T13" fmla="*/ 1 h 474"/>
                <a:gd name="T14" fmla="*/ 20 w 1313"/>
                <a:gd name="T15" fmla="*/ 1 h 474"/>
                <a:gd name="T16" fmla="*/ 20 w 1313"/>
                <a:gd name="T17" fmla="*/ 1 h 474"/>
                <a:gd name="T18" fmla="*/ 20 w 1313"/>
                <a:gd name="T19" fmla="*/ 1 h 4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3"/>
                <a:gd name="T31" fmla="*/ 0 h 474"/>
                <a:gd name="T32" fmla="*/ 1313 w 1313"/>
                <a:gd name="T33" fmla="*/ 474 h 4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3" h="474">
                  <a:moveTo>
                    <a:pt x="1301" y="6"/>
                  </a:moveTo>
                  <a:lnTo>
                    <a:pt x="1306" y="0"/>
                  </a:lnTo>
                  <a:lnTo>
                    <a:pt x="0" y="463"/>
                  </a:lnTo>
                  <a:lnTo>
                    <a:pt x="2" y="474"/>
                  </a:lnTo>
                  <a:lnTo>
                    <a:pt x="1308" y="12"/>
                  </a:lnTo>
                  <a:lnTo>
                    <a:pt x="1313" y="6"/>
                  </a:lnTo>
                  <a:lnTo>
                    <a:pt x="1308" y="12"/>
                  </a:lnTo>
                  <a:lnTo>
                    <a:pt x="1313" y="9"/>
                  </a:lnTo>
                  <a:lnTo>
                    <a:pt x="1313" y="6"/>
                  </a:lnTo>
                  <a:lnTo>
                    <a:pt x="130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7" name="Freeform 33"/>
            <p:cNvSpPr>
              <a:spLocks/>
            </p:cNvSpPr>
            <p:nvPr/>
          </p:nvSpPr>
          <p:spPr bwMode="auto">
            <a:xfrm>
              <a:off x="4743" y="3055"/>
              <a:ext cx="9" cy="87"/>
            </a:xfrm>
            <a:custGeom>
              <a:avLst/>
              <a:gdLst>
                <a:gd name="T0" fmla="*/ 0 w 20"/>
                <a:gd name="T1" fmla="*/ 0 h 175"/>
                <a:gd name="T2" fmla="*/ 0 w 20"/>
                <a:gd name="T3" fmla="*/ 0 h 175"/>
                <a:gd name="T4" fmla="*/ 0 w 20"/>
                <a:gd name="T5" fmla="*/ 2 h 175"/>
                <a:gd name="T6" fmla="*/ 0 w 20"/>
                <a:gd name="T7" fmla="*/ 2 h 175"/>
                <a:gd name="T8" fmla="*/ 0 w 20"/>
                <a:gd name="T9" fmla="*/ 0 h 175"/>
                <a:gd name="T10" fmla="*/ 0 w 20"/>
                <a:gd name="T11" fmla="*/ 0 h 175"/>
                <a:gd name="T12" fmla="*/ 0 w 20"/>
                <a:gd name="T13" fmla="*/ 0 h 175"/>
                <a:gd name="T14" fmla="*/ 0 w 20"/>
                <a:gd name="T15" fmla="*/ 0 h 175"/>
                <a:gd name="T16" fmla="*/ 0 w 20"/>
                <a:gd name="T17" fmla="*/ 0 h 175"/>
                <a:gd name="T18" fmla="*/ 0 w 20"/>
                <a:gd name="T19" fmla="*/ 0 h 1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75"/>
                <a:gd name="T32" fmla="*/ 20 w 20"/>
                <a:gd name="T33" fmla="*/ 175 h 1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75">
                  <a:moveTo>
                    <a:pt x="13" y="0"/>
                  </a:moveTo>
                  <a:lnTo>
                    <a:pt x="8" y="6"/>
                  </a:lnTo>
                  <a:lnTo>
                    <a:pt x="0" y="175"/>
                  </a:lnTo>
                  <a:lnTo>
                    <a:pt x="12" y="175"/>
                  </a:lnTo>
                  <a:lnTo>
                    <a:pt x="20" y="6"/>
                  </a:lnTo>
                  <a:lnTo>
                    <a:pt x="15" y="11"/>
                  </a:lnTo>
                  <a:lnTo>
                    <a:pt x="13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8" name="Freeform 34"/>
            <p:cNvSpPr>
              <a:spLocks/>
            </p:cNvSpPr>
            <p:nvPr/>
          </p:nvSpPr>
          <p:spPr bwMode="auto">
            <a:xfrm>
              <a:off x="4749" y="3047"/>
              <a:ext cx="25" cy="14"/>
            </a:xfrm>
            <a:custGeom>
              <a:avLst/>
              <a:gdLst>
                <a:gd name="T0" fmla="*/ 1 w 50"/>
                <a:gd name="T1" fmla="*/ 1 h 27"/>
                <a:gd name="T2" fmla="*/ 1 w 50"/>
                <a:gd name="T3" fmla="*/ 1 h 27"/>
                <a:gd name="T4" fmla="*/ 0 w 50"/>
                <a:gd name="T5" fmla="*/ 1 h 27"/>
                <a:gd name="T6" fmla="*/ 1 w 50"/>
                <a:gd name="T7" fmla="*/ 1 h 27"/>
                <a:gd name="T8" fmla="*/ 1 w 50"/>
                <a:gd name="T9" fmla="*/ 1 h 27"/>
                <a:gd name="T10" fmla="*/ 1 w 50"/>
                <a:gd name="T11" fmla="*/ 1 h 27"/>
                <a:gd name="T12" fmla="*/ 1 w 50"/>
                <a:gd name="T13" fmla="*/ 1 h 27"/>
                <a:gd name="T14" fmla="*/ 1 w 50"/>
                <a:gd name="T15" fmla="*/ 0 h 27"/>
                <a:gd name="T16" fmla="*/ 1 w 50"/>
                <a:gd name="T17" fmla="*/ 1 h 27"/>
                <a:gd name="T18" fmla="*/ 1 w 50"/>
                <a:gd name="T19" fmla="*/ 1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7"/>
                <a:gd name="T32" fmla="*/ 50 w 50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7">
                  <a:moveTo>
                    <a:pt x="50" y="6"/>
                  </a:moveTo>
                  <a:lnTo>
                    <a:pt x="43" y="1"/>
                  </a:lnTo>
                  <a:lnTo>
                    <a:pt x="0" y="16"/>
                  </a:lnTo>
                  <a:lnTo>
                    <a:pt x="2" y="27"/>
                  </a:lnTo>
                  <a:lnTo>
                    <a:pt x="45" y="12"/>
                  </a:lnTo>
                  <a:lnTo>
                    <a:pt x="38" y="8"/>
                  </a:lnTo>
                  <a:lnTo>
                    <a:pt x="50" y="6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9" name="Freeform 35"/>
            <p:cNvSpPr>
              <a:spLocks/>
            </p:cNvSpPr>
            <p:nvPr/>
          </p:nvSpPr>
          <p:spPr bwMode="auto">
            <a:xfrm>
              <a:off x="4768" y="3050"/>
              <a:ext cx="87" cy="229"/>
            </a:xfrm>
            <a:custGeom>
              <a:avLst/>
              <a:gdLst>
                <a:gd name="T0" fmla="*/ 3 w 174"/>
                <a:gd name="T1" fmla="*/ 7 h 459"/>
                <a:gd name="T2" fmla="*/ 3 w 174"/>
                <a:gd name="T3" fmla="*/ 7 h 459"/>
                <a:gd name="T4" fmla="*/ 1 w 174"/>
                <a:gd name="T5" fmla="*/ 0 h 459"/>
                <a:gd name="T6" fmla="*/ 0 w 174"/>
                <a:gd name="T7" fmla="*/ 0 h 459"/>
                <a:gd name="T8" fmla="*/ 3 w 174"/>
                <a:gd name="T9" fmla="*/ 7 h 459"/>
                <a:gd name="T10" fmla="*/ 3 w 174"/>
                <a:gd name="T11" fmla="*/ 6 h 459"/>
                <a:gd name="T12" fmla="*/ 3 w 174"/>
                <a:gd name="T13" fmla="*/ 7 h 459"/>
                <a:gd name="T14" fmla="*/ 3 w 174"/>
                <a:gd name="T15" fmla="*/ 7 h 459"/>
                <a:gd name="T16" fmla="*/ 3 w 174"/>
                <a:gd name="T17" fmla="*/ 7 h 459"/>
                <a:gd name="T18" fmla="*/ 3 w 174"/>
                <a:gd name="T19" fmla="*/ 7 h 4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459"/>
                <a:gd name="T32" fmla="*/ 174 w 174"/>
                <a:gd name="T33" fmla="*/ 459 h 4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459">
                  <a:moveTo>
                    <a:pt x="167" y="459"/>
                  </a:moveTo>
                  <a:lnTo>
                    <a:pt x="172" y="452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60" y="454"/>
                  </a:lnTo>
                  <a:lnTo>
                    <a:pt x="165" y="447"/>
                  </a:lnTo>
                  <a:lnTo>
                    <a:pt x="167" y="459"/>
                  </a:lnTo>
                  <a:lnTo>
                    <a:pt x="174" y="457"/>
                  </a:lnTo>
                  <a:lnTo>
                    <a:pt x="172" y="452"/>
                  </a:lnTo>
                  <a:lnTo>
                    <a:pt x="167" y="4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0" name="Freeform 36"/>
            <p:cNvSpPr>
              <a:spLocks/>
            </p:cNvSpPr>
            <p:nvPr/>
          </p:nvSpPr>
          <p:spPr bwMode="auto">
            <a:xfrm>
              <a:off x="4827" y="3274"/>
              <a:ext cx="25" cy="14"/>
            </a:xfrm>
            <a:custGeom>
              <a:avLst/>
              <a:gdLst>
                <a:gd name="T0" fmla="*/ 0 w 48"/>
                <a:gd name="T1" fmla="*/ 1 h 28"/>
                <a:gd name="T2" fmla="*/ 1 w 48"/>
                <a:gd name="T3" fmla="*/ 1 h 28"/>
                <a:gd name="T4" fmla="*/ 1 w 48"/>
                <a:gd name="T5" fmla="*/ 1 h 28"/>
                <a:gd name="T6" fmla="*/ 1 w 48"/>
                <a:gd name="T7" fmla="*/ 0 h 28"/>
                <a:gd name="T8" fmla="*/ 1 w 48"/>
                <a:gd name="T9" fmla="*/ 1 h 28"/>
                <a:gd name="T10" fmla="*/ 1 w 48"/>
                <a:gd name="T11" fmla="*/ 1 h 28"/>
                <a:gd name="T12" fmla="*/ 0 w 48"/>
                <a:gd name="T13" fmla="*/ 1 h 28"/>
                <a:gd name="T14" fmla="*/ 1 w 48"/>
                <a:gd name="T15" fmla="*/ 1 h 28"/>
                <a:gd name="T16" fmla="*/ 1 w 48"/>
                <a:gd name="T17" fmla="*/ 1 h 28"/>
                <a:gd name="T18" fmla="*/ 0 w 48"/>
                <a:gd name="T19" fmla="*/ 1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8"/>
                <a:gd name="T32" fmla="*/ 48 w 48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8">
                  <a:moveTo>
                    <a:pt x="0" y="25"/>
                  </a:moveTo>
                  <a:lnTo>
                    <a:pt x="6" y="27"/>
                  </a:lnTo>
                  <a:lnTo>
                    <a:pt x="48" y="12"/>
                  </a:lnTo>
                  <a:lnTo>
                    <a:pt x="46" y="0"/>
                  </a:lnTo>
                  <a:lnTo>
                    <a:pt x="3" y="15"/>
                  </a:lnTo>
                  <a:lnTo>
                    <a:pt x="9" y="18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6" y="2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1" name="Freeform 37"/>
            <p:cNvSpPr>
              <a:spLocks/>
            </p:cNvSpPr>
            <p:nvPr/>
          </p:nvSpPr>
          <p:spPr bwMode="auto">
            <a:xfrm>
              <a:off x="4771" y="3217"/>
              <a:ext cx="61" cy="69"/>
            </a:xfrm>
            <a:custGeom>
              <a:avLst/>
              <a:gdLst>
                <a:gd name="T0" fmla="*/ 1 w 122"/>
                <a:gd name="T1" fmla="*/ 1 h 137"/>
                <a:gd name="T2" fmla="*/ 0 w 122"/>
                <a:gd name="T3" fmla="*/ 1 h 137"/>
                <a:gd name="T4" fmla="*/ 2 w 122"/>
                <a:gd name="T5" fmla="*/ 3 h 137"/>
                <a:gd name="T6" fmla="*/ 2 w 122"/>
                <a:gd name="T7" fmla="*/ 3 h 137"/>
                <a:gd name="T8" fmla="*/ 1 w 122"/>
                <a:gd name="T9" fmla="*/ 1 h 137"/>
                <a:gd name="T10" fmla="*/ 1 w 122"/>
                <a:gd name="T11" fmla="*/ 1 h 137"/>
                <a:gd name="T12" fmla="*/ 1 w 122"/>
                <a:gd name="T13" fmla="*/ 1 h 137"/>
                <a:gd name="T14" fmla="*/ 1 w 122"/>
                <a:gd name="T15" fmla="*/ 0 h 137"/>
                <a:gd name="T16" fmla="*/ 1 w 122"/>
                <a:gd name="T17" fmla="*/ 1 h 137"/>
                <a:gd name="T18" fmla="*/ 1 w 122"/>
                <a:gd name="T19" fmla="*/ 1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"/>
                <a:gd name="T31" fmla="*/ 0 h 137"/>
                <a:gd name="T32" fmla="*/ 122 w 122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" h="137">
                  <a:moveTo>
                    <a:pt x="6" y="12"/>
                  </a:moveTo>
                  <a:lnTo>
                    <a:pt x="0" y="10"/>
                  </a:lnTo>
                  <a:lnTo>
                    <a:pt x="113" y="137"/>
                  </a:lnTo>
                  <a:lnTo>
                    <a:pt x="122" y="130"/>
                  </a:lnTo>
                  <a:lnTo>
                    <a:pt x="9" y="3"/>
                  </a:lnTo>
                  <a:lnTo>
                    <a:pt x="3" y="1"/>
                  </a:lnTo>
                  <a:lnTo>
                    <a:pt x="9" y="3"/>
                  </a:lnTo>
                  <a:lnTo>
                    <a:pt x="6" y="0"/>
                  </a:lnTo>
                  <a:lnTo>
                    <a:pt x="3" y="1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2" name="Freeform 38"/>
            <p:cNvSpPr>
              <a:spLocks/>
            </p:cNvSpPr>
            <p:nvPr/>
          </p:nvSpPr>
          <p:spPr bwMode="auto">
            <a:xfrm>
              <a:off x="4117" y="3218"/>
              <a:ext cx="657" cy="238"/>
            </a:xfrm>
            <a:custGeom>
              <a:avLst/>
              <a:gdLst>
                <a:gd name="T0" fmla="*/ 0 w 1314"/>
                <a:gd name="T1" fmla="*/ 7 h 476"/>
                <a:gd name="T2" fmla="*/ 1 w 1314"/>
                <a:gd name="T3" fmla="*/ 7 h 476"/>
                <a:gd name="T4" fmla="*/ 21 w 1314"/>
                <a:gd name="T5" fmla="*/ 1 h 476"/>
                <a:gd name="T6" fmla="*/ 21 w 1314"/>
                <a:gd name="T7" fmla="*/ 0 h 476"/>
                <a:gd name="T8" fmla="*/ 1 w 1314"/>
                <a:gd name="T9" fmla="*/ 7 h 476"/>
                <a:gd name="T10" fmla="*/ 1 w 1314"/>
                <a:gd name="T11" fmla="*/ 7 h 476"/>
                <a:gd name="T12" fmla="*/ 0 w 1314"/>
                <a:gd name="T13" fmla="*/ 7 h 476"/>
                <a:gd name="T14" fmla="*/ 1 w 1314"/>
                <a:gd name="T15" fmla="*/ 7 h 476"/>
                <a:gd name="T16" fmla="*/ 1 w 1314"/>
                <a:gd name="T17" fmla="*/ 7 h 476"/>
                <a:gd name="T18" fmla="*/ 0 w 1314"/>
                <a:gd name="T19" fmla="*/ 7 h 4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4"/>
                <a:gd name="T31" fmla="*/ 0 h 476"/>
                <a:gd name="T32" fmla="*/ 1314 w 1314"/>
                <a:gd name="T33" fmla="*/ 476 h 4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4" h="476">
                  <a:moveTo>
                    <a:pt x="0" y="469"/>
                  </a:moveTo>
                  <a:lnTo>
                    <a:pt x="7" y="474"/>
                  </a:lnTo>
                  <a:lnTo>
                    <a:pt x="1314" y="11"/>
                  </a:lnTo>
                  <a:lnTo>
                    <a:pt x="1311" y="0"/>
                  </a:lnTo>
                  <a:lnTo>
                    <a:pt x="5" y="462"/>
                  </a:lnTo>
                  <a:lnTo>
                    <a:pt x="12" y="467"/>
                  </a:lnTo>
                  <a:lnTo>
                    <a:pt x="0" y="469"/>
                  </a:lnTo>
                  <a:lnTo>
                    <a:pt x="3" y="476"/>
                  </a:lnTo>
                  <a:lnTo>
                    <a:pt x="7" y="474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3" name="Freeform 39"/>
            <p:cNvSpPr>
              <a:spLocks/>
            </p:cNvSpPr>
            <p:nvPr/>
          </p:nvSpPr>
          <p:spPr bwMode="auto">
            <a:xfrm>
              <a:off x="4088" y="3371"/>
              <a:ext cx="35" cy="82"/>
            </a:xfrm>
            <a:custGeom>
              <a:avLst/>
              <a:gdLst>
                <a:gd name="T0" fmla="*/ 1 w 69"/>
                <a:gd name="T1" fmla="*/ 0 h 163"/>
                <a:gd name="T2" fmla="*/ 1 w 69"/>
                <a:gd name="T3" fmla="*/ 1 h 163"/>
                <a:gd name="T4" fmla="*/ 1 w 69"/>
                <a:gd name="T5" fmla="*/ 3 h 163"/>
                <a:gd name="T6" fmla="*/ 2 w 69"/>
                <a:gd name="T7" fmla="*/ 3 h 163"/>
                <a:gd name="T8" fmla="*/ 1 w 69"/>
                <a:gd name="T9" fmla="*/ 1 h 163"/>
                <a:gd name="T10" fmla="*/ 1 w 69"/>
                <a:gd name="T11" fmla="*/ 1 h 163"/>
                <a:gd name="T12" fmla="*/ 1 w 69"/>
                <a:gd name="T13" fmla="*/ 0 h 163"/>
                <a:gd name="T14" fmla="*/ 0 w 69"/>
                <a:gd name="T15" fmla="*/ 1 h 163"/>
                <a:gd name="T16" fmla="*/ 1 w 69"/>
                <a:gd name="T17" fmla="*/ 1 h 163"/>
                <a:gd name="T18" fmla="*/ 1 w 69"/>
                <a:gd name="T19" fmla="*/ 0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163"/>
                <a:gd name="T32" fmla="*/ 69 w 69"/>
                <a:gd name="T33" fmla="*/ 163 h 1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163">
                  <a:moveTo>
                    <a:pt x="7" y="0"/>
                  </a:moveTo>
                  <a:lnTo>
                    <a:pt x="2" y="7"/>
                  </a:lnTo>
                  <a:lnTo>
                    <a:pt x="57" y="163"/>
                  </a:lnTo>
                  <a:lnTo>
                    <a:pt x="69" y="161"/>
                  </a:lnTo>
                  <a:lnTo>
                    <a:pt x="13" y="5"/>
                  </a:lnTo>
                  <a:lnTo>
                    <a:pt x="9" y="11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4" name="Freeform 40"/>
            <p:cNvSpPr>
              <a:spLocks/>
            </p:cNvSpPr>
            <p:nvPr/>
          </p:nvSpPr>
          <p:spPr bwMode="auto">
            <a:xfrm>
              <a:off x="3909" y="2983"/>
              <a:ext cx="852" cy="500"/>
            </a:xfrm>
            <a:custGeom>
              <a:avLst/>
              <a:gdLst>
                <a:gd name="T0" fmla="*/ 0 w 1704"/>
                <a:gd name="T1" fmla="*/ 13 h 999"/>
                <a:gd name="T2" fmla="*/ 1 w 1704"/>
                <a:gd name="T3" fmla="*/ 12 h 999"/>
                <a:gd name="T4" fmla="*/ 23 w 1704"/>
                <a:gd name="T5" fmla="*/ 5 h 999"/>
                <a:gd name="T6" fmla="*/ 23 w 1704"/>
                <a:gd name="T7" fmla="*/ 1 h 999"/>
                <a:gd name="T8" fmla="*/ 23 w 1704"/>
                <a:gd name="T9" fmla="*/ 0 h 999"/>
                <a:gd name="T10" fmla="*/ 27 w 1704"/>
                <a:gd name="T11" fmla="*/ 11 h 999"/>
                <a:gd name="T12" fmla="*/ 26 w 1704"/>
                <a:gd name="T13" fmla="*/ 12 h 999"/>
                <a:gd name="T14" fmla="*/ 24 w 1704"/>
                <a:gd name="T15" fmla="*/ 8 h 999"/>
                <a:gd name="T16" fmla="*/ 2 w 1704"/>
                <a:gd name="T17" fmla="*/ 16 h 999"/>
                <a:gd name="T18" fmla="*/ 1 w 1704"/>
                <a:gd name="T19" fmla="*/ 16 h 999"/>
                <a:gd name="T20" fmla="*/ 0 w 1704"/>
                <a:gd name="T21" fmla="*/ 13 h 9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04"/>
                <a:gd name="T34" fmla="*/ 0 h 999"/>
                <a:gd name="T35" fmla="*/ 1704 w 1704"/>
                <a:gd name="T36" fmla="*/ 999 h 9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04" h="999">
                  <a:moveTo>
                    <a:pt x="0" y="827"/>
                  </a:moveTo>
                  <a:lnTo>
                    <a:pt x="40" y="758"/>
                  </a:lnTo>
                  <a:lnTo>
                    <a:pt x="1429" y="265"/>
                  </a:lnTo>
                  <a:lnTo>
                    <a:pt x="1413" y="16"/>
                  </a:lnTo>
                  <a:lnTo>
                    <a:pt x="1459" y="0"/>
                  </a:lnTo>
                  <a:lnTo>
                    <a:pt x="1704" y="694"/>
                  </a:lnTo>
                  <a:lnTo>
                    <a:pt x="1659" y="710"/>
                  </a:lnTo>
                  <a:lnTo>
                    <a:pt x="1515" y="507"/>
                  </a:lnTo>
                  <a:lnTo>
                    <a:pt x="125" y="999"/>
                  </a:lnTo>
                  <a:lnTo>
                    <a:pt x="51" y="970"/>
                  </a:lnTo>
                  <a:lnTo>
                    <a:pt x="0" y="8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5" name="Freeform 41"/>
            <p:cNvSpPr>
              <a:spLocks/>
            </p:cNvSpPr>
            <p:nvPr/>
          </p:nvSpPr>
          <p:spPr bwMode="auto">
            <a:xfrm>
              <a:off x="3907" y="3359"/>
              <a:ext cx="24" cy="38"/>
            </a:xfrm>
            <a:custGeom>
              <a:avLst/>
              <a:gdLst>
                <a:gd name="T0" fmla="*/ 1 w 48"/>
                <a:gd name="T1" fmla="*/ 0 h 77"/>
                <a:gd name="T2" fmla="*/ 1 w 48"/>
                <a:gd name="T3" fmla="*/ 0 h 77"/>
                <a:gd name="T4" fmla="*/ 0 w 48"/>
                <a:gd name="T5" fmla="*/ 1 h 77"/>
                <a:gd name="T6" fmla="*/ 1 w 48"/>
                <a:gd name="T7" fmla="*/ 1 h 77"/>
                <a:gd name="T8" fmla="*/ 1 w 48"/>
                <a:gd name="T9" fmla="*/ 0 h 77"/>
                <a:gd name="T10" fmla="*/ 1 w 48"/>
                <a:gd name="T11" fmla="*/ 0 h 77"/>
                <a:gd name="T12" fmla="*/ 1 w 48"/>
                <a:gd name="T13" fmla="*/ 0 h 77"/>
                <a:gd name="T14" fmla="*/ 1 w 48"/>
                <a:gd name="T15" fmla="*/ 0 h 77"/>
                <a:gd name="T16" fmla="*/ 1 w 48"/>
                <a:gd name="T17" fmla="*/ 0 h 77"/>
                <a:gd name="T18" fmla="*/ 1 w 48"/>
                <a:gd name="T19" fmla="*/ 0 h 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77"/>
                <a:gd name="T32" fmla="*/ 48 w 48"/>
                <a:gd name="T33" fmla="*/ 77 h 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77">
                  <a:moveTo>
                    <a:pt x="42" y="0"/>
                  </a:moveTo>
                  <a:lnTo>
                    <a:pt x="39" y="3"/>
                  </a:lnTo>
                  <a:lnTo>
                    <a:pt x="0" y="72"/>
                  </a:lnTo>
                  <a:lnTo>
                    <a:pt x="9" y="77"/>
                  </a:lnTo>
                  <a:lnTo>
                    <a:pt x="48" y="8"/>
                  </a:lnTo>
                  <a:lnTo>
                    <a:pt x="45" y="1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6" name="Freeform 42"/>
            <p:cNvSpPr>
              <a:spLocks/>
            </p:cNvSpPr>
            <p:nvPr/>
          </p:nvSpPr>
          <p:spPr bwMode="auto">
            <a:xfrm>
              <a:off x="3928" y="3113"/>
              <a:ext cx="698" cy="252"/>
            </a:xfrm>
            <a:custGeom>
              <a:avLst/>
              <a:gdLst>
                <a:gd name="T0" fmla="*/ 21 w 1397"/>
                <a:gd name="T1" fmla="*/ 1 h 504"/>
                <a:gd name="T2" fmla="*/ 21 w 1397"/>
                <a:gd name="T3" fmla="*/ 0 h 504"/>
                <a:gd name="T4" fmla="*/ 0 w 1397"/>
                <a:gd name="T5" fmla="*/ 8 h 504"/>
                <a:gd name="T6" fmla="*/ 0 w 1397"/>
                <a:gd name="T7" fmla="*/ 8 h 504"/>
                <a:gd name="T8" fmla="*/ 21 w 1397"/>
                <a:gd name="T9" fmla="*/ 1 h 504"/>
                <a:gd name="T10" fmla="*/ 21 w 1397"/>
                <a:gd name="T11" fmla="*/ 1 h 504"/>
                <a:gd name="T12" fmla="*/ 21 w 1397"/>
                <a:gd name="T13" fmla="*/ 1 h 504"/>
                <a:gd name="T14" fmla="*/ 21 w 1397"/>
                <a:gd name="T15" fmla="*/ 1 h 504"/>
                <a:gd name="T16" fmla="*/ 21 w 1397"/>
                <a:gd name="T17" fmla="*/ 1 h 504"/>
                <a:gd name="T18" fmla="*/ 21 w 1397"/>
                <a:gd name="T19" fmla="*/ 1 h 5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7"/>
                <a:gd name="T31" fmla="*/ 0 h 504"/>
                <a:gd name="T32" fmla="*/ 1397 w 1397"/>
                <a:gd name="T33" fmla="*/ 504 h 5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7" h="504">
                  <a:moveTo>
                    <a:pt x="1385" y="6"/>
                  </a:moveTo>
                  <a:lnTo>
                    <a:pt x="1390" y="0"/>
                  </a:lnTo>
                  <a:lnTo>
                    <a:pt x="0" y="493"/>
                  </a:lnTo>
                  <a:lnTo>
                    <a:pt x="3" y="504"/>
                  </a:lnTo>
                  <a:lnTo>
                    <a:pt x="1392" y="12"/>
                  </a:lnTo>
                  <a:lnTo>
                    <a:pt x="1397" y="6"/>
                  </a:lnTo>
                  <a:lnTo>
                    <a:pt x="1392" y="12"/>
                  </a:lnTo>
                  <a:lnTo>
                    <a:pt x="1397" y="9"/>
                  </a:lnTo>
                  <a:lnTo>
                    <a:pt x="1397" y="6"/>
                  </a:lnTo>
                  <a:lnTo>
                    <a:pt x="138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7" name="Freeform 43"/>
            <p:cNvSpPr>
              <a:spLocks/>
            </p:cNvSpPr>
            <p:nvPr/>
          </p:nvSpPr>
          <p:spPr bwMode="auto">
            <a:xfrm>
              <a:off x="4613" y="2988"/>
              <a:ext cx="13" cy="127"/>
            </a:xfrm>
            <a:custGeom>
              <a:avLst/>
              <a:gdLst>
                <a:gd name="T0" fmla="*/ 0 w 28"/>
                <a:gd name="T1" fmla="*/ 0 h 255"/>
                <a:gd name="T2" fmla="*/ 0 w 28"/>
                <a:gd name="T3" fmla="*/ 0 h 255"/>
                <a:gd name="T4" fmla="*/ 0 w 28"/>
                <a:gd name="T5" fmla="*/ 3 h 255"/>
                <a:gd name="T6" fmla="*/ 0 w 28"/>
                <a:gd name="T7" fmla="*/ 3 h 255"/>
                <a:gd name="T8" fmla="*/ 0 w 28"/>
                <a:gd name="T9" fmla="*/ 0 h 255"/>
                <a:gd name="T10" fmla="*/ 0 w 28"/>
                <a:gd name="T11" fmla="*/ 0 h 255"/>
                <a:gd name="T12" fmla="*/ 0 w 28"/>
                <a:gd name="T13" fmla="*/ 0 h 255"/>
                <a:gd name="T14" fmla="*/ 0 w 28"/>
                <a:gd name="T15" fmla="*/ 0 h 255"/>
                <a:gd name="T16" fmla="*/ 0 w 28"/>
                <a:gd name="T17" fmla="*/ 0 h 255"/>
                <a:gd name="T18" fmla="*/ 0 w 28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55"/>
                <a:gd name="T32" fmla="*/ 28 w 28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55">
                  <a:moveTo>
                    <a:pt x="5" y="0"/>
                  </a:moveTo>
                  <a:lnTo>
                    <a:pt x="0" y="6"/>
                  </a:lnTo>
                  <a:lnTo>
                    <a:pt x="16" y="255"/>
                  </a:lnTo>
                  <a:lnTo>
                    <a:pt x="28" y="255"/>
                  </a:lnTo>
                  <a:lnTo>
                    <a:pt x="12" y="6"/>
                  </a:lnTo>
                  <a:lnTo>
                    <a:pt x="7" y="12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8" name="Freeform 44"/>
            <p:cNvSpPr>
              <a:spLocks/>
            </p:cNvSpPr>
            <p:nvPr/>
          </p:nvSpPr>
          <p:spPr bwMode="auto">
            <a:xfrm>
              <a:off x="4615" y="2980"/>
              <a:ext cx="26" cy="14"/>
            </a:xfrm>
            <a:custGeom>
              <a:avLst/>
              <a:gdLst>
                <a:gd name="T0" fmla="*/ 0 w 53"/>
                <a:gd name="T1" fmla="*/ 0 h 29"/>
                <a:gd name="T2" fmla="*/ 0 w 53"/>
                <a:gd name="T3" fmla="*/ 0 h 29"/>
                <a:gd name="T4" fmla="*/ 0 w 53"/>
                <a:gd name="T5" fmla="*/ 0 h 29"/>
                <a:gd name="T6" fmla="*/ 0 w 53"/>
                <a:gd name="T7" fmla="*/ 0 h 29"/>
                <a:gd name="T8" fmla="*/ 0 w 53"/>
                <a:gd name="T9" fmla="*/ 0 h 29"/>
                <a:gd name="T10" fmla="*/ 0 w 53"/>
                <a:gd name="T11" fmla="*/ 0 h 29"/>
                <a:gd name="T12" fmla="*/ 0 w 53"/>
                <a:gd name="T13" fmla="*/ 0 h 29"/>
                <a:gd name="T14" fmla="*/ 0 w 53"/>
                <a:gd name="T15" fmla="*/ 0 h 29"/>
                <a:gd name="T16" fmla="*/ 0 w 53"/>
                <a:gd name="T17" fmla="*/ 0 h 29"/>
                <a:gd name="T18" fmla="*/ 0 w 53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29"/>
                <a:gd name="T32" fmla="*/ 53 w 53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29">
                  <a:moveTo>
                    <a:pt x="53" y="6"/>
                  </a:moveTo>
                  <a:lnTo>
                    <a:pt x="46" y="1"/>
                  </a:lnTo>
                  <a:lnTo>
                    <a:pt x="0" y="17"/>
                  </a:lnTo>
                  <a:lnTo>
                    <a:pt x="2" y="29"/>
                  </a:lnTo>
                  <a:lnTo>
                    <a:pt x="48" y="13"/>
                  </a:lnTo>
                  <a:lnTo>
                    <a:pt x="41" y="8"/>
                  </a:lnTo>
                  <a:lnTo>
                    <a:pt x="53" y="6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9" name="Freeform 45"/>
            <p:cNvSpPr>
              <a:spLocks/>
            </p:cNvSpPr>
            <p:nvPr/>
          </p:nvSpPr>
          <p:spPr bwMode="auto">
            <a:xfrm>
              <a:off x="4636" y="2982"/>
              <a:ext cx="129" cy="351"/>
            </a:xfrm>
            <a:custGeom>
              <a:avLst/>
              <a:gdLst>
                <a:gd name="T0" fmla="*/ 3 w 258"/>
                <a:gd name="T1" fmla="*/ 11 h 701"/>
                <a:gd name="T2" fmla="*/ 4 w 258"/>
                <a:gd name="T3" fmla="*/ 11 h 701"/>
                <a:gd name="T4" fmla="*/ 1 w 258"/>
                <a:gd name="T5" fmla="*/ 0 h 701"/>
                <a:gd name="T6" fmla="*/ 0 w 258"/>
                <a:gd name="T7" fmla="*/ 1 h 701"/>
                <a:gd name="T8" fmla="*/ 3 w 258"/>
                <a:gd name="T9" fmla="*/ 11 h 701"/>
                <a:gd name="T10" fmla="*/ 3 w 258"/>
                <a:gd name="T11" fmla="*/ 11 h 701"/>
                <a:gd name="T12" fmla="*/ 3 w 258"/>
                <a:gd name="T13" fmla="*/ 11 h 701"/>
                <a:gd name="T14" fmla="*/ 4 w 258"/>
                <a:gd name="T15" fmla="*/ 11 h 701"/>
                <a:gd name="T16" fmla="*/ 4 w 258"/>
                <a:gd name="T17" fmla="*/ 11 h 701"/>
                <a:gd name="T18" fmla="*/ 3 w 258"/>
                <a:gd name="T19" fmla="*/ 11 h 7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701"/>
                <a:gd name="T32" fmla="*/ 258 w 258"/>
                <a:gd name="T33" fmla="*/ 701 h 7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701">
                  <a:moveTo>
                    <a:pt x="252" y="701"/>
                  </a:moveTo>
                  <a:lnTo>
                    <a:pt x="257" y="69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46" y="696"/>
                  </a:lnTo>
                  <a:lnTo>
                    <a:pt x="250" y="689"/>
                  </a:lnTo>
                  <a:lnTo>
                    <a:pt x="252" y="701"/>
                  </a:lnTo>
                  <a:lnTo>
                    <a:pt x="258" y="699"/>
                  </a:lnTo>
                  <a:lnTo>
                    <a:pt x="257" y="694"/>
                  </a:lnTo>
                  <a:lnTo>
                    <a:pt x="252" y="7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0" name="Freeform 46"/>
            <p:cNvSpPr>
              <a:spLocks/>
            </p:cNvSpPr>
            <p:nvPr/>
          </p:nvSpPr>
          <p:spPr bwMode="auto">
            <a:xfrm>
              <a:off x="4736" y="3327"/>
              <a:ext cx="26" cy="15"/>
            </a:xfrm>
            <a:custGeom>
              <a:avLst/>
              <a:gdLst>
                <a:gd name="T0" fmla="*/ 0 w 50"/>
                <a:gd name="T1" fmla="*/ 1 h 29"/>
                <a:gd name="T2" fmla="*/ 1 w 50"/>
                <a:gd name="T3" fmla="*/ 1 h 29"/>
                <a:gd name="T4" fmla="*/ 1 w 50"/>
                <a:gd name="T5" fmla="*/ 1 h 29"/>
                <a:gd name="T6" fmla="*/ 1 w 50"/>
                <a:gd name="T7" fmla="*/ 0 h 29"/>
                <a:gd name="T8" fmla="*/ 1 w 50"/>
                <a:gd name="T9" fmla="*/ 1 h 29"/>
                <a:gd name="T10" fmla="*/ 1 w 50"/>
                <a:gd name="T11" fmla="*/ 1 h 29"/>
                <a:gd name="T12" fmla="*/ 0 w 50"/>
                <a:gd name="T13" fmla="*/ 1 h 29"/>
                <a:gd name="T14" fmla="*/ 1 w 50"/>
                <a:gd name="T15" fmla="*/ 1 h 29"/>
                <a:gd name="T16" fmla="*/ 1 w 50"/>
                <a:gd name="T17" fmla="*/ 1 h 29"/>
                <a:gd name="T18" fmla="*/ 0 w 50"/>
                <a:gd name="T19" fmla="*/ 1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9"/>
                <a:gd name="T32" fmla="*/ 50 w 50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9">
                  <a:moveTo>
                    <a:pt x="0" y="26"/>
                  </a:moveTo>
                  <a:lnTo>
                    <a:pt x="5" y="28"/>
                  </a:lnTo>
                  <a:lnTo>
                    <a:pt x="50" y="12"/>
                  </a:lnTo>
                  <a:lnTo>
                    <a:pt x="48" y="0"/>
                  </a:lnTo>
                  <a:lnTo>
                    <a:pt x="3" y="17"/>
                  </a:lnTo>
                  <a:lnTo>
                    <a:pt x="9" y="19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1" name="Freeform 47"/>
            <p:cNvSpPr>
              <a:spLocks/>
            </p:cNvSpPr>
            <p:nvPr/>
          </p:nvSpPr>
          <p:spPr bwMode="auto">
            <a:xfrm>
              <a:off x="4664" y="3233"/>
              <a:ext cx="77" cy="107"/>
            </a:xfrm>
            <a:custGeom>
              <a:avLst/>
              <a:gdLst>
                <a:gd name="T0" fmla="*/ 1 w 153"/>
                <a:gd name="T1" fmla="*/ 1 h 214"/>
                <a:gd name="T2" fmla="*/ 0 w 153"/>
                <a:gd name="T3" fmla="*/ 1 h 214"/>
                <a:gd name="T4" fmla="*/ 3 w 153"/>
                <a:gd name="T5" fmla="*/ 3 h 214"/>
                <a:gd name="T6" fmla="*/ 3 w 153"/>
                <a:gd name="T7" fmla="*/ 3 h 214"/>
                <a:gd name="T8" fmla="*/ 1 w 153"/>
                <a:gd name="T9" fmla="*/ 1 h 214"/>
                <a:gd name="T10" fmla="*/ 1 w 153"/>
                <a:gd name="T11" fmla="*/ 1 h 214"/>
                <a:gd name="T12" fmla="*/ 1 w 153"/>
                <a:gd name="T13" fmla="*/ 1 h 214"/>
                <a:gd name="T14" fmla="*/ 1 w 153"/>
                <a:gd name="T15" fmla="*/ 0 h 214"/>
                <a:gd name="T16" fmla="*/ 1 w 153"/>
                <a:gd name="T17" fmla="*/ 1 h 214"/>
                <a:gd name="T18" fmla="*/ 1 w 153"/>
                <a:gd name="T19" fmla="*/ 1 h 2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"/>
                <a:gd name="T31" fmla="*/ 0 h 214"/>
                <a:gd name="T32" fmla="*/ 153 w 153"/>
                <a:gd name="T33" fmla="*/ 214 h 2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" h="214">
                  <a:moveTo>
                    <a:pt x="5" y="12"/>
                  </a:moveTo>
                  <a:lnTo>
                    <a:pt x="0" y="10"/>
                  </a:lnTo>
                  <a:lnTo>
                    <a:pt x="144" y="214"/>
                  </a:lnTo>
                  <a:lnTo>
                    <a:pt x="153" y="207"/>
                  </a:lnTo>
                  <a:lnTo>
                    <a:pt x="9" y="3"/>
                  </a:lnTo>
                  <a:lnTo>
                    <a:pt x="3" y="1"/>
                  </a:lnTo>
                  <a:lnTo>
                    <a:pt x="9" y="3"/>
                  </a:lnTo>
                  <a:lnTo>
                    <a:pt x="7" y="0"/>
                  </a:lnTo>
                  <a:lnTo>
                    <a:pt x="3" y="1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2" name="Freeform 48"/>
            <p:cNvSpPr>
              <a:spLocks/>
            </p:cNvSpPr>
            <p:nvPr/>
          </p:nvSpPr>
          <p:spPr bwMode="auto">
            <a:xfrm>
              <a:off x="3971" y="3233"/>
              <a:ext cx="696" cy="253"/>
            </a:xfrm>
            <a:custGeom>
              <a:avLst/>
              <a:gdLst>
                <a:gd name="T0" fmla="*/ 0 w 1392"/>
                <a:gd name="T1" fmla="*/ 8 h 504"/>
                <a:gd name="T2" fmla="*/ 1 w 1392"/>
                <a:gd name="T3" fmla="*/ 8 h 504"/>
                <a:gd name="T4" fmla="*/ 22 w 1392"/>
                <a:gd name="T5" fmla="*/ 1 h 504"/>
                <a:gd name="T6" fmla="*/ 22 w 1392"/>
                <a:gd name="T7" fmla="*/ 0 h 504"/>
                <a:gd name="T8" fmla="*/ 0 w 1392"/>
                <a:gd name="T9" fmla="*/ 8 h 504"/>
                <a:gd name="T10" fmla="*/ 1 w 1392"/>
                <a:gd name="T11" fmla="*/ 8 h 504"/>
                <a:gd name="T12" fmla="*/ 0 w 1392"/>
                <a:gd name="T13" fmla="*/ 8 h 504"/>
                <a:gd name="T14" fmla="*/ 1 w 1392"/>
                <a:gd name="T15" fmla="*/ 8 h 504"/>
                <a:gd name="T16" fmla="*/ 1 w 1392"/>
                <a:gd name="T17" fmla="*/ 8 h 504"/>
                <a:gd name="T18" fmla="*/ 0 w 1392"/>
                <a:gd name="T19" fmla="*/ 8 h 5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92"/>
                <a:gd name="T31" fmla="*/ 0 h 504"/>
                <a:gd name="T32" fmla="*/ 1392 w 1392"/>
                <a:gd name="T33" fmla="*/ 504 h 5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92" h="504">
                  <a:moveTo>
                    <a:pt x="0" y="504"/>
                  </a:moveTo>
                  <a:lnTo>
                    <a:pt x="2" y="504"/>
                  </a:lnTo>
                  <a:lnTo>
                    <a:pt x="1392" y="11"/>
                  </a:lnTo>
                  <a:lnTo>
                    <a:pt x="1390" y="0"/>
                  </a:lnTo>
                  <a:lnTo>
                    <a:pt x="0" y="493"/>
                  </a:lnTo>
                  <a:lnTo>
                    <a:pt x="2" y="493"/>
                  </a:lnTo>
                  <a:lnTo>
                    <a:pt x="0" y="504"/>
                  </a:lnTo>
                  <a:lnTo>
                    <a:pt x="1" y="504"/>
                  </a:lnTo>
                  <a:lnTo>
                    <a:pt x="2" y="504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3" name="Freeform 49"/>
            <p:cNvSpPr>
              <a:spLocks/>
            </p:cNvSpPr>
            <p:nvPr/>
          </p:nvSpPr>
          <p:spPr bwMode="auto">
            <a:xfrm>
              <a:off x="3932" y="3465"/>
              <a:ext cx="40" cy="21"/>
            </a:xfrm>
            <a:custGeom>
              <a:avLst/>
              <a:gdLst>
                <a:gd name="T0" fmla="*/ 0 w 81"/>
                <a:gd name="T1" fmla="*/ 1 h 40"/>
                <a:gd name="T2" fmla="*/ 0 w 81"/>
                <a:gd name="T3" fmla="*/ 1 h 40"/>
                <a:gd name="T4" fmla="*/ 1 w 81"/>
                <a:gd name="T5" fmla="*/ 1 h 40"/>
                <a:gd name="T6" fmla="*/ 1 w 81"/>
                <a:gd name="T7" fmla="*/ 1 h 40"/>
                <a:gd name="T8" fmla="*/ 0 w 81"/>
                <a:gd name="T9" fmla="*/ 0 h 40"/>
                <a:gd name="T10" fmla="*/ 0 w 81"/>
                <a:gd name="T11" fmla="*/ 1 h 40"/>
                <a:gd name="T12" fmla="*/ 0 w 81"/>
                <a:gd name="T13" fmla="*/ 1 h 40"/>
                <a:gd name="T14" fmla="*/ 0 w 81"/>
                <a:gd name="T15" fmla="*/ 1 h 40"/>
                <a:gd name="T16" fmla="*/ 0 w 81"/>
                <a:gd name="T17" fmla="*/ 1 h 40"/>
                <a:gd name="T18" fmla="*/ 0 w 81"/>
                <a:gd name="T19" fmla="*/ 1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"/>
                <a:gd name="T31" fmla="*/ 0 h 40"/>
                <a:gd name="T32" fmla="*/ 81 w 81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" h="40">
                  <a:moveTo>
                    <a:pt x="0" y="7"/>
                  </a:moveTo>
                  <a:lnTo>
                    <a:pt x="5" y="11"/>
                  </a:lnTo>
                  <a:lnTo>
                    <a:pt x="79" y="40"/>
                  </a:lnTo>
                  <a:lnTo>
                    <a:pt x="81" y="29"/>
                  </a:lnTo>
                  <a:lnTo>
                    <a:pt x="7" y="0"/>
                  </a:lnTo>
                  <a:lnTo>
                    <a:pt x="12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4" name="Freeform 50"/>
            <p:cNvSpPr>
              <a:spLocks/>
            </p:cNvSpPr>
            <p:nvPr/>
          </p:nvSpPr>
          <p:spPr bwMode="auto">
            <a:xfrm>
              <a:off x="3906" y="3395"/>
              <a:ext cx="31" cy="74"/>
            </a:xfrm>
            <a:custGeom>
              <a:avLst/>
              <a:gdLst>
                <a:gd name="T0" fmla="*/ 0 w 64"/>
                <a:gd name="T1" fmla="*/ 0 h 148"/>
                <a:gd name="T2" fmla="*/ 0 w 64"/>
                <a:gd name="T3" fmla="*/ 1 h 148"/>
                <a:gd name="T4" fmla="*/ 0 w 64"/>
                <a:gd name="T5" fmla="*/ 2 h 148"/>
                <a:gd name="T6" fmla="*/ 0 w 64"/>
                <a:gd name="T7" fmla="*/ 2 h 148"/>
                <a:gd name="T8" fmla="*/ 0 w 64"/>
                <a:gd name="T9" fmla="*/ 1 h 148"/>
                <a:gd name="T10" fmla="*/ 0 w 64"/>
                <a:gd name="T11" fmla="*/ 1 h 148"/>
                <a:gd name="T12" fmla="*/ 0 w 64"/>
                <a:gd name="T13" fmla="*/ 0 h 148"/>
                <a:gd name="T14" fmla="*/ 0 w 64"/>
                <a:gd name="T15" fmla="*/ 1 h 148"/>
                <a:gd name="T16" fmla="*/ 0 w 64"/>
                <a:gd name="T17" fmla="*/ 1 h 148"/>
                <a:gd name="T18" fmla="*/ 0 w 64"/>
                <a:gd name="T19" fmla="*/ 0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148"/>
                <a:gd name="T32" fmla="*/ 64 w 64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148">
                  <a:moveTo>
                    <a:pt x="3" y="0"/>
                  </a:moveTo>
                  <a:lnTo>
                    <a:pt x="2" y="4"/>
                  </a:lnTo>
                  <a:lnTo>
                    <a:pt x="52" y="148"/>
                  </a:lnTo>
                  <a:lnTo>
                    <a:pt x="64" y="145"/>
                  </a:lnTo>
                  <a:lnTo>
                    <a:pt x="13" y="1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5" name="Freeform 51"/>
            <p:cNvSpPr>
              <a:spLocks/>
            </p:cNvSpPr>
            <p:nvPr/>
          </p:nvSpPr>
          <p:spPr bwMode="auto">
            <a:xfrm>
              <a:off x="3796" y="3396"/>
              <a:ext cx="138" cy="111"/>
            </a:xfrm>
            <a:custGeom>
              <a:avLst/>
              <a:gdLst>
                <a:gd name="T0" fmla="*/ 0 w 277"/>
                <a:gd name="T1" fmla="*/ 3 h 222"/>
                <a:gd name="T2" fmla="*/ 0 w 277"/>
                <a:gd name="T3" fmla="*/ 2 h 222"/>
                <a:gd name="T4" fmla="*/ 3 w 277"/>
                <a:gd name="T5" fmla="*/ 0 h 222"/>
                <a:gd name="T6" fmla="*/ 4 w 277"/>
                <a:gd name="T7" fmla="*/ 3 h 222"/>
                <a:gd name="T8" fmla="*/ 0 w 277"/>
                <a:gd name="T9" fmla="*/ 3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"/>
                <a:gd name="T16" fmla="*/ 0 h 222"/>
                <a:gd name="T17" fmla="*/ 277 w 277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" h="222">
                  <a:moveTo>
                    <a:pt x="51" y="222"/>
                  </a:moveTo>
                  <a:lnTo>
                    <a:pt x="0" y="80"/>
                  </a:lnTo>
                  <a:lnTo>
                    <a:pt x="227" y="0"/>
                  </a:lnTo>
                  <a:lnTo>
                    <a:pt x="277" y="141"/>
                  </a:lnTo>
                  <a:lnTo>
                    <a:pt x="51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6" name="Freeform 52"/>
            <p:cNvSpPr>
              <a:spLocks/>
            </p:cNvSpPr>
            <p:nvPr/>
          </p:nvSpPr>
          <p:spPr bwMode="auto">
            <a:xfrm>
              <a:off x="3792" y="3434"/>
              <a:ext cx="32" cy="74"/>
            </a:xfrm>
            <a:custGeom>
              <a:avLst/>
              <a:gdLst>
                <a:gd name="T0" fmla="*/ 0 w 65"/>
                <a:gd name="T1" fmla="*/ 0 h 149"/>
                <a:gd name="T2" fmla="*/ 0 w 65"/>
                <a:gd name="T3" fmla="*/ 0 h 149"/>
                <a:gd name="T4" fmla="*/ 0 w 65"/>
                <a:gd name="T5" fmla="*/ 2 h 149"/>
                <a:gd name="T6" fmla="*/ 1 w 65"/>
                <a:gd name="T7" fmla="*/ 2 h 149"/>
                <a:gd name="T8" fmla="*/ 0 w 65"/>
                <a:gd name="T9" fmla="*/ 0 h 149"/>
                <a:gd name="T10" fmla="*/ 0 w 65"/>
                <a:gd name="T11" fmla="*/ 0 h 149"/>
                <a:gd name="T12" fmla="*/ 0 w 65"/>
                <a:gd name="T13" fmla="*/ 0 h 149"/>
                <a:gd name="T14" fmla="*/ 0 w 65"/>
                <a:gd name="T15" fmla="*/ 0 h 149"/>
                <a:gd name="T16" fmla="*/ 0 w 65"/>
                <a:gd name="T17" fmla="*/ 0 h 149"/>
                <a:gd name="T18" fmla="*/ 0 w 65"/>
                <a:gd name="T19" fmla="*/ 0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49"/>
                <a:gd name="T32" fmla="*/ 65 w 65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49">
                  <a:moveTo>
                    <a:pt x="7" y="0"/>
                  </a:moveTo>
                  <a:lnTo>
                    <a:pt x="3" y="7"/>
                  </a:lnTo>
                  <a:lnTo>
                    <a:pt x="53" y="149"/>
                  </a:lnTo>
                  <a:lnTo>
                    <a:pt x="65" y="147"/>
                  </a:lnTo>
                  <a:lnTo>
                    <a:pt x="14" y="5"/>
                  </a:lnTo>
                  <a:lnTo>
                    <a:pt x="10" y="12"/>
                  </a:lnTo>
                  <a:lnTo>
                    <a:pt x="7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7" name="Freeform 53"/>
            <p:cNvSpPr>
              <a:spLocks/>
            </p:cNvSpPr>
            <p:nvPr/>
          </p:nvSpPr>
          <p:spPr bwMode="auto">
            <a:xfrm>
              <a:off x="3795" y="3392"/>
              <a:ext cx="117" cy="47"/>
            </a:xfrm>
            <a:custGeom>
              <a:avLst/>
              <a:gdLst>
                <a:gd name="T0" fmla="*/ 4 w 234"/>
                <a:gd name="T1" fmla="*/ 1 h 94"/>
                <a:gd name="T2" fmla="*/ 4 w 234"/>
                <a:gd name="T3" fmla="*/ 1 h 94"/>
                <a:gd name="T4" fmla="*/ 0 w 234"/>
                <a:gd name="T5" fmla="*/ 1 h 94"/>
                <a:gd name="T6" fmla="*/ 1 w 234"/>
                <a:gd name="T7" fmla="*/ 1 h 94"/>
                <a:gd name="T8" fmla="*/ 4 w 234"/>
                <a:gd name="T9" fmla="*/ 1 h 94"/>
                <a:gd name="T10" fmla="*/ 4 w 234"/>
                <a:gd name="T11" fmla="*/ 1 h 94"/>
                <a:gd name="T12" fmla="*/ 4 w 234"/>
                <a:gd name="T13" fmla="*/ 1 h 94"/>
                <a:gd name="T14" fmla="*/ 4 w 234"/>
                <a:gd name="T15" fmla="*/ 0 h 94"/>
                <a:gd name="T16" fmla="*/ 4 w 234"/>
                <a:gd name="T17" fmla="*/ 1 h 94"/>
                <a:gd name="T18" fmla="*/ 4 w 234"/>
                <a:gd name="T19" fmla="*/ 1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4"/>
                <a:gd name="T31" fmla="*/ 0 h 94"/>
                <a:gd name="T32" fmla="*/ 234 w 234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4" h="94">
                  <a:moveTo>
                    <a:pt x="234" y="6"/>
                  </a:moveTo>
                  <a:lnTo>
                    <a:pt x="227" y="2"/>
                  </a:lnTo>
                  <a:lnTo>
                    <a:pt x="0" y="82"/>
                  </a:lnTo>
                  <a:lnTo>
                    <a:pt x="3" y="94"/>
                  </a:lnTo>
                  <a:lnTo>
                    <a:pt x="230" y="13"/>
                  </a:lnTo>
                  <a:lnTo>
                    <a:pt x="223" y="9"/>
                  </a:lnTo>
                  <a:lnTo>
                    <a:pt x="234" y="6"/>
                  </a:lnTo>
                  <a:lnTo>
                    <a:pt x="232" y="0"/>
                  </a:lnTo>
                  <a:lnTo>
                    <a:pt x="227" y="2"/>
                  </a:lnTo>
                  <a:lnTo>
                    <a:pt x="23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8" name="Freeform 54"/>
            <p:cNvSpPr>
              <a:spLocks/>
            </p:cNvSpPr>
            <p:nvPr/>
          </p:nvSpPr>
          <p:spPr bwMode="auto">
            <a:xfrm>
              <a:off x="3906" y="3396"/>
              <a:ext cx="31" cy="74"/>
            </a:xfrm>
            <a:custGeom>
              <a:avLst/>
              <a:gdLst>
                <a:gd name="T0" fmla="*/ 1 w 62"/>
                <a:gd name="T1" fmla="*/ 2 h 149"/>
                <a:gd name="T2" fmla="*/ 1 w 62"/>
                <a:gd name="T3" fmla="*/ 2 h 149"/>
                <a:gd name="T4" fmla="*/ 1 w 62"/>
                <a:gd name="T5" fmla="*/ 0 h 149"/>
                <a:gd name="T6" fmla="*/ 0 w 62"/>
                <a:gd name="T7" fmla="*/ 0 h 149"/>
                <a:gd name="T8" fmla="*/ 1 w 62"/>
                <a:gd name="T9" fmla="*/ 2 h 149"/>
                <a:gd name="T10" fmla="*/ 1 w 62"/>
                <a:gd name="T11" fmla="*/ 2 h 149"/>
                <a:gd name="T12" fmla="*/ 1 w 62"/>
                <a:gd name="T13" fmla="*/ 2 h 149"/>
                <a:gd name="T14" fmla="*/ 1 w 62"/>
                <a:gd name="T15" fmla="*/ 2 h 149"/>
                <a:gd name="T16" fmla="*/ 1 w 62"/>
                <a:gd name="T17" fmla="*/ 2 h 149"/>
                <a:gd name="T18" fmla="*/ 1 w 62"/>
                <a:gd name="T19" fmla="*/ 2 h 1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49"/>
                <a:gd name="T32" fmla="*/ 62 w 62"/>
                <a:gd name="T33" fmla="*/ 149 h 1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49">
                  <a:moveTo>
                    <a:pt x="56" y="149"/>
                  </a:moveTo>
                  <a:lnTo>
                    <a:pt x="61" y="142"/>
                  </a:lnTo>
                  <a:lnTo>
                    <a:pt x="11" y="0"/>
                  </a:lnTo>
                  <a:lnTo>
                    <a:pt x="0" y="3"/>
                  </a:lnTo>
                  <a:lnTo>
                    <a:pt x="49" y="144"/>
                  </a:lnTo>
                  <a:lnTo>
                    <a:pt x="54" y="137"/>
                  </a:lnTo>
                  <a:lnTo>
                    <a:pt x="56" y="149"/>
                  </a:lnTo>
                  <a:lnTo>
                    <a:pt x="62" y="147"/>
                  </a:lnTo>
                  <a:lnTo>
                    <a:pt x="61" y="142"/>
                  </a:lnTo>
                  <a:lnTo>
                    <a:pt x="56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79" name="Freeform 55"/>
            <p:cNvSpPr>
              <a:spLocks/>
            </p:cNvSpPr>
            <p:nvPr/>
          </p:nvSpPr>
          <p:spPr bwMode="auto">
            <a:xfrm>
              <a:off x="3818" y="3464"/>
              <a:ext cx="117" cy="47"/>
            </a:xfrm>
            <a:custGeom>
              <a:avLst/>
              <a:gdLst>
                <a:gd name="T0" fmla="*/ 0 w 233"/>
                <a:gd name="T1" fmla="*/ 1 h 95"/>
                <a:gd name="T2" fmla="*/ 1 w 233"/>
                <a:gd name="T3" fmla="*/ 1 h 95"/>
                <a:gd name="T4" fmla="*/ 4 w 233"/>
                <a:gd name="T5" fmla="*/ 0 h 95"/>
                <a:gd name="T6" fmla="*/ 4 w 233"/>
                <a:gd name="T7" fmla="*/ 0 h 95"/>
                <a:gd name="T8" fmla="*/ 1 w 233"/>
                <a:gd name="T9" fmla="*/ 1 h 95"/>
                <a:gd name="T10" fmla="*/ 1 w 233"/>
                <a:gd name="T11" fmla="*/ 1 h 95"/>
                <a:gd name="T12" fmla="*/ 0 w 233"/>
                <a:gd name="T13" fmla="*/ 1 h 95"/>
                <a:gd name="T14" fmla="*/ 1 w 233"/>
                <a:gd name="T15" fmla="*/ 1 h 95"/>
                <a:gd name="T16" fmla="*/ 1 w 233"/>
                <a:gd name="T17" fmla="*/ 1 h 95"/>
                <a:gd name="T18" fmla="*/ 0 w 233"/>
                <a:gd name="T19" fmla="*/ 1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3"/>
                <a:gd name="T31" fmla="*/ 0 h 95"/>
                <a:gd name="T32" fmla="*/ 233 w 233"/>
                <a:gd name="T33" fmla="*/ 95 h 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3" h="95">
                  <a:moveTo>
                    <a:pt x="0" y="88"/>
                  </a:moveTo>
                  <a:lnTo>
                    <a:pt x="7" y="93"/>
                  </a:lnTo>
                  <a:lnTo>
                    <a:pt x="233" y="12"/>
                  </a:lnTo>
                  <a:lnTo>
                    <a:pt x="231" y="0"/>
                  </a:lnTo>
                  <a:lnTo>
                    <a:pt x="5" y="81"/>
                  </a:lnTo>
                  <a:lnTo>
                    <a:pt x="12" y="86"/>
                  </a:lnTo>
                  <a:lnTo>
                    <a:pt x="0" y="88"/>
                  </a:lnTo>
                  <a:lnTo>
                    <a:pt x="3" y="95"/>
                  </a:lnTo>
                  <a:lnTo>
                    <a:pt x="7" y="93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0" name="Freeform 56"/>
            <p:cNvSpPr>
              <a:spLocks/>
            </p:cNvSpPr>
            <p:nvPr/>
          </p:nvSpPr>
          <p:spPr bwMode="auto">
            <a:xfrm>
              <a:off x="3757" y="3448"/>
              <a:ext cx="59" cy="61"/>
            </a:xfrm>
            <a:custGeom>
              <a:avLst/>
              <a:gdLst>
                <a:gd name="T0" fmla="*/ 0 w 120"/>
                <a:gd name="T1" fmla="*/ 1 h 122"/>
                <a:gd name="T2" fmla="*/ 0 w 120"/>
                <a:gd name="T3" fmla="*/ 2 h 122"/>
                <a:gd name="T4" fmla="*/ 1 w 120"/>
                <a:gd name="T5" fmla="*/ 2 h 122"/>
                <a:gd name="T6" fmla="*/ 1 w 120"/>
                <a:gd name="T7" fmla="*/ 0 h 122"/>
                <a:gd name="T8" fmla="*/ 0 w 120"/>
                <a:gd name="T9" fmla="*/ 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22"/>
                <a:gd name="T17" fmla="*/ 120 w 120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22">
                  <a:moveTo>
                    <a:pt x="0" y="31"/>
                  </a:moveTo>
                  <a:lnTo>
                    <a:pt x="32" y="122"/>
                  </a:lnTo>
                  <a:lnTo>
                    <a:pt x="120" y="93"/>
                  </a:lnTo>
                  <a:lnTo>
                    <a:pt x="86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1" name="Freeform 57"/>
            <p:cNvSpPr>
              <a:spLocks/>
            </p:cNvSpPr>
            <p:nvPr/>
          </p:nvSpPr>
          <p:spPr bwMode="auto">
            <a:xfrm>
              <a:off x="3754" y="3462"/>
              <a:ext cx="22" cy="50"/>
            </a:xfrm>
            <a:custGeom>
              <a:avLst/>
              <a:gdLst>
                <a:gd name="T0" fmla="*/ 1 w 44"/>
                <a:gd name="T1" fmla="*/ 2 h 99"/>
                <a:gd name="T2" fmla="*/ 1 w 44"/>
                <a:gd name="T3" fmla="*/ 2 h 99"/>
                <a:gd name="T4" fmla="*/ 1 w 44"/>
                <a:gd name="T5" fmla="*/ 0 h 99"/>
                <a:gd name="T6" fmla="*/ 0 w 44"/>
                <a:gd name="T7" fmla="*/ 1 h 99"/>
                <a:gd name="T8" fmla="*/ 1 w 44"/>
                <a:gd name="T9" fmla="*/ 2 h 99"/>
                <a:gd name="T10" fmla="*/ 1 w 44"/>
                <a:gd name="T11" fmla="*/ 2 h 99"/>
                <a:gd name="T12" fmla="*/ 1 w 44"/>
                <a:gd name="T13" fmla="*/ 2 h 99"/>
                <a:gd name="T14" fmla="*/ 1 w 44"/>
                <a:gd name="T15" fmla="*/ 2 h 99"/>
                <a:gd name="T16" fmla="*/ 1 w 44"/>
                <a:gd name="T17" fmla="*/ 2 h 99"/>
                <a:gd name="T18" fmla="*/ 1 w 44"/>
                <a:gd name="T19" fmla="*/ 2 h 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99"/>
                <a:gd name="T32" fmla="*/ 44 w 44"/>
                <a:gd name="T33" fmla="*/ 99 h 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99">
                  <a:moveTo>
                    <a:pt x="37" y="86"/>
                  </a:moveTo>
                  <a:lnTo>
                    <a:pt x="44" y="91"/>
                  </a:lnTo>
                  <a:lnTo>
                    <a:pt x="12" y="0"/>
                  </a:lnTo>
                  <a:lnTo>
                    <a:pt x="0" y="2"/>
                  </a:lnTo>
                  <a:lnTo>
                    <a:pt x="33" y="93"/>
                  </a:lnTo>
                  <a:lnTo>
                    <a:pt x="39" y="98"/>
                  </a:lnTo>
                  <a:lnTo>
                    <a:pt x="33" y="93"/>
                  </a:lnTo>
                  <a:lnTo>
                    <a:pt x="35" y="99"/>
                  </a:lnTo>
                  <a:lnTo>
                    <a:pt x="39" y="98"/>
                  </a:lnTo>
                  <a:lnTo>
                    <a:pt x="37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2" name="Freeform 58"/>
            <p:cNvSpPr>
              <a:spLocks/>
            </p:cNvSpPr>
            <p:nvPr/>
          </p:nvSpPr>
          <p:spPr bwMode="auto">
            <a:xfrm>
              <a:off x="3772" y="3491"/>
              <a:ext cx="48" cy="20"/>
            </a:xfrm>
            <a:custGeom>
              <a:avLst/>
              <a:gdLst>
                <a:gd name="T0" fmla="*/ 1 w 97"/>
                <a:gd name="T1" fmla="*/ 1 h 40"/>
                <a:gd name="T2" fmla="*/ 1 w 97"/>
                <a:gd name="T3" fmla="*/ 0 h 40"/>
                <a:gd name="T4" fmla="*/ 0 w 97"/>
                <a:gd name="T5" fmla="*/ 1 h 40"/>
                <a:gd name="T6" fmla="*/ 0 w 97"/>
                <a:gd name="T7" fmla="*/ 1 h 40"/>
                <a:gd name="T8" fmla="*/ 1 w 97"/>
                <a:gd name="T9" fmla="*/ 1 h 40"/>
                <a:gd name="T10" fmla="*/ 1 w 97"/>
                <a:gd name="T11" fmla="*/ 1 h 40"/>
                <a:gd name="T12" fmla="*/ 1 w 97"/>
                <a:gd name="T13" fmla="*/ 1 h 40"/>
                <a:gd name="T14" fmla="*/ 1 w 97"/>
                <a:gd name="T15" fmla="*/ 1 h 40"/>
                <a:gd name="T16" fmla="*/ 1 w 97"/>
                <a:gd name="T17" fmla="*/ 1 h 40"/>
                <a:gd name="T18" fmla="*/ 1 w 97"/>
                <a:gd name="T19" fmla="*/ 1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7"/>
                <a:gd name="T31" fmla="*/ 0 h 40"/>
                <a:gd name="T32" fmla="*/ 97 w 97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7" h="40">
                  <a:moveTo>
                    <a:pt x="83" y="6"/>
                  </a:moveTo>
                  <a:lnTo>
                    <a:pt x="88" y="0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90" y="11"/>
                  </a:lnTo>
                  <a:lnTo>
                    <a:pt x="95" y="4"/>
                  </a:lnTo>
                  <a:lnTo>
                    <a:pt x="90" y="11"/>
                  </a:lnTo>
                  <a:lnTo>
                    <a:pt x="97" y="9"/>
                  </a:lnTo>
                  <a:lnTo>
                    <a:pt x="95" y="4"/>
                  </a:lnTo>
                  <a:lnTo>
                    <a:pt x="83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3" name="Freeform 59"/>
            <p:cNvSpPr>
              <a:spLocks/>
            </p:cNvSpPr>
            <p:nvPr/>
          </p:nvSpPr>
          <p:spPr bwMode="auto">
            <a:xfrm>
              <a:off x="3797" y="3443"/>
              <a:ext cx="22" cy="52"/>
            </a:xfrm>
            <a:custGeom>
              <a:avLst/>
              <a:gdLst>
                <a:gd name="T0" fmla="*/ 0 w 45"/>
                <a:gd name="T1" fmla="*/ 1 h 102"/>
                <a:gd name="T2" fmla="*/ 0 w 45"/>
                <a:gd name="T3" fmla="*/ 1 h 102"/>
                <a:gd name="T4" fmla="*/ 0 w 45"/>
                <a:gd name="T5" fmla="*/ 2 h 102"/>
                <a:gd name="T6" fmla="*/ 0 w 45"/>
                <a:gd name="T7" fmla="*/ 2 h 102"/>
                <a:gd name="T8" fmla="*/ 0 w 45"/>
                <a:gd name="T9" fmla="*/ 1 h 102"/>
                <a:gd name="T10" fmla="*/ 0 w 45"/>
                <a:gd name="T11" fmla="*/ 1 h 102"/>
                <a:gd name="T12" fmla="*/ 0 w 45"/>
                <a:gd name="T13" fmla="*/ 1 h 102"/>
                <a:gd name="T14" fmla="*/ 0 w 45"/>
                <a:gd name="T15" fmla="*/ 0 h 102"/>
                <a:gd name="T16" fmla="*/ 0 w 45"/>
                <a:gd name="T17" fmla="*/ 1 h 102"/>
                <a:gd name="T18" fmla="*/ 0 w 45"/>
                <a:gd name="T19" fmla="*/ 1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102"/>
                <a:gd name="T32" fmla="*/ 45 w 45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102">
                  <a:moveTo>
                    <a:pt x="7" y="14"/>
                  </a:moveTo>
                  <a:lnTo>
                    <a:pt x="0" y="9"/>
                  </a:lnTo>
                  <a:lnTo>
                    <a:pt x="33" y="102"/>
                  </a:lnTo>
                  <a:lnTo>
                    <a:pt x="45" y="100"/>
                  </a:lnTo>
                  <a:lnTo>
                    <a:pt x="11" y="7"/>
                  </a:lnTo>
                  <a:lnTo>
                    <a:pt x="4" y="2"/>
                  </a:lnTo>
                  <a:lnTo>
                    <a:pt x="11" y="7"/>
                  </a:lnTo>
                  <a:lnTo>
                    <a:pt x="9" y="0"/>
                  </a:lnTo>
                  <a:lnTo>
                    <a:pt x="4" y="2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4" name="Freeform 60"/>
            <p:cNvSpPr>
              <a:spLocks/>
            </p:cNvSpPr>
            <p:nvPr/>
          </p:nvSpPr>
          <p:spPr bwMode="auto">
            <a:xfrm>
              <a:off x="3753" y="3445"/>
              <a:ext cx="47" cy="21"/>
            </a:xfrm>
            <a:custGeom>
              <a:avLst/>
              <a:gdLst>
                <a:gd name="T0" fmla="*/ 0 w 95"/>
                <a:gd name="T1" fmla="*/ 0 h 43"/>
                <a:gd name="T2" fmla="*/ 0 w 95"/>
                <a:gd name="T3" fmla="*/ 0 h 43"/>
                <a:gd name="T4" fmla="*/ 1 w 95"/>
                <a:gd name="T5" fmla="*/ 0 h 43"/>
                <a:gd name="T6" fmla="*/ 1 w 95"/>
                <a:gd name="T7" fmla="*/ 0 h 43"/>
                <a:gd name="T8" fmla="*/ 0 w 95"/>
                <a:gd name="T9" fmla="*/ 0 h 43"/>
                <a:gd name="T10" fmla="*/ 0 w 95"/>
                <a:gd name="T11" fmla="*/ 0 h 43"/>
                <a:gd name="T12" fmla="*/ 0 w 95"/>
                <a:gd name="T13" fmla="*/ 0 h 43"/>
                <a:gd name="T14" fmla="*/ 0 w 95"/>
                <a:gd name="T15" fmla="*/ 0 h 43"/>
                <a:gd name="T16" fmla="*/ 0 w 95"/>
                <a:gd name="T17" fmla="*/ 0 h 43"/>
                <a:gd name="T18" fmla="*/ 0 w 9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"/>
                <a:gd name="T31" fmla="*/ 0 h 43"/>
                <a:gd name="T32" fmla="*/ 95 w 95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" h="43">
                  <a:moveTo>
                    <a:pt x="13" y="36"/>
                  </a:moveTo>
                  <a:lnTo>
                    <a:pt x="8" y="43"/>
                  </a:lnTo>
                  <a:lnTo>
                    <a:pt x="95" y="12"/>
                  </a:lnTo>
                  <a:lnTo>
                    <a:pt x="92" y="0"/>
                  </a:lnTo>
                  <a:lnTo>
                    <a:pt x="6" y="31"/>
                  </a:lnTo>
                  <a:lnTo>
                    <a:pt x="1" y="38"/>
                  </a:lnTo>
                  <a:lnTo>
                    <a:pt x="6" y="31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5" name="Freeform 61"/>
            <p:cNvSpPr>
              <a:spLocks/>
            </p:cNvSpPr>
            <p:nvPr/>
          </p:nvSpPr>
          <p:spPr bwMode="auto">
            <a:xfrm>
              <a:off x="3548" y="3479"/>
              <a:ext cx="238" cy="84"/>
            </a:xfrm>
            <a:custGeom>
              <a:avLst/>
              <a:gdLst>
                <a:gd name="T0" fmla="*/ 7 w 477"/>
                <a:gd name="T1" fmla="*/ 0 h 168"/>
                <a:gd name="T2" fmla="*/ 0 w 477"/>
                <a:gd name="T3" fmla="*/ 3 h 168"/>
                <a:gd name="T4" fmla="*/ 7 w 477"/>
                <a:gd name="T5" fmla="*/ 0 h 168"/>
                <a:gd name="T6" fmla="*/ 0 60000 65536"/>
                <a:gd name="T7" fmla="*/ 0 60000 65536"/>
                <a:gd name="T8" fmla="*/ 0 60000 65536"/>
                <a:gd name="T9" fmla="*/ 0 w 477"/>
                <a:gd name="T10" fmla="*/ 0 h 168"/>
                <a:gd name="T11" fmla="*/ 477 w 47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7" h="168">
                  <a:moveTo>
                    <a:pt x="477" y="0"/>
                  </a:moveTo>
                  <a:lnTo>
                    <a:pt x="0" y="16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6" name="Freeform 62"/>
            <p:cNvSpPr>
              <a:spLocks/>
            </p:cNvSpPr>
            <p:nvPr/>
          </p:nvSpPr>
          <p:spPr bwMode="auto">
            <a:xfrm>
              <a:off x="3547" y="3476"/>
              <a:ext cx="240" cy="90"/>
            </a:xfrm>
            <a:custGeom>
              <a:avLst/>
              <a:gdLst>
                <a:gd name="T0" fmla="*/ 1 w 479"/>
                <a:gd name="T1" fmla="*/ 3 h 180"/>
                <a:gd name="T2" fmla="*/ 1 w 479"/>
                <a:gd name="T3" fmla="*/ 3 h 180"/>
                <a:gd name="T4" fmla="*/ 8 w 479"/>
                <a:gd name="T5" fmla="*/ 1 h 180"/>
                <a:gd name="T6" fmla="*/ 8 w 479"/>
                <a:gd name="T7" fmla="*/ 0 h 180"/>
                <a:gd name="T8" fmla="*/ 0 w 479"/>
                <a:gd name="T9" fmla="*/ 3 h 180"/>
                <a:gd name="T10" fmla="*/ 1 w 479"/>
                <a:gd name="T11" fmla="*/ 3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9"/>
                <a:gd name="T19" fmla="*/ 0 h 180"/>
                <a:gd name="T20" fmla="*/ 479 w 479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9" h="180">
                  <a:moveTo>
                    <a:pt x="1" y="174"/>
                  </a:moveTo>
                  <a:lnTo>
                    <a:pt x="2" y="180"/>
                  </a:lnTo>
                  <a:lnTo>
                    <a:pt x="479" y="12"/>
                  </a:lnTo>
                  <a:lnTo>
                    <a:pt x="477" y="0"/>
                  </a:lnTo>
                  <a:lnTo>
                    <a:pt x="0" y="169"/>
                  </a:lnTo>
                  <a:lnTo>
                    <a:pt x="1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7" name="Freeform 63"/>
            <p:cNvSpPr>
              <a:spLocks/>
            </p:cNvSpPr>
            <p:nvPr/>
          </p:nvSpPr>
          <p:spPr bwMode="auto">
            <a:xfrm>
              <a:off x="4043" y="3021"/>
              <a:ext cx="759" cy="402"/>
            </a:xfrm>
            <a:custGeom>
              <a:avLst/>
              <a:gdLst>
                <a:gd name="T0" fmla="*/ 0 w 1517"/>
                <a:gd name="T1" fmla="*/ 11 h 804"/>
                <a:gd name="T2" fmla="*/ 21 w 1517"/>
                <a:gd name="T3" fmla="*/ 3 h 804"/>
                <a:gd name="T4" fmla="*/ 21 w 1517"/>
                <a:gd name="T5" fmla="*/ 1 h 804"/>
                <a:gd name="T6" fmla="*/ 22 w 1517"/>
                <a:gd name="T7" fmla="*/ 0 h 804"/>
                <a:gd name="T8" fmla="*/ 24 w 1517"/>
                <a:gd name="T9" fmla="*/ 7 h 804"/>
                <a:gd name="T10" fmla="*/ 24 w 1517"/>
                <a:gd name="T11" fmla="*/ 7 h 804"/>
                <a:gd name="T12" fmla="*/ 22 w 1517"/>
                <a:gd name="T13" fmla="*/ 6 h 804"/>
                <a:gd name="T14" fmla="*/ 1 w 1517"/>
                <a:gd name="T15" fmla="*/ 13 h 804"/>
                <a:gd name="T16" fmla="*/ 0 w 1517"/>
                <a:gd name="T17" fmla="*/ 11 h 8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17"/>
                <a:gd name="T28" fmla="*/ 0 h 804"/>
                <a:gd name="T29" fmla="*/ 1517 w 1517"/>
                <a:gd name="T30" fmla="*/ 804 h 8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17" h="804">
                  <a:moveTo>
                    <a:pt x="0" y="647"/>
                  </a:moveTo>
                  <a:lnTo>
                    <a:pt x="1306" y="183"/>
                  </a:lnTo>
                  <a:lnTo>
                    <a:pt x="1314" y="15"/>
                  </a:lnTo>
                  <a:lnTo>
                    <a:pt x="1357" y="0"/>
                  </a:lnTo>
                  <a:lnTo>
                    <a:pt x="1517" y="452"/>
                  </a:lnTo>
                  <a:lnTo>
                    <a:pt x="1474" y="467"/>
                  </a:lnTo>
                  <a:lnTo>
                    <a:pt x="1363" y="341"/>
                  </a:lnTo>
                  <a:lnTo>
                    <a:pt x="56" y="804"/>
                  </a:lnTo>
                  <a:lnTo>
                    <a:pt x="0" y="64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8" name="Freeform 64"/>
            <p:cNvSpPr>
              <a:spLocks/>
            </p:cNvSpPr>
            <p:nvPr/>
          </p:nvSpPr>
          <p:spPr bwMode="auto">
            <a:xfrm>
              <a:off x="4043" y="3110"/>
              <a:ext cx="657" cy="237"/>
            </a:xfrm>
            <a:custGeom>
              <a:avLst/>
              <a:gdLst>
                <a:gd name="T0" fmla="*/ 21 w 1313"/>
                <a:gd name="T1" fmla="*/ 0 h 476"/>
                <a:gd name="T2" fmla="*/ 21 w 1313"/>
                <a:gd name="T3" fmla="*/ 0 h 476"/>
                <a:gd name="T4" fmla="*/ 0 w 1313"/>
                <a:gd name="T5" fmla="*/ 7 h 476"/>
                <a:gd name="T6" fmla="*/ 1 w 1313"/>
                <a:gd name="T7" fmla="*/ 7 h 476"/>
                <a:gd name="T8" fmla="*/ 21 w 1313"/>
                <a:gd name="T9" fmla="*/ 0 h 476"/>
                <a:gd name="T10" fmla="*/ 21 w 1313"/>
                <a:gd name="T11" fmla="*/ 0 h 476"/>
                <a:gd name="T12" fmla="*/ 21 w 1313"/>
                <a:gd name="T13" fmla="*/ 0 h 476"/>
                <a:gd name="T14" fmla="*/ 21 w 1313"/>
                <a:gd name="T15" fmla="*/ 0 h 476"/>
                <a:gd name="T16" fmla="*/ 21 w 1313"/>
                <a:gd name="T17" fmla="*/ 0 h 476"/>
                <a:gd name="T18" fmla="*/ 21 w 1313"/>
                <a:gd name="T19" fmla="*/ 0 h 4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3"/>
                <a:gd name="T31" fmla="*/ 0 h 476"/>
                <a:gd name="T32" fmla="*/ 1313 w 1313"/>
                <a:gd name="T33" fmla="*/ 476 h 4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3" h="476">
                  <a:moveTo>
                    <a:pt x="1301" y="6"/>
                  </a:moveTo>
                  <a:lnTo>
                    <a:pt x="1306" y="0"/>
                  </a:lnTo>
                  <a:lnTo>
                    <a:pt x="0" y="464"/>
                  </a:lnTo>
                  <a:lnTo>
                    <a:pt x="2" y="476"/>
                  </a:lnTo>
                  <a:lnTo>
                    <a:pt x="1308" y="12"/>
                  </a:lnTo>
                  <a:lnTo>
                    <a:pt x="1313" y="6"/>
                  </a:lnTo>
                  <a:lnTo>
                    <a:pt x="1308" y="12"/>
                  </a:lnTo>
                  <a:lnTo>
                    <a:pt x="1313" y="9"/>
                  </a:lnTo>
                  <a:lnTo>
                    <a:pt x="1313" y="6"/>
                  </a:lnTo>
                  <a:lnTo>
                    <a:pt x="130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9" name="Freeform 65"/>
            <p:cNvSpPr>
              <a:spLocks/>
            </p:cNvSpPr>
            <p:nvPr/>
          </p:nvSpPr>
          <p:spPr bwMode="auto">
            <a:xfrm>
              <a:off x="4694" y="3026"/>
              <a:ext cx="10" cy="87"/>
            </a:xfrm>
            <a:custGeom>
              <a:avLst/>
              <a:gdLst>
                <a:gd name="T0" fmla="*/ 1 w 20"/>
                <a:gd name="T1" fmla="*/ 0 h 174"/>
                <a:gd name="T2" fmla="*/ 1 w 20"/>
                <a:gd name="T3" fmla="*/ 1 h 174"/>
                <a:gd name="T4" fmla="*/ 0 w 20"/>
                <a:gd name="T5" fmla="*/ 3 h 174"/>
                <a:gd name="T6" fmla="*/ 1 w 20"/>
                <a:gd name="T7" fmla="*/ 3 h 174"/>
                <a:gd name="T8" fmla="*/ 1 w 20"/>
                <a:gd name="T9" fmla="*/ 1 h 174"/>
                <a:gd name="T10" fmla="*/ 1 w 20"/>
                <a:gd name="T11" fmla="*/ 1 h 174"/>
                <a:gd name="T12" fmla="*/ 1 w 20"/>
                <a:gd name="T13" fmla="*/ 0 h 174"/>
                <a:gd name="T14" fmla="*/ 1 w 20"/>
                <a:gd name="T15" fmla="*/ 1 h 174"/>
                <a:gd name="T16" fmla="*/ 1 w 20"/>
                <a:gd name="T17" fmla="*/ 1 h 174"/>
                <a:gd name="T18" fmla="*/ 1 w 20"/>
                <a:gd name="T19" fmla="*/ 0 h 1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174"/>
                <a:gd name="T32" fmla="*/ 20 w 20"/>
                <a:gd name="T33" fmla="*/ 174 h 1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174">
                  <a:moveTo>
                    <a:pt x="13" y="0"/>
                  </a:moveTo>
                  <a:lnTo>
                    <a:pt x="9" y="6"/>
                  </a:lnTo>
                  <a:lnTo>
                    <a:pt x="0" y="174"/>
                  </a:lnTo>
                  <a:lnTo>
                    <a:pt x="12" y="174"/>
                  </a:lnTo>
                  <a:lnTo>
                    <a:pt x="20" y="6"/>
                  </a:lnTo>
                  <a:lnTo>
                    <a:pt x="15" y="1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9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0" name="Freeform 66"/>
            <p:cNvSpPr>
              <a:spLocks/>
            </p:cNvSpPr>
            <p:nvPr/>
          </p:nvSpPr>
          <p:spPr bwMode="auto">
            <a:xfrm>
              <a:off x="4700" y="3018"/>
              <a:ext cx="25" cy="13"/>
            </a:xfrm>
            <a:custGeom>
              <a:avLst/>
              <a:gdLst>
                <a:gd name="T0" fmla="*/ 1 w 50"/>
                <a:gd name="T1" fmla="*/ 0 h 28"/>
                <a:gd name="T2" fmla="*/ 1 w 50"/>
                <a:gd name="T3" fmla="*/ 0 h 28"/>
                <a:gd name="T4" fmla="*/ 0 w 50"/>
                <a:gd name="T5" fmla="*/ 0 h 28"/>
                <a:gd name="T6" fmla="*/ 1 w 50"/>
                <a:gd name="T7" fmla="*/ 0 h 28"/>
                <a:gd name="T8" fmla="*/ 1 w 50"/>
                <a:gd name="T9" fmla="*/ 0 h 28"/>
                <a:gd name="T10" fmla="*/ 1 w 50"/>
                <a:gd name="T11" fmla="*/ 0 h 28"/>
                <a:gd name="T12" fmla="*/ 1 w 50"/>
                <a:gd name="T13" fmla="*/ 0 h 28"/>
                <a:gd name="T14" fmla="*/ 1 w 50"/>
                <a:gd name="T15" fmla="*/ 0 h 28"/>
                <a:gd name="T16" fmla="*/ 1 w 50"/>
                <a:gd name="T17" fmla="*/ 0 h 28"/>
                <a:gd name="T18" fmla="*/ 1 w 5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8"/>
                <a:gd name="T32" fmla="*/ 50 w 5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8">
                  <a:moveTo>
                    <a:pt x="50" y="6"/>
                  </a:moveTo>
                  <a:lnTo>
                    <a:pt x="43" y="1"/>
                  </a:lnTo>
                  <a:lnTo>
                    <a:pt x="0" y="16"/>
                  </a:lnTo>
                  <a:lnTo>
                    <a:pt x="2" y="28"/>
                  </a:lnTo>
                  <a:lnTo>
                    <a:pt x="45" y="13"/>
                  </a:lnTo>
                  <a:lnTo>
                    <a:pt x="38" y="8"/>
                  </a:lnTo>
                  <a:lnTo>
                    <a:pt x="50" y="6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1" name="Freeform 67"/>
            <p:cNvSpPr>
              <a:spLocks/>
            </p:cNvSpPr>
            <p:nvPr/>
          </p:nvSpPr>
          <p:spPr bwMode="auto">
            <a:xfrm>
              <a:off x="4719" y="3020"/>
              <a:ext cx="87" cy="230"/>
            </a:xfrm>
            <a:custGeom>
              <a:avLst/>
              <a:gdLst>
                <a:gd name="T0" fmla="*/ 3 w 174"/>
                <a:gd name="T1" fmla="*/ 8 h 459"/>
                <a:gd name="T2" fmla="*/ 3 w 174"/>
                <a:gd name="T3" fmla="*/ 8 h 459"/>
                <a:gd name="T4" fmla="*/ 1 w 174"/>
                <a:gd name="T5" fmla="*/ 0 h 459"/>
                <a:gd name="T6" fmla="*/ 0 w 174"/>
                <a:gd name="T7" fmla="*/ 1 h 459"/>
                <a:gd name="T8" fmla="*/ 3 w 174"/>
                <a:gd name="T9" fmla="*/ 8 h 459"/>
                <a:gd name="T10" fmla="*/ 3 w 174"/>
                <a:gd name="T11" fmla="*/ 7 h 459"/>
                <a:gd name="T12" fmla="*/ 3 w 174"/>
                <a:gd name="T13" fmla="*/ 8 h 459"/>
                <a:gd name="T14" fmla="*/ 3 w 174"/>
                <a:gd name="T15" fmla="*/ 8 h 459"/>
                <a:gd name="T16" fmla="*/ 3 w 174"/>
                <a:gd name="T17" fmla="*/ 8 h 459"/>
                <a:gd name="T18" fmla="*/ 3 w 174"/>
                <a:gd name="T19" fmla="*/ 8 h 4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"/>
                <a:gd name="T31" fmla="*/ 0 h 459"/>
                <a:gd name="T32" fmla="*/ 174 w 174"/>
                <a:gd name="T33" fmla="*/ 459 h 4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" h="459">
                  <a:moveTo>
                    <a:pt x="167" y="459"/>
                  </a:moveTo>
                  <a:lnTo>
                    <a:pt x="172" y="452"/>
                  </a:lnTo>
                  <a:lnTo>
                    <a:pt x="12" y="0"/>
                  </a:lnTo>
                  <a:lnTo>
                    <a:pt x="0" y="2"/>
                  </a:lnTo>
                  <a:lnTo>
                    <a:pt x="160" y="455"/>
                  </a:lnTo>
                  <a:lnTo>
                    <a:pt x="165" y="448"/>
                  </a:lnTo>
                  <a:lnTo>
                    <a:pt x="167" y="459"/>
                  </a:lnTo>
                  <a:lnTo>
                    <a:pt x="174" y="457"/>
                  </a:lnTo>
                  <a:lnTo>
                    <a:pt x="172" y="452"/>
                  </a:lnTo>
                  <a:lnTo>
                    <a:pt x="167" y="4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2" name="Freeform 68"/>
            <p:cNvSpPr>
              <a:spLocks/>
            </p:cNvSpPr>
            <p:nvPr/>
          </p:nvSpPr>
          <p:spPr bwMode="auto">
            <a:xfrm>
              <a:off x="4778" y="3244"/>
              <a:ext cx="25" cy="14"/>
            </a:xfrm>
            <a:custGeom>
              <a:avLst/>
              <a:gdLst>
                <a:gd name="T0" fmla="*/ 0 w 48"/>
                <a:gd name="T1" fmla="*/ 1 h 27"/>
                <a:gd name="T2" fmla="*/ 1 w 48"/>
                <a:gd name="T3" fmla="*/ 1 h 27"/>
                <a:gd name="T4" fmla="*/ 1 w 48"/>
                <a:gd name="T5" fmla="*/ 1 h 27"/>
                <a:gd name="T6" fmla="*/ 1 w 48"/>
                <a:gd name="T7" fmla="*/ 0 h 27"/>
                <a:gd name="T8" fmla="*/ 1 w 48"/>
                <a:gd name="T9" fmla="*/ 1 h 27"/>
                <a:gd name="T10" fmla="*/ 1 w 48"/>
                <a:gd name="T11" fmla="*/ 1 h 27"/>
                <a:gd name="T12" fmla="*/ 0 w 48"/>
                <a:gd name="T13" fmla="*/ 1 h 27"/>
                <a:gd name="T14" fmla="*/ 1 w 48"/>
                <a:gd name="T15" fmla="*/ 1 h 27"/>
                <a:gd name="T16" fmla="*/ 1 w 48"/>
                <a:gd name="T17" fmla="*/ 1 h 27"/>
                <a:gd name="T18" fmla="*/ 0 w 48"/>
                <a:gd name="T19" fmla="*/ 1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27"/>
                <a:gd name="T32" fmla="*/ 48 w 48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27">
                  <a:moveTo>
                    <a:pt x="0" y="24"/>
                  </a:moveTo>
                  <a:lnTo>
                    <a:pt x="6" y="26"/>
                  </a:lnTo>
                  <a:lnTo>
                    <a:pt x="48" y="11"/>
                  </a:lnTo>
                  <a:lnTo>
                    <a:pt x="46" y="0"/>
                  </a:lnTo>
                  <a:lnTo>
                    <a:pt x="3" y="15"/>
                  </a:lnTo>
                  <a:lnTo>
                    <a:pt x="9" y="17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6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3" name="Freeform 69"/>
            <p:cNvSpPr>
              <a:spLocks/>
            </p:cNvSpPr>
            <p:nvPr/>
          </p:nvSpPr>
          <p:spPr bwMode="auto">
            <a:xfrm>
              <a:off x="4723" y="3188"/>
              <a:ext cx="60" cy="68"/>
            </a:xfrm>
            <a:custGeom>
              <a:avLst/>
              <a:gdLst>
                <a:gd name="T0" fmla="*/ 0 w 121"/>
                <a:gd name="T1" fmla="*/ 0 h 137"/>
                <a:gd name="T2" fmla="*/ 0 w 121"/>
                <a:gd name="T3" fmla="*/ 0 h 137"/>
                <a:gd name="T4" fmla="*/ 1 w 121"/>
                <a:gd name="T5" fmla="*/ 2 h 137"/>
                <a:gd name="T6" fmla="*/ 1 w 121"/>
                <a:gd name="T7" fmla="*/ 2 h 137"/>
                <a:gd name="T8" fmla="*/ 0 w 121"/>
                <a:gd name="T9" fmla="*/ 0 h 137"/>
                <a:gd name="T10" fmla="*/ 0 w 121"/>
                <a:gd name="T11" fmla="*/ 0 h 137"/>
                <a:gd name="T12" fmla="*/ 0 w 121"/>
                <a:gd name="T13" fmla="*/ 0 h 137"/>
                <a:gd name="T14" fmla="*/ 0 w 121"/>
                <a:gd name="T15" fmla="*/ 0 h 137"/>
                <a:gd name="T16" fmla="*/ 0 w 121"/>
                <a:gd name="T17" fmla="*/ 0 h 137"/>
                <a:gd name="T18" fmla="*/ 0 w 121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37"/>
                <a:gd name="T32" fmla="*/ 121 w 121"/>
                <a:gd name="T33" fmla="*/ 137 h 1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37">
                  <a:moveTo>
                    <a:pt x="6" y="13"/>
                  </a:moveTo>
                  <a:lnTo>
                    <a:pt x="0" y="10"/>
                  </a:lnTo>
                  <a:lnTo>
                    <a:pt x="112" y="137"/>
                  </a:lnTo>
                  <a:lnTo>
                    <a:pt x="121" y="130"/>
                  </a:lnTo>
                  <a:lnTo>
                    <a:pt x="9" y="3"/>
                  </a:lnTo>
                  <a:lnTo>
                    <a:pt x="4" y="1"/>
                  </a:lnTo>
                  <a:lnTo>
                    <a:pt x="9" y="3"/>
                  </a:lnTo>
                  <a:lnTo>
                    <a:pt x="6" y="0"/>
                  </a:lnTo>
                  <a:lnTo>
                    <a:pt x="4" y="1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4" name="Freeform 70"/>
            <p:cNvSpPr>
              <a:spLocks/>
            </p:cNvSpPr>
            <p:nvPr/>
          </p:nvSpPr>
          <p:spPr bwMode="auto">
            <a:xfrm>
              <a:off x="4069" y="3188"/>
              <a:ext cx="656" cy="238"/>
            </a:xfrm>
            <a:custGeom>
              <a:avLst/>
              <a:gdLst>
                <a:gd name="T0" fmla="*/ 0 w 1314"/>
                <a:gd name="T1" fmla="*/ 8 h 475"/>
                <a:gd name="T2" fmla="*/ 0 w 1314"/>
                <a:gd name="T3" fmla="*/ 8 h 475"/>
                <a:gd name="T4" fmla="*/ 20 w 1314"/>
                <a:gd name="T5" fmla="*/ 1 h 475"/>
                <a:gd name="T6" fmla="*/ 20 w 1314"/>
                <a:gd name="T7" fmla="*/ 0 h 475"/>
                <a:gd name="T8" fmla="*/ 0 w 1314"/>
                <a:gd name="T9" fmla="*/ 8 h 475"/>
                <a:gd name="T10" fmla="*/ 0 w 1314"/>
                <a:gd name="T11" fmla="*/ 8 h 475"/>
                <a:gd name="T12" fmla="*/ 0 w 1314"/>
                <a:gd name="T13" fmla="*/ 8 h 475"/>
                <a:gd name="T14" fmla="*/ 0 w 1314"/>
                <a:gd name="T15" fmla="*/ 8 h 475"/>
                <a:gd name="T16" fmla="*/ 0 w 1314"/>
                <a:gd name="T17" fmla="*/ 8 h 475"/>
                <a:gd name="T18" fmla="*/ 0 w 1314"/>
                <a:gd name="T19" fmla="*/ 8 h 4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14"/>
                <a:gd name="T31" fmla="*/ 0 h 475"/>
                <a:gd name="T32" fmla="*/ 1314 w 1314"/>
                <a:gd name="T33" fmla="*/ 475 h 4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14" h="475">
                  <a:moveTo>
                    <a:pt x="0" y="470"/>
                  </a:moveTo>
                  <a:lnTo>
                    <a:pt x="7" y="474"/>
                  </a:lnTo>
                  <a:lnTo>
                    <a:pt x="1314" y="12"/>
                  </a:lnTo>
                  <a:lnTo>
                    <a:pt x="1312" y="0"/>
                  </a:lnTo>
                  <a:lnTo>
                    <a:pt x="5" y="463"/>
                  </a:lnTo>
                  <a:lnTo>
                    <a:pt x="12" y="467"/>
                  </a:lnTo>
                  <a:lnTo>
                    <a:pt x="0" y="470"/>
                  </a:lnTo>
                  <a:lnTo>
                    <a:pt x="3" y="475"/>
                  </a:lnTo>
                  <a:lnTo>
                    <a:pt x="7" y="474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5" name="Freeform 71"/>
            <p:cNvSpPr>
              <a:spLocks/>
            </p:cNvSpPr>
            <p:nvPr/>
          </p:nvSpPr>
          <p:spPr bwMode="auto">
            <a:xfrm>
              <a:off x="4039" y="3342"/>
              <a:ext cx="35" cy="81"/>
            </a:xfrm>
            <a:custGeom>
              <a:avLst/>
              <a:gdLst>
                <a:gd name="T0" fmla="*/ 1 w 70"/>
                <a:gd name="T1" fmla="*/ 0 h 164"/>
                <a:gd name="T2" fmla="*/ 1 w 70"/>
                <a:gd name="T3" fmla="*/ 0 h 164"/>
                <a:gd name="T4" fmla="*/ 1 w 70"/>
                <a:gd name="T5" fmla="*/ 2 h 164"/>
                <a:gd name="T6" fmla="*/ 1 w 70"/>
                <a:gd name="T7" fmla="*/ 2 h 164"/>
                <a:gd name="T8" fmla="*/ 1 w 70"/>
                <a:gd name="T9" fmla="*/ 0 h 164"/>
                <a:gd name="T10" fmla="*/ 1 w 70"/>
                <a:gd name="T11" fmla="*/ 0 h 164"/>
                <a:gd name="T12" fmla="*/ 1 w 70"/>
                <a:gd name="T13" fmla="*/ 0 h 164"/>
                <a:gd name="T14" fmla="*/ 0 w 70"/>
                <a:gd name="T15" fmla="*/ 0 h 164"/>
                <a:gd name="T16" fmla="*/ 1 w 70"/>
                <a:gd name="T17" fmla="*/ 0 h 164"/>
                <a:gd name="T18" fmla="*/ 1 w 70"/>
                <a:gd name="T19" fmla="*/ 0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164"/>
                <a:gd name="T32" fmla="*/ 70 w 70"/>
                <a:gd name="T33" fmla="*/ 164 h 1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164">
                  <a:moveTo>
                    <a:pt x="7" y="0"/>
                  </a:moveTo>
                  <a:lnTo>
                    <a:pt x="2" y="7"/>
                  </a:lnTo>
                  <a:lnTo>
                    <a:pt x="58" y="164"/>
                  </a:lnTo>
                  <a:lnTo>
                    <a:pt x="70" y="161"/>
                  </a:lnTo>
                  <a:lnTo>
                    <a:pt x="14" y="5"/>
                  </a:lnTo>
                  <a:lnTo>
                    <a:pt x="9" y="12"/>
                  </a:lnTo>
                  <a:lnTo>
                    <a:pt x="7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6" name="Freeform 72"/>
            <p:cNvSpPr>
              <a:spLocks/>
            </p:cNvSpPr>
            <p:nvPr/>
          </p:nvSpPr>
          <p:spPr bwMode="auto">
            <a:xfrm>
              <a:off x="3920" y="3358"/>
              <a:ext cx="122" cy="105"/>
            </a:xfrm>
            <a:custGeom>
              <a:avLst/>
              <a:gdLst>
                <a:gd name="T0" fmla="*/ 4 w 244"/>
                <a:gd name="T1" fmla="*/ 3 h 209"/>
                <a:gd name="T2" fmla="*/ 4 w 244"/>
                <a:gd name="T3" fmla="*/ 0 h 209"/>
                <a:gd name="T4" fmla="*/ 0 w 244"/>
                <a:gd name="T5" fmla="*/ 2 h 209"/>
                <a:gd name="T6" fmla="*/ 1 w 244"/>
                <a:gd name="T7" fmla="*/ 4 h 209"/>
                <a:gd name="T8" fmla="*/ 4 w 244"/>
                <a:gd name="T9" fmla="*/ 3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209"/>
                <a:gd name="T17" fmla="*/ 244 w 244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209">
                  <a:moveTo>
                    <a:pt x="244" y="140"/>
                  </a:moveTo>
                  <a:lnTo>
                    <a:pt x="195" y="0"/>
                  </a:lnTo>
                  <a:lnTo>
                    <a:pt x="0" y="68"/>
                  </a:lnTo>
                  <a:lnTo>
                    <a:pt x="51" y="209"/>
                  </a:lnTo>
                  <a:lnTo>
                    <a:pt x="244" y="140"/>
                  </a:lnTo>
                  <a:close/>
                </a:path>
              </a:pathLst>
            </a:custGeom>
            <a:solidFill>
              <a:srgbClr val="FF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7" name="Freeform 73"/>
            <p:cNvSpPr>
              <a:spLocks/>
            </p:cNvSpPr>
            <p:nvPr/>
          </p:nvSpPr>
          <p:spPr bwMode="auto">
            <a:xfrm>
              <a:off x="3808" y="3406"/>
              <a:ext cx="117" cy="91"/>
            </a:xfrm>
            <a:custGeom>
              <a:avLst/>
              <a:gdLst>
                <a:gd name="T0" fmla="*/ 0 w 235"/>
                <a:gd name="T1" fmla="*/ 2 h 183"/>
                <a:gd name="T2" fmla="*/ 0 w 235"/>
                <a:gd name="T3" fmla="*/ 1 h 183"/>
                <a:gd name="T4" fmla="*/ 3 w 235"/>
                <a:gd name="T5" fmla="*/ 0 h 183"/>
                <a:gd name="T6" fmla="*/ 3 w 235"/>
                <a:gd name="T7" fmla="*/ 1 h 183"/>
                <a:gd name="T8" fmla="*/ 0 w 235"/>
                <a:gd name="T9" fmla="*/ 2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183"/>
                <a:gd name="T17" fmla="*/ 235 w 235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183">
                  <a:moveTo>
                    <a:pt x="40" y="183"/>
                  </a:moveTo>
                  <a:lnTo>
                    <a:pt x="0" y="68"/>
                  </a:lnTo>
                  <a:lnTo>
                    <a:pt x="193" y="0"/>
                  </a:lnTo>
                  <a:lnTo>
                    <a:pt x="235" y="115"/>
                  </a:lnTo>
                  <a:lnTo>
                    <a:pt x="40" y="183"/>
                  </a:lnTo>
                  <a:close/>
                </a:path>
              </a:pathLst>
            </a:custGeom>
            <a:solidFill>
              <a:srgbClr val="FF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8" name="Freeform 74"/>
            <p:cNvSpPr>
              <a:spLocks/>
            </p:cNvSpPr>
            <p:nvPr/>
          </p:nvSpPr>
          <p:spPr bwMode="auto">
            <a:xfrm>
              <a:off x="3763" y="3454"/>
              <a:ext cx="47" cy="50"/>
            </a:xfrm>
            <a:custGeom>
              <a:avLst/>
              <a:gdLst>
                <a:gd name="T0" fmla="*/ 1 w 94"/>
                <a:gd name="T1" fmla="*/ 2 h 99"/>
                <a:gd name="T2" fmla="*/ 0 w 94"/>
                <a:gd name="T3" fmla="*/ 1 h 99"/>
                <a:gd name="T4" fmla="*/ 1 w 94"/>
                <a:gd name="T5" fmla="*/ 0 h 99"/>
                <a:gd name="T6" fmla="*/ 1 w 94"/>
                <a:gd name="T7" fmla="*/ 2 h 99"/>
                <a:gd name="T8" fmla="*/ 1 w 94"/>
                <a:gd name="T9" fmla="*/ 2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9"/>
                <a:gd name="T17" fmla="*/ 94 w 94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9">
                  <a:moveTo>
                    <a:pt x="26" y="99"/>
                  </a:moveTo>
                  <a:lnTo>
                    <a:pt x="0" y="23"/>
                  </a:lnTo>
                  <a:lnTo>
                    <a:pt x="68" y="0"/>
                  </a:lnTo>
                  <a:lnTo>
                    <a:pt x="94" y="75"/>
                  </a:lnTo>
                  <a:lnTo>
                    <a:pt x="26" y="99"/>
                  </a:lnTo>
                  <a:close/>
                </a:path>
              </a:pathLst>
            </a:custGeom>
            <a:solidFill>
              <a:srgbClr val="FF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9" name="Freeform 75"/>
            <p:cNvSpPr>
              <a:spLocks/>
            </p:cNvSpPr>
            <p:nvPr/>
          </p:nvSpPr>
          <p:spPr bwMode="auto">
            <a:xfrm>
              <a:off x="4142" y="3340"/>
              <a:ext cx="21" cy="57"/>
            </a:xfrm>
            <a:custGeom>
              <a:avLst/>
              <a:gdLst>
                <a:gd name="T0" fmla="*/ 1 w 40"/>
                <a:gd name="T1" fmla="*/ 2 h 113"/>
                <a:gd name="T2" fmla="*/ 0 w 40"/>
                <a:gd name="T3" fmla="*/ 0 h 113"/>
                <a:gd name="T4" fmla="*/ 1 w 40"/>
                <a:gd name="T5" fmla="*/ 2 h 113"/>
                <a:gd name="T6" fmla="*/ 0 60000 65536"/>
                <a:gd name="T7" fmla="*/ 0 60000 65536"/>
                <a:gd name="T8" fmla="*/ 0 60000 65536"/>
                <a:gd name="T9" fmla="*/ 0 w 40"/>
                <a:gd name="T10" fmla="*/ 0 h 113"/>
                <a:gd name="T11" fmla="*/ 40 w 40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113">
                  <a:moveTo>
                    <a:pt x="40" y="113"/>
                  </a:moveTo>
                  <a:lnTo>
                    <a:pt x="0" y="0"/>
                  </a:lnTo>
                  <a:lnTo>
                    <a:pt x="40" y="1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0" name="Freeform 76"/>
            <p:cNvSpPr>
              <a:spLocks/>
            </p:cNvSpPr>
            <p:nvPr/>
          </p:nvSpPr>
          <p:spPr bwMode="auto">
            <a:xfrm>
              <a:off x="4140" y="3340"/>
              <a:ext cx="26" cy="57"/>
            </a:xfrm>
            <a:custGeom>
              <a:avLst/>
              <a:gdLst>
                <a:gd name="T0" fmla="*/ 1 w 52"/>
                <a:gd name="T1" fmla="*/ 0 h 115"/>
                <a:gd name="T2" fmla="*/ 0 w 52"/>
                <a:gd name="T3" fmla="*/ 0 h 115"/>
                <a:gd name="T4" fmla="*/ 1 w 52"/>
                <a:gd name="T5" fmla="*/ 1 h 115"/>
                <a:gd name="T6" fmla="*/ 1 w 52"/>
                <a:gd name="T7" fmla="*/ 1 h 115"/>
                <a:gd name="T8" fmla="*/ 1 w 52"/>
                <a:gd name="T9" fmla="*/ 0 h 115"/>
                <a:gd name="T10" fmla="*/ 1 w 52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15"/>
                <a:gd name="T20" fmla="*/ 52 w 52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15">
                  <a:moveTo>
                    <a:pt x="6" y="1"/>
                  </a:moveTo>
                  <a:lnTo>
                    <a:pt x="0" y="2"/>
                  </a:lnTo>
                  <a:lnTo>
                    <a:pt x="41" y="115"/>
                  </a:lnTo>
                  <a:lnTo>
                    <a:pt x="52" y="113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1" name="Freeform 77"/>
            <p:cNvSpPr>
              <a:spLocks/>
            </p:cNvSpPr>
            <p:nvPr/>
          </p:nvSpPr>
          <p:spPr bwMode="auto">
            <a:xfrm>
              <a:off x="4012" y="3342"/>
              <a:ext cx="58" cy="106"/>
            </a:xfrm>
            <a:custGeom>
              <a:avLst/>
              <a:gdLst>
                <a:gd name="T0" fmla="*/ 1 w 118"/>
                <a:gd name="T1" fmla="*/ 3 h 211"/>
                <a:gd name="T2" fmla="*/ 1 w 118"/>
                <a:gd name="T3" fmla="*/ 4 h 211"/>
                <a:gd name="T4" fmla="*/ 0 w 118"/>
                <a:gd name="T5" fmla="*/ 0 h 211"/>
                <a:gd name="T6" fmla="*/ 0 w 118"/>
                <a:gd name="T7" fmla="*/ 1 h 211"/>
                <a:gd name="T8" fmla="*/ 1 w 118"/>
                <a:gd name="T9" fmla="*/ 3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211"/>
                <a:gd name="T17" fmla="*/ 118 w 118"/>
                <a:gd name="T18" fmla="*/ 211 h 2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211">
                  <a:moveTo>
                    <a:pt x="118" y="164"/>
                  </a:moveTo>
                  <a:lnTo>
                    <a:pt x="75" y="211"/>
                  </a:lnTo>
                  <a:lnTo>
                    <a:pt x="0" y="0"/>
                  </a:lnTo>
                  <a:lnTo>
                    <a:pt x="63" y="6"/>
                  </a:lnTo>
                  <a:lnTo>
                    <a:pt x="118" y="1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2" name="Freeform 78"/>
            <p:cNvSpPr>
              <a:spLocks/>
            </p:cNvSpPr>
            <p:nvPr/>
          </p:nvSpPr>
          <p:spPr bwMode="auto">
            <a:xfrm>
              <a:off x="4046" y="3422"/>
              <a:ext cx="27" cy="31"/>
            </a:xfrm>
            <a:custGeom>
              <a:avLst/>
              <a:gdLst>
                <a:gd name="T0" fmla="*/ 0 w 53"/>
                <a:gd name="T1" fmla="*/ 0 h 63"/>
                <a:gd name="T2" fmla="*/ 1 w 53"/>
                <a:gd name="T3" fmla="*/ 0 h 63"/>
                <a:gd name="T4" fmla="*/ 1 w 53"/>
                <a:gd name="T5" fmla="*/ 0 h 63"/>
                <a:gd name="T6" fmla="*/ 1 w 53"/>
                <a:gd name="T7" fmla="*/ 0 h 63"/>
                <a:gd name="T8" fmla="*/ 1 w 53"/>
                <a:gd name="T9" fmla="*/ 0 h 63"/>
                <a:gd name="T10" fmla="*/ 1 w 53"/>
                <a:gd name="T11" fmla="*/ 0 h 63"/>
                <a:gd name="T12" fmla="*/ 0 w 53"/>
                <a:gd name="T13" fmla="*/ 0 h 63"/>
                <a:gd name="T14" fmla="*/ 1 w 53"/>
                <a:gd name="T15" fmla="*/ 0 h 63"/>
                <a:gd name="T16" fmla="*/ 1 w 53"/>
                <a:gd name="T17" fmla="*/ 0 h 63"/>
                <a:gd name="T18" fmla="*/ 0 w 53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63"/>
                <a:gd name="T32" fmla="*/ 53 w 53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63">
                  <a:moveTo>
                    <a:pt x="0" y="52"/>
                  </a:moveTo>
                  <a:lnTo>
                    <a:pt x="10" y="54"/>
                  </a:lnTo>
                  <a:lnTo>
                    <a:pt x="53" y="7"/>
                  </a:lnTo>
                  <a:lnTo>
                    <a:pt x="43" y="0"/>
                  </a:lnTo>
                  <a:lnTo>
                    <a:pt x="1" y="48"/>
                  </a:lnTo>
                  <a:lnTo>
                    <a:pt x="11" y="50"/>
                  </a:lnTo>
                  <a:lnTo>
                    <a:pt x="0" y="52"/>
                  </a:lnTo>
                  <a:lnTo>
                    <a:pt x="3" y="63"/>
                  </a:lnTo>
                  <a:lnTo>
                    <a:pt x="10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3" name="Freeform 79"/>
            <p:cNvSpPr>
              <a:spLocks/>
            </p:cNvSpPr>
            <p:nvPr/>
          </p:nvSpPr>
          <p:spPr bwMode="auto">
            <a:xfrm>
              <a:off x="4008" y="3339"/>
              <a:ext cx="44" cy="109"/>
            </a:xfrm>
            <a:custGeom>
              <a:avLst/>
              <a:gdLst>
                <a:gd name="T0" fmla="*/ 0 w 89"/>
                <a:gd name="T1" fmla="*/ 0 h 219"/>
                <a:gd name="T2" fmla="*/ 0 w 89"/>
                <a:gd name="T3" fmla="*/ 0 h 219"/>
                <a:gd name="T4" fmla="*/ 1 w 89"/>
                <a:gd name="T5" fmla="*/ 3 h 219"/>
                <a:gd name="T6" fmla="*/ 1 w 89"/>
                <a:gd name="T7" fmla="*/ 3 h 219"/>
                <a:gd name="T8" fmla="*/ 0 w 89"/>
                <a:gd name="T9" fmla="*/ 0 h 219"/>
                <a:gd name="T10" fmla="*/ 0 w 89"/>
                <a:gd name="T11" fmla="*/ 0 h 219"/>
                <a:gd name="T12" fmla="*/ 0 w 89"/>
                <a:gd name="T13" fmla="*/ 0 h 219"/>
                <a:gd name="T14" fmla="*/ 0 w 89"/>
                <a:gd name="T15" fmla="*/ 0 h 219"/>
                <a:gd name="T16" fmla="*/ 0 w 89"/>
                <a:gd name="T17" fmla="*/ 0 h 219"/>
                <a:gd name="T18" fmla="*/ 0 w 89"/>
                <a:gd name="T19" fmla="*/ 0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219"/>
                <a:gd name="T32" fmla="*/ 89 w 89"/>
                <a:gd name="T33" fmla="*/ 219 h 2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219">
                  <a:moveTo>
                    <a:pt x="8" y="2"/>
                  </a:moveTo>
                  <a:lnTo>
                    <a:pt x="3" y="9"/>
                  </a:lnTo>
                  <a:lnTo>
                    <a:pt x="78" y="219"/>
                  </a:lnTo>
                  <a:lnTo>
                    <a:pt x="89" y="217"/>
                  </a:lnTo>
                  <a:lnTo>
                    <a:pt x="14" y="6"/>
                  </a:lnTo>
                  <a:lnTo>
                    <a:pt x="8" y="13"/>
                  </a:lnTo>
                  <a:lnTo>
                    <a:pt x="8" y="2"/>
                  </a:lnTo>
                  <a:lnTo>
                    <a:pt x="0" y="0"/>
                  </a:lnTo>
                  <a:lnTo>
                    <a:pt x="3" y="9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4" name="Freeform 80"/>
            <p:cNvSpPr>
              <a:spLocks/>
            </p:cNvSpPr>
            <p:nvPr/>
          </p:nvSpPr>
          <p:spPr bwMode="auto">
            <a:xfrm>
              <a:off x="4012" y="3339"/>
              <a:ext cx="34" cy="9"/>
            </a:xfrm>
            <a:custGeom>
              <a:avLst/>
              <a:gdLst>
                <a:gd name="T0" fmla="*/ 1 w 68"/>
                <a:gd name="T1" fmla="*/ 1 h 17"/>
                <a:gd name="T2" fmla="*/ 1 w 68"/>
                <a:gd name="T3" fmla="*/ 1 h 17"/>
                <a:gd name="T4" fmla="*/ 0 w 68"/>
                <a:gd name="T5" fmla="*/ 0 h 17"/>
                <a:gd name="T6" fmla="*/ 0 w 68"/>
                <a:gd name="T7" fmla="*/ 1 h 17"/>
                <a:gd name="T8" fmla="*/ 1 w 68"/>
                <a:gd name="T9" fmla="*/ 1 h 17"/>
                <a:gd name="T10" fmla="*/ 1 w 68"/>
                <a:gd name="T11" fmla="*/ 1 h 17"/>
                <a:gd name="T12" fmla="*/ 1 w 68"/>
                <a:gd name="T13" fmla="*/ 1 h 17"/>
                <a:gd name="T14" fmla="*/ 1 w 68"/>
                <a:gd name="T15" fmla="*/ 1 h 17"/>
                <a:gd name="T16" fmla="*/ 1 w 68"/>
                <a:gd name="T17" fmla="*/ 1 h 17"/>
                <a:gd name="T18" fmla="*/ 1 w 68"/>
                <a:gd name="T19" fmla="*/ 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7"/>
                <a:gd name="T32" fmla="*/ 68 w 6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7">
                  <a:moveTo>
                    <a:pt x="68" y="10"/>
                  </a:moveTo>
                  <a:lnTo>
                    <a:pt x="63" y="5"/>
                  </a:lnTo>
                  <a:lnTo>
                    <a:pt x="0" y="0"/>
                  </a:lnTo>
                  <a:lnTo>
                    <a:pt x="0" y="11"/>
                  </a:lnTo>
                  <a:lnTo>
                    <a:pt x="63" y="17"/>
                  </a:lnTo>
                  <a:lnTo>
                    <a:pt x="57" y="12"/>
                  </a:lnTo>
                  <a:lnTo>
                    <a:pt x="68" y="10"/>
                  </a:lnTo>
                  <a:lnTo>
                    <a:pt x="67" y="5"/>
                  </a:lnTo>
                  <a:lnTo>
                    <a:pt x="63" y="5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5" name="Freeform 81"/>
            <p:cNvSpPr>
              <a:spLocks/>
            </p:cNvSpPr>
            <p:nvPr/>
          </p:nvSpPr>
          <p:spPr bwMode="auto">
            <a:xfrm>
              <a:off x="4040" y="3344"/>
              <a:ext cx="34" cy="82"/>
            </a:xfrm>
            <a:custGeom>
              <a:avLst/>
              <a:gdLst>
                <a:gd name="T0" fmla="*/ 1 w 68"/>
                <a:gd name="T1" fmla="*/ 3 h 162"/>
                <a:gd name="T2" fmla="*/ 1 w 68"/>
                <a:gd name="T3" fmla="*/ 3 h 162"/>
                <a:gd name="T4" fmla="*/ 1 w 68"/>
                <a:gd name="T5" fmla="*/ 0 h 162"/>
                <a:gd name="T6" fmla="*/ 0 w 68"/>
                <a:gd name="T7" fmla="*/ 1 h 162"/>
                <a:gd name="T8" fmla="*/ 1 w 68"/>
                <a:gd name="T9" fmla="*/ 3 h 162"/>
                <a:gd name="T10" fmla="*/ 1 w 68"/>
                <a:gd name="T11" fmla="*/ 3 h 162"/>
                <a:gd name="T12" fmla="*/ 1 w 68"/>
                <a:gd name="T13" fmla="*/ 3 h 162"/>
                <a:gd name="T14" fmla="*/ 1 w 68"/>
                <a:gd name="T15" fmla="*/ 3 h 162"/>
                <a:gd name="T16" fmla="*/ 1 w 68"/>
                <a:gd name="T17" fmla="*/ 3 h 162"/>
                <a:gd name="T18" fmla="*/ 1 w 68"/>
                <a:gd name="T19" fmla="*/ 3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62"/>
                <a:gd name="T32" fmla="*/ 68 w 6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62">
                  <a:moveTo>
                    <a:pt x="66" y="162"/>
                  </a:moveTo>
                  <a:lnTo>
                    <a:pt x="67" y="158"/>
                  </a:lnTo>
                  <a:lnTo>
                    <a:pt x="11" y="0"/>
                  </a:lnTo>
                  <a:lnTo>
                    <a:pt x="0" y="2"/>
                  </a:lnTo>
                  <a:lnTo>
                    <a:pt x="55" y="160"/>
                  </a:lnTo>
                  <a:lnTo>
                    <a:pt x="56" y="155"/>
                  </a:lnTo>
                  <a:lnTo>
                    <a:pt x="66" y="162"/>
                  </a:lnTo>
                  <a:lnTo>
                    <a:pt x="68" y="160"/>
                  </a:lnTo>
                  <a:lnTo>
                    <a:pt x="67" y="158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6" name="Freeform 82"/>
            <p:cNvSpPr>
              <a:spLocks/>
            </p:cNvSpPr>
            <p:nvPr/>
          </p:nvSpPr>
          <p:spPr bwMode="auto">
            <a:xfrm>
              <a:off x="3978" y="3218"/>
              <a:ext cx="683" cy="247"/>
            </a:xfrm>
            <a:custGeom>
              <a:avLst/>
              <a:gdLst>
                <a:gd name="T0" fmla="*/ 21 w 1366"/>
                <a:gd name="T1" fmla="*/ 1 h 494"/>
                <a:gd name="T2" fmla="*/ 21 w 1366"/>
                <a:gd name="T3" fmla="*/ 0 h 494"/>
                <a:gd name="T4" fmla="*/ 0 w 1366"/>
                <a:gd name="T5" fmla="*/ 8 h 494"/>
                <a:gd name="T6" fmla="*/ 1 w 1366"/>
                <a:gd name="T7" fmla="*/ 8 h 494"/>
                <a:gd name="T8" fmla="*/ 21 w 1366"/>
                <a:gd name="T9" fmla="*/ 1 h 494"/>
                <a:gd name="T10" fmla="*/ 21 w 1366"/>
                <a:gd name="T11" fmla="*/ 1 h 4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6"/>
                <a:gd name="T19" fmla="*/ 0 h 494"/>
                <a:gd name="T20" fmla="*/ 1366 w 1366"/>
                <a:gd name="T21" fmla="*/ 494 h 4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6" h="494">
                  <a:moveTo>
                    <a:pt x="1365" y="6"/>
                  </a:moveTo>
                  <a:lnTo>
                    <a:pt x="1364" y="0"/>
                  </a:lnTo>
                  <a:lnTo>
                    <a:pt x="0" y="482"/>
                  </a:lnTo>
                  <a:lnTo>
                    <a:pt x="2" y="494"/>
                  </a:lnTo>
                  <a:lnTo>
                    <a:pt x="1366" y="11"/>
                  </a:lnTo>
                  <a:lnTo>
                    <a:pt x="1365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7" name="Freeform 83"/>
            <p:cNvSpPr>
              <a:spLocks/>
            </p:cNvSpPr>
            <p:nvPr/>
          </p:nvSpPr>
          <p:spPr bwMode="auto">
            <a:xfrm>
              <a:off x="3955" y="3405"/>
              <a:ext cx="26" cy="57"/>
            </a:xfrm>
            <a:custGeom>
              <a:avLst/>
              <a:gdLst>
                <a:gd name="T0" fmla="*/ 1 w 52"/>
                <a:gd name="T1" fmla="*/ 0 h 115"/>
                <a:gd name="T2" fmla="*/ 0 w 52"/>
                <a:gd name="T3" fmla="*/ 0 h 115"/>
                <a:gd name="T4" fmla="*/ 1 w 52"/>
                <a:gd name="T5" fmla="*/ 1 h 115"/>
                <a:gd name="T6" fmla="*/ 1 w 52"/>
                <a:gd name="T7" fmla="*/ 1 h 115"/>
                <a:gd name="T8" fmla="*/ 1 w 52"/>
                <a:gd name="T9" fmla="*/ 0 h 115"/>
                <a:gd name="T10" fmla="*/ 1 w 52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15"/>
                <a:gd name="T20" fmla="*/ 52 w 52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15">
                  <a:moveTo>
                    <a:pt x="6" y="1"/>
                  </a:moveTo>
                  <a:lnTo>
                    <a:pt x="0" y="2"/>
                  </a:lnTo>
                  <a:lnTo>
                    <a:pt x="41" y="115"/>
                  </a:lnTo>
                  <a:lnTo>
                    <a:pt x="52" y="113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8" name="Freeform 84"/>
            <p:cNvSpPr>
              <a:spLocks/>
            </p:cNvSpPr>
            <p:nvPr/>
          </p:nvSpPr>
          <p:spPr bwMode="auto">
            <a:xfrm>
              <a:off x="3992" y="3413"/>
              <a:ext cx="20" cy="39"/>
            </a:xfrm>
            <a:custGeom>
              <a:avLst/>
              <a:gdLst>
                <a:gd name="T0" fmla="*/ 1 w 39"/>
                <a:gd name="T1" fmla="*/ 1 h 77"/>
                <a:gd name="T2" fmla="*/ 0 w 39"/>
                <a:gd name="T3" fmla="*/ 1 h 77"/>
                <a:gd name="T4" fmla="*/ 1 w 39"/>
                <a:gd name="T5" fmla="*/ 2 h 77"/>
                <a:gd name="T6" fmla="*/ 1 w 39"/>
                <a:gd name="T7" fmla="*/ 2 h 77"/>
                <a:gd name="T8" fmla="*/ 1 w 39"/>
                <a:gd name="T9" fmla="*/ 0 h 77"/>
                <a:gd name="T10" fmla="*/ 1 w 39"/>
                <a:gd name="T11" fmla="*/ 1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77"/>
                <a:gd name="T20" fmla="*/ 39 w 39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77">
                  <a:moveTo>
                    <a:pt x="6" y="1"/>
                  </a:moveTo>
                  <a:lnTo>
                    <a:pt x="0" y="2"/>
                  </a:lnTo>
                  <a:lnTo>
                    <a:pt x="28" y="77"/>
                  </a:lnTo>
                  <a:lnTo>
                    <a:pt x="39" y="75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9" name="Freeform 85"/>
            <p:cNvSpPr>
              <a:spLocks/>
            </p:cNvSpPr>
            <p:nvPr/>
          </p:nvSpPr>
          <p:spPr bwMode="auto">
            <a:xfrm>
              <a:off x="4023" y="3402"/>
              <a:ext cx="19" cy="39"/>
            </a:xfrm>
            <a:custGeom>
              <a:avLst/>
              <a:gdLst>
                <a:gd name="T0" fmla="*/ 1 w 38"/>
                <a:gd name="T1" fmla="*/ 1 h 78"/>
                <a:gd name="T2" fmla="*/ 0 w 38"/>
                <a:gd name="T3" fmla="*/ 1 h 78"/>
                <a:gd name="T4" fmla="*/ 1 w 38"/>
                <a:gd name="T5" fmla="*/ 1 h 78"/>
                <a:gd name="T6" fmla="*/ 1 w 38"/>
                <a:gd name="T7" fmla="*/ 1 h 78"/>
                <a:gd name="T8" fmla="*/ 1 w 38"/>
                <a:gd name="T9" fmla="*/ 0 h 78"/>
                <a:gd name="T10" fmla="*/ 1 w 38"/>
                <a:gd name="T11" fmla="*/ 1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8"/>
                <a:gd name="T20" fmla="*/ 38 w 3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8">
                  <a:moveTo>
                    <a:pt x="6" y="1"/>
                  </a:moveTo>
                  <a:lnTo>
                    <a:pt x="0" y="2"/>
                  </a:lnTo>
                  <a:lnTo>
                    <a:pt x="27" y="78"/>
                  </a:lnTo>
                  <a:lnTo>
                    <a:pt x="38" y="76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0" name="Freeform 86"/>
            <p:cNvSpPr>
              <a:spLocks/>
            </p:cNvSpPr>
            <p:nvPr/>
          </p:nvSpPr>
          <p:spPr bwMode="auto">
            <a:xfrm>
              <a:off x="4047" y="3372"/>
              <a:ext cx="26" cy="58"/>
            </a:xfrm>
            <a:custGeom>
              <a:avLst/>
              <a:gdLst>
                <a:gd name="T0" fmla="*/ 1 w 51"/>
                <a:gd name="T1" fmla="*/ 0 h 117"/>
                <a:gd name="T2" fmla="*/ 0 w 51"/>
                <a:gd name="T3" fmla="*/ 0 h 117"/>
                <a:gd name="T4" fmla="*/ 1 w 51"/>
                <a:gd name="T5" fmla="*/ 1 h 117"/>
                <a:gd name="T6" fmla="*/ 1 w 51"/>
                <a:gd name="T7" fmla="*/ 1 h 117"/>
                <a:gd name="T8" fmla="*/ 1 w 51"/>
                <a:gd name="T9" fmla="*/ 0 h 117"/>
                <a:gd name="T10" fmla="*/ 1 w 51"/>
                <a:gd name="T11" fmla="*/ 0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117"/>
                <a:gd name="T20" fmla="*/ 51 w 51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117">
                  <a:moveTo>
                    <a:pt x="6" y="1"/>
                  </a:moveTo>
                  <a:lnTo>
                    <a:pt x="0" y="3"/>
                  </a:lnTo>
                  <a:lnTo>
                    <a:pt x="39" y="117"/>
                  </a:lnTo>
                  <a:lnTo>
                    <a:pt x="51" y="114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1" name="Freeform 87"/>
            <p:cNvSpPr>
              <a:spLocks/>
            </p:cNvSpPr>
            <p:nvPr/>
          </p:nvSpPr>
          <p:spPr bwMode="auto">
            <a:xfrm>
              <a:off x="4085" y="3380"/>
              <a:ext cx="19" cy="39"/>
            </a:xfrm>
            <a:custGeom>
              <a:avLst/>
              <a:gdLst>
                <a:gd name="T0" fmla="*/ 1 w 38"/>
                <a:gd name="T1" fmla="*/ 0 h 79"/>
                <a:gd name="T2" fmla="*/ 0 w 38"/>
                <a:gd name="T3" fmla="*/ 0 h 79"/>
                <a:gd name="T4" fmla="*/ 1 w 38"/>
                <a:gd name="T5" fmla="*/ 1 h 79"/>
                <a:gd name="T6" fmla="*/ 1 w 38"/>
                <a:gd name="T7" fmla="*/ 1 h 79"/>
                <a:gd name="T8" fmla="*/ 1 w 38"/>
                <a:gd name="T9" fmla="*/ 0 h 79"/>
                <a:gd name="T10" fmla="*/ 1 w 38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9"/>
                <a:gd name="T20" fmla="*/ 38 w 38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9">
                  <a:moveTo>
                    <a:pt x="5" y="1"/>
                  </a:moveTo>
                  <a:lnTo>
                    <a:pt x="0" y="3"/>
                  </a:lnTo>
                  <a:lnTo>
                    <a:pt x="26" y="79"/>
                  </a:lnTo>
                  <a:lnTo>
                    <a:pt x="38" y="76"/>
                  </a:lnTo>
                  <a:lnTo>
                    <a:pt x="11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2" name="Freeform 88"/>
            <p:cNvSpPr>
              <a:spLocks/>
            </p:cNvSpPr>
            <p:nvPr/>
          </p:nvSpPr>
          <p:spPr bwMode="auto">
            <a:xfrm>
              <a:off x="4115" y="3369"/>
              <a:ext cx="19" cy="39"/>
            </a:xfrm>
            <a:custGeom>
              <a:avLst/>
              <a:gdLst>
                <a:gd name="T0" fmla="*/ 1 w 38"/>
                <a:gd name="T1" fmla="*/ 0 h 79"/>
                <a:gd name="T2" fmla="*/ 0 w 38"/>
                <a:gd name="T3" fmla="*/ 0 h 79"/>
                <a:gd name="T4" fmla="*/ 1 w 38"/>
                <a:gd name="T5" fmla="*/ 1 h 79"/>
                <a:gd name="T6" fmla="*/ 1 w 38"/>
                <a:gd name="T7" fmla="*/ 1 h 79"/>
                <a:gd name="T8" fmla="*/ 1 w 38"/>
                <a:gd name="T9" fmla="*/ 0 h 79"/>
                <a:gd name="T10" fmla="*/ 1 w 38"/>
                <a:gd name="T11" fmla="*/ 0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9"/>
                <a:gd name="T20" fmla="*/ 38 w 38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9">
                  <a:moveTo>
                    <a:pt x="6" y="2"/>
                  </a:moveTo>
                  <a:lnTo>
                    <a:pt x="0" y="3"/>
                  </a:lnTo>
                  <a:lnTo>
                    <a:pt x="26" y="79"/>
                  </a:lnTo>
                  <a:lnTo>
                    <a:pt x="38" y="76"/>
                  </a:lnTo>
                  <a:lnTo>
                    <a:pt x="11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3" name="Freeform 89"/>
            <p:cNvSpPr>
              <a:spLocks/>
            </p:cNvSpPr>
            <p:nvPr/>
          </p:nvSpPr>
          <p:spPr bwMode="auto">
            <a:xfrm>
              <a:off x="4177" y="3348"/>
              <a:ext cx="19" cy="39"/>
            </a:xfrm>
            <a:custGeom>
              <a:avLst/>
              <a:gdLst>
                <a:gd name="T0" fmla="*/ 1 w 38"/>
                <a:gd name="T1" fmla="*/ 1 h 77"/>
                <a:gd name="T2" fmla="*/ 0 w 38"/>
                <a:gd name="T3" fmla="*/ 1 h 77"/>
                <a:gd name="T4" fmla="*/ 1 w 38"/>
                <a:gd name="T5" fmla="*/ 2 h 77"/>
                <a:gd name="T6" fmla="*/ 1 w 38"/>
                <a:gd name="T7" fmla="*/ 2 h 77"/>
                <a:gd name="T8" fmla="*/ 1 w 38"/>
                <a:gd name="T9" fmla="*/ 0 h 77"/>
                <a:gd name="T10" fmla="*/ 1 w 38"/>
                <a:gd name="T11" fmla="*/ 1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7"/>
                <a:gd name="T20" fmla="*/ 38 w 3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7">
                  <a:moveTo>
                    <a:pt x="6" y="1"/>
                  </a:moveTo>
                  <a:lnTo>
                    <a:pt x="0" y="2"/>
                  </a:lnTo>
                  <a:lnTo>
                    <a:pt x="27" y="77"/>
                  </a:lnTo>
                  <a:lnTo>
                    <a:pt x="38" y="75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4" name="Freeform 90"/>
            <p:cNvSpPr>
              <a:spLocks/>
            </p:cNvSpPr>
            <p:nvPr/>
          </p:nvSpPr>
          <p:spPr bwMode="auto">
            <a:xfrm>
              <a:off x="4208" y="3337"/>
              <a:ext cx="19" cy="39"/>
            </a:xfrm>
            <a:custGeom>
              <a:avLst/>
              <a:gdLst>
                <a:gd name="T0" fmla="*/ 1 w 38"/>
                <a:gd name="T1" fmla="*/ 1 h 77"/>
                <a:gd name="T2" fmla="*/ 0 w 38"/>
                <a:gd name="T3" fmla="*/ 1 h 77"/>
                <a:gd name="T4" fmla="*/ 1 w 38"/>
                <a:gd name="T5" fmla="*/ 2 h 77"/>
                <a:gd name="T6" fmla="*/ 1 w 38"/>
                <a:gd name="T7" fmla="*/ 2 h 77"/>
                <a:gd name="T8" fmla="*/ 1 w 38"/>
                <a:gd name="T9" fmla="*/ 0 h 77"/>
                <a:gd name="T10" fmla="*/ 1 w 38"/>
                <a:gd name="T11" fmla="*/ 1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7"/>
                <a:gd name="T20" fmla="*/ 38 w 3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7">
                  <a:moveTo>
                    <a:pt x="6" y="1"/>
                  </a:moveTo>
                  <a:lnTo>
                    <a:pt x="0" y="2"/>
                  </a:lnTo>
                  <a:lnTo>
                    <a:pt x="27" y="77"/>
                  </a:lnTo>
                  <a:lnTo>
                    <a:pt x="38" y="75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5" name="Freeform 91"/>
            <p:cNvSpPr>
              <a:spLocks/>
            </p:cNvSpPr>
            <p:nvPr/>
          </p:nvSpPr>
          <p:spPr bwMode="auto">
            <a:xfrm>
              <a:off x="4232" y="3307"/>
              <a:ext cx="26" cy="58"/>
            </a:xfrm>
            <a:custGeom>
              <a:avLst/>
              <a:gdLst>
                <a:gd name="T0" fmla="*/ 1 w 51"/>
                <a:gd name="T1" fmla="*/ 1 h 115"/>
                <a:gd name="T2" fmla="*/ 0 w 51"/>
                <a:gd name="T3" fmla="*/ 1 h 115"/>
                <a:gd name="T4" fmla="*/ 1 w 51"/>
                <a:gd name="T5" fmla="*/ 2 h 115"/>
                <a:gd name="T6" fmla="*/ 1 w 51"/>
                <a:gd name="T7" fmla="*/ 2 h 115"/>
                <a:gd name="T8" fmla="*/ 1 w 51"/>
                <a:gd name="T9" fmla="*/ 0 h 115"/>
                <a:gd name="T10" fmla="*/ 1 w 51"/>
                <a:gd name="T11" fmla="*/ 1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115"/>
                <a:gd name="T20" fmla="*/ 51 w 51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115">
                  <a:moveTo>
                    <a:pt x="5" y="1"/>
                  </a:moveTo>
                  <a:lnTo>
                    <a:pt x="0" y="2"/>
                  </a:lnTo>
                  <a:lnTo>
                    <a:pt x="40" y="115"/>
                  </a:lnTo>
                  <a:lnTo>
                    <a:pt x="51" y="113"/>
                  </a:lnTo>
                  <a:lnTo>
                    <a:pt x="11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6" name="Freeform 92"/>
            <p:cNvSpPr>
              <a:spLocks/>
            </p:cNvSpPr>
            <p:nvPr/>
          </p:nvSpPr>
          <p:spPr bwMode="auto">
            <a:xfrm>
              <a:off x="4269" y="3315"/>
              <a:ext cx="19" cy="39"/>
            </a:xfrm>
            <a:custGeom>
              <a:avLst/>
              <a:gdLst>
                <a:gd name="T0" fmla="*/ 1 w 38"/>
                <a:gd name="T1" fmla="*/ 1 h 77"/>
                <a:gd name="T2" fmla="*/ 0 w 38"/>
                <a:gd name="T3" fmla="*/ 1 h 77"/>
                <a:gd name="T4" fmla="*/ 1 w 38"/>
                <a:gd name="T5" fmla="*/ 2 h 77"/>
                <a:gd name="T6" fmla="*/ 1 w 38"/>
                <a:gd name="T7" fmla="*/ 2 h 77"/>
                <a:gd name="T8" fmla="*/ 1 w 38"/>
                <a:gd name="T9" fmla="*/ 0 h 77"/>
                <a:gd name="T10" fmla="*/ 1 w 38"/>
                <a:gd name="T11" fmla="*/ 1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7"/>
                <a:gd name="T20" fmla="*/ 38 w 3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7">
                  <a:moveTo>
                    <a:pt x="6" y="1"/>
                  </a:moveTo>
                  <a:lnTo>
                    <a:pt x="0" y="3"/>
                  </a:lnTo>
                  <a:lnTo>
                    <a:pt x="27" y="77"/>
                  </a:lnTo>
                  <a:lnTo>
                    <a:pt x="38" y="75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7" name="Freeform 93"/>
            <p:cNvSpPr>
              <a:spLocks/>
            </p:cNvSpPr>
            <p:nvPr/>
          </p:nvSpPr>
          <p:spPr bwMode="auto">
            <a:xfrm>
              <a:off x="4300" y="3304"/>
              <a:ext cx="19" cy="39"/>
            </a:xfrm>
            <a:custGeom>
              <a:avLst/>
              <a:gdLst>
                <a:gd name="T0" fmla="*/ 0 w 40"/>
                <a:gd name="T1" fmla="*/ 1 h 78"/>
                <a:gd name="T2" fmla="*/ 0 w 40"/>
                <a:gd name="T3" fmla="*/ 1 h 78"/>
                <a:gd name="T4" fmla="*/ 0 w 40"/>
                <a:gd name="T5" fmla="*/ 1 h 78"/>
                <a:gd name="T6" fmla="*/ 0 w 40"/>
                <a:gd name="T7" fmla="*/ 1 h 78"/>
                <a:gd name="T8" fmla="*/ 0 w 40"/>
                <a:gd name="T9" fmla="*/ 0 h 78"/>
                <a:gd name="T10" fmla="*/ 0 w 40"/>
                <a:gd name="T11" fmla="*/ 1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78"/>
                <a:gd name="T20" fmla="*/ 40 w 40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78">
                  <a:moveTo>
                    <a:pt x="6" y="2"/>
                  </a:moveTo>
                  <a:lnTo>
                    <a:pt x="0" y="3"/>
                  </a:lnTo>
                  <a:lnTo>
                    <a:pt x="28" y="78"/>
                  </a:lnTo>
                  <a:lnTo>
                    <a:pt x="40" y="75"/>
                  </a:lnTo>
                  <a:lnTo>
                    <a:pt x="1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8" name="Freeform 94"/>
            <p:cNvSpPr>
              <a:spLocks/>
            </p:cNvSpPr>
            <p:nvPr/>
          </p:nvSpPr>
          <p:spPr bwMode="auto">
            <a:xfrm>
              <a:off x="4324" y="3274"/>
              <a:ext cx="26" cy="58"/>
            </a:xfrm>
            <a:custGeom>
              <a:avLst/>
              <a:gdLst>
                <a:gd name="T0" fmla="*/ 1 w 52"/>
                <a:gd name="T1" fmla="*/ 1 h 115"/>
                <a:gd name="T2" fmla="*/ 0 w 52"/>
                <a:gd name="T3" fmla="*/ 1 h 115"/>
                <a:gd name="T4" fmla="*/ 1 w 52"/>
                <a:gd name="T5" fmla="*/ 2 h 115"/>
                <a:gd name="T6" fmla="*/ 1 w 52"/>
                <a:gd name="T7" fmla="*/ 2 h 115"/>
                <a:gd name="T8" fmla="*/ 1 w 52"/>
                <a:gd name="T9" fmla="*/ 0 h 115"/>
                <a:gd name="T10" fmla="*/ 1 w 52"/>
                <a:gd name="T11" fmla="*/ 1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15"/>
                <a:gd name="T20" fmla="*/ 52 w 52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15">
                  <a:moveTo>
                    <a:pt x="6" y="1"/>
                  </a:moveTo>
                  <a:lnTo>
                    <a:pt x="0" y="2"/>
                  </a:lnTo>
                  <a:lnTo>
                    <a:pt x="40" y="115"/>
                  </a:lnTo>
                  <a:lnTo>
                    <a:pt x="52" y="112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9" name="Freeform 95"/>
            <p:cNvSpPr>
              <a:spLocks/>
            </p:cNvSpPr>
            <p:nvPr/>
          </p:nvSpPr>
          <p:spPr bwMode="auto">
            <a:xfrm>
              <a:off x="4361" y="3282"/>
              <a:ext cx="19" cy="39"/>
            </a:xfrm>
            <a:custGeom>
              <a:avLst/>
              <a:gdLst>
                <a:gd name="T0" fmla="*/ 1 w 38"/>
                <a:gd name="T1" fmla="*/ 1 h 78"/>
                <a:gd name="T2" fmla="*/ 0 w 38"/>
                <a:gd name="T3" fmla="*/ 1 h 78"/>
                <a:gd name="T4" fmla="*/ 1 w 38"/>
                <a:gd name="T5" fmla="*/ 1 h 78"/>
                <a:gd name="T6" fmla="*/ 1 w 38"/>
                <a:gd name="T7" fmla="*/ 1 h 78"/>
                <a:gd name="T8" fmla="*/ 1 w 38"/>
                <a:gd name="T9" fmla="*/ 0 h 78"/>
                <a:gd name="T10" fmla="*/ 1 w 38"/>
                <a:gd name="T11" fmla="*/ 1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8"/>
                <a:gd name="T20" fmla="*/ 38 w 3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8">
                  <a:moveTo>
                    <a:pt x="5" y="1"/>
                  </a:moveTo>
                  <a:lnTo>
                    <a:pt x="0" y="2"/>
                  </a:lnTo>
                  <a:lnTo>
                    <a:pt x="26" y="78"/>
                  </a:lnTo>
                  <a:lnTo>
                    <a:pt x="38" y="76"/>
                  </a:lnTo>
                  <a:lnTo>
                    <a:pt x="11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0" name="Freeform 96"/>
            <p:cNvSpPr>
              <a:spLocks/>
            </p:cNvSpPr>
            <p:nvPr/>
          </p:nvSpPr>
          <p:spPr bwMode="auto">
            <a:xfrm>
              <a:off x="4392" y="3271"/>
              <a:ext cx="19" cy="40"/>
            </a:xfrm>
            <a:custGeom>
              <a:avLst/>
              <a:gdLst>
                <a:gd name="T0" fmla="*/ 1 w 38"/>
                <a:gd name="T1" fmla="*/ 1 h 78"/>
                <a:gd name="T2" fmla="*/ 0 w 38"/>
                <a:gd name="T3" fmla="*/ 1 h 78"/>
                <a:gd name="T4" fmla="*/ 1 w 38"/>
                <a:gd name="T5" fmla="*/ 2 h 78"/>
                <a:gd name="T6" fmla="*/ 1 w 38"/>
                <a:gd name="T7" fmla="*/ 2 h 78"/>
                <a:gd name="T8" fmla="*/ 1 w 38"/>
                <a:gd name="T9" fmla="*/ 0 h 78"/>
                <a:gd name="T10" fmla="*/ 1 w 38"/>
                <a:gd name="T11" fmla="*/ 1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8"/>
                <a:gd name="T20" fmla="*/ 38 w 3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8">
                  <a:moveTo>
                    <a:pt x="6" y="1"/>
                  </a:moveTo>
                  <a:lnTo>
                    <a:pt x="0" y="2"/>
                  </a:lnTo>
                  <a:lnTo>
                    <a:pt x="26" y="78"/>
                  </a:lnTo>
                  <a:lnTo>
                    <a:pt x="38" y="76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1" name="Freeform 97"/>
            <p:cNvSpPr>
              <a:spLocks/>
            </p:cNvSpPr>
            <p:nvPr/>
          </p:nvSpPr>
          <p:spPr bwMode="auto">
            <a:xfrm>
              <a:off x="4416" y="3241"/>
              <a:ext cx="25" cy="59"/>
            </a:xfrm>
            <a:custGeom>
              <a:avLst/>
              <a:gdLst>
                <a:gd name="T0" fmla="*/ 0 w 52"/>
                <a:gd name="T1" fmla="*/ 1 h 116"/>
                <a:gd name="T2" fmla="*/ 0 w 52"/>
                <a:gd name="T3" fmla="*/ 1 h 116"/>
                <a:gd name="T4" fmla="*/ 0 w 52"/>
                <a:gd name="T5" fmla="*/ 2 h 116"/>
                <a:gd name="T6" fmla="*/ 0 w 52"/>
                <a:gd name="T7" fmla="*/ 2 h 116"/>
                <a:gd name="T8" fmla="*/ 0 w 52"/>
                <a:gd name="T9" fmla="*/ 0 h 116"/>
                <a:gd name="T10" fmla="*/ 0 w 52"/>
                <a:gd name="T11" fmla="*/ 1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16"/>
                <a:gd name="T20" fmla="*/ 52 w 52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16">
                  <a:moveTo>
                    <a:pt x="6" y="1"/>
                  </a:moveTo>
                  <a:lnTo>
                    <a:pt x="0" y="2"/>
                  </a:lnTo>
                  <a:lnTo>
                    <a:pt x="40" y="116"/>
                  </a:lnTo>
                  <a:lnTo>
                    <a:pt x="52" y="114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2" name="Freeform 98"/>
            <p:cNvSpPr>
              <a:spLocks/>
            </p:cNvSpPr>
            <p:nvPr/>
          </p:nvSpPr>
          <p:spPr bwMode="auto">
            <a:xfrm>
              <a:off x="4453" y="3250"/>
              <a:ext cx="19" cy="39"/>
            </a:xfrm>
            <a:custGeom>
              <a:avLst/>
              <a:gdLst>
                <a:gd name="T0" fmla="*/ 1 w 38"/>
                <a:gd name="T1" fmla="*/ 1 h 78"/>
                <a:gd name="T2" fmla="*/ 0 w 38"/>
                <a:gd name="T3" fmla="*/ 1 h 78"/>
                <a:gd name="T4" fmla="*/ 1 w 38"/>
                <a:gd name="T5" fmla="*/ 1 h 78"/>
                <a:gd name="T6" fmla="*/ 1 w 38"/>
                <a:gd name="T7" fmla="*/ 1 h 78"/>
                <a:gd name="T8" fmla="*/ 1 w 38"/>
                <a:gd name="T9" fmla="*/ 0 h 78"/>
                <a:gd name="T10" fmla="*/ 1 w 38"/>
                <a:gd name="T11" fmla="*/ 1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8"/>
                <a:gd name="T20" fmla="*/ 38 w 3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8">
                  <a:moveTo>
                    <a:pt x="6" y="1"/>
                  </a:moveTo>
                  <a:lnTo>
                    <a:pt x="0" y="2"/>
                  </a:lnTo>
                  <a:lnTo>
                    <a:pt x="26" y="78"/>
                  </a:lnTo>
                  <a:lnTo>
                    <a:pt x="38" y="76"/>
                  </a:lnTo>
                  <a:lnTo>
                    <a:pt x="1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3" name="Freeform 99"/>
            <p:cNvSpPr>
              <a:spLocks/>
            </p:cNvSpPr>
            <p:nvPr/>
          </p:nvSpPr>
          <p:spPr bwMode="auto">
            <a:xfrm>
              <a:off x="4484" y="3239"/>
              <a:ext cx="19" cy="39"/>
            </a:xfrm>
            <a:custGeom>
              <a:avLst/>
              <a:gdLst>
                <a:gd name="T0" fmla="*/ 1 w 38"/>
                <a:gd name="T1" fmla="*/ 1 h 78"/>
                <a:gd name="T2" fmla="*/ 0 w 38"/>
                <a:gd name="T3" fmla="*/ 1 h 78"/>
                <a:gd name="T4" fmla="*/ 1 w 38"/>
                <a:gd name="T5" fmla="*/ 1 h 78"/>
                <a:gd name="T6" fmla="*/ 1 w 38"/>
                <a:gd name="T7" fmla="*/ 1 h 78"/>
                <a:gd name="T8" fmla="*/ 1 w 38"/>
                <a:gd name="T9" fmla="*/ 0 h 78"/>
                <a:gd name="T10" fmla="*/ 1 w 38"/>
                <a:gd name="T11" fmla="*/ 1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8"/>
                <a:gd name="T20" fmla="*/ 38 w 38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8">
                  <a:moveTo>
                    <a:pt x="6" y="1"/>
                  </a:moveTo>
                  <a:lnTo>
                    <a:pt x="0" y="2"/>
                  </a:lnTo>
                  <a:lnTo>
                    <a:pt x="27" y="78"/>
                  </a:lnTo>
                  <a:lnTo>
                    <a:pt x="38" y="76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4" name="Freeform 100"/>
            <p:cNvSpPr>
              <a:spLocks/>
            </p:cNvSpPr>
            <p:nvPr/>
          </p:nvSpPr>
          <p:spPr bwMode="auto">
            <a:xfrm>
              <a:off x="4508" y="3209"/>
              <a:ext cx="26" cy="58"/>
            </a:xfrm>
            <a:custGeom>
              <a:avLst/>
              <a:gdLst>
                <a:gd name="T0" fmla="*/ 1 w 52"/>
                <a:gd name="T1" fmla="*/ 1 h 116"/>
                <a:gd name="T2" fmla="*/ 0 w 52"/>
                <a:gd name="T3" fmla="*/ 1 h 116"/>
                <a:gd name="T4" fmla="*/ 1 w 52"/>
                <a:gd name="T5" fmla="*/ 2 h 116"/>
                <a:gd name="T6" fmla="*/ 1 w 52"/>
                <a:gd name="T7" fmla="*/ 2 h 116"/>
                <a:gd name="T8" fmla="*/ 1 w 52"/>
                <a:gd name="T9" fmla="*/ 0 h 116"/>
                <a:gd name="T10" fmla="*/ 1 w 52"/>
                <a:gd name="T11" fmla="*/ 1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16"/>
                <a:gd name="T20" fmla="*/ 52 w 52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16">
                  <a:moveTo>
                    <a:pt x="6" y="2"/>
                  </a:moveTo>
                  <a:lnTo>
                    <a:pt x="0" y="3"/>
                  </a:lnTo>
                  <a:lnTo>
                    <a:pt x="41" y="116"/>
                  </a:lnTo>
                  <a:lnTo>
                    <a:pt x="52" y="113"/>
                  </a:lnTo>
                  <a:lnTo>
                    <a:pt x="12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5" name="Freeform 101"/>
            <p:cNvSpPr>
              <a:spLocks/>
            </p:cNvSpPr>
            <p:nvPr/>
          </p:nvSpPr>
          <p:spPr bwMode="auto">
            <a:xfrm>
              <a:off x="4545" y="3217"/>
              <a:ext cx="20" cy="39"/>
            </a:xfrm>
            <a:custGeom>
              <a:avLst/>
              <a:gdLst>
                <a:gd name="T0" fmla="*/ 1 w 39"/>
                <a:gd name="T1" fmla="*/ 1 h 77"/>
                <a:gd name="T2" fmla="*/ 0 w 39"/>
                <a:gd name="T3" fmla="*/ 1 h 77"/>
                <a:gd name="T4" fmla="*/ 1 w 39"/>
                <a:gd name="T5" fmla="*/ 2 h 77"/>
                <a:gd name="T6" fmla="*/ 1 w 39"/>
                <a:gd name="T7" fmla="*/ 2 h 77"/>
                <a:gd name="T8" fmla="*/ 1 w 39"/>
                <a:gd name="T9" fmla="*/ 0 h 77"/>
                <a:gd name="T10" fmla="*/ 1 w 39"/>
                <a:gd name="T11" fmla="*/ 1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77"/>
                <a:gd name="T20" fmla="*/ 39 w 39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77">
                  <a:moveTo>
                    <a:pt x="6" y="1"/>
                  </a:moveTo>
                  <a:lnTo>
                    <a:pt x="0" y="2"/>
                  </a:lnTo>
                  <a:lnTo>
                    <a:pt x="28" y="77"/>
                  </a:lnTo>
                  <a:lnTo>
                    <a:pt x="39" y="74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6" name="Freeform 102"/>
            <p:cNvSpPr>
              <a:spLocks/>
            </p:cNvSpPr>
            <p:nvPr/>
          </p:nvSpPr>
          <p:spPr bwMode="auto">
            <a:xfrm>
              <a:off x="4576" y="3206"/>
              <a:ext cx="19" cy="39"/>
            </a:xfrm>
            <a:custGeom>
              <a:avLst/>
              <a:gdLst>
                <a:gd name="T0" fmla="*/ 1 w 38"/>
                <a:gd name="T1" fmla="*/ 1 h 77"/>
                <a:gd name="T2" fmla="*/ 0 w 38"/>
                <a:gd name="T3" fmla="*/ 1 h 77"/>
                <a:gd name="T4" fmla="*/ 1 w 38"/>
                <a:gd name="T5" fmla="*/ 2 h 77"/>
                <a:gd name="T6" fmla="*/ 1 w 38"/>
                <a:gd name="T7" fmla="*/ 2 h 77"/>
                <a:gd name="T8" fmla="*/ 1 w 38"/>
                <a:gd name="T9" fmla="*/ 0 h 77"/>
                <a:gd name="T10" fmla="*/ 1 w 38"/>
                <a:gd name="T11" fmla="*/ 1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7"/>
                <a:gd name="T20" fmla="*/ 38 w 3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7">
                  <a:moveTo>
                    <a:pt x="6" y="1"/>
                  </a:moveTo>
                  <a:lnTo>
                    <a:pt x="0" y="2"/>
                  </a:lnTo>
                  <a:lnTo>
                    <a:pt x="27" y="77"/>
                  </a:lnTo>
                  <a:lnTo>
                    <a:pt x="38" y="75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7" name="Freeform 103"/>
            <p:cNvSpPr>
              <a:spLocks/>
            </p:cNvSpPr>
            <p:nvPr/>
          </p:nvSpPr>
          <p:spPr bwMode="auto">
            <a:xfrm>
              <a:off x="4682" y="3106"/>
              <a:ext cx="49" cy="139"/>
            </a:xfrm>
            <a:custGeom>
              <a:avLst/>
              <a:gdLst>
                <a:gd name="T0" fmla="*/ 0 w 99"/>
                <a:gd name="T1" fmla="*/ 0 h 279"/>
                <a:gd name="T2" fmla="*/ 1 w 99"/>
                <a:gd name="T3" fmla="*/ 4 h 279"/>
                <a:gd name="T4" fmla="*/ 0 w 99"/>
                <a:gd name="T5" fmla="*/ 0 h 279"/>
                <a:gd name="T6" fmla="*/ 0 60000 65536"/>
                <a:gd name="T7" fmla="*/ 0 60000 65536"/>
                <a:gd name="T8" fmla="*/ 0 60000 65536"/>
                <a:gd name="T9" fmla="*/ 0 w 99"/>
                <a:gd name="T10" fmla="*/ 0 h 279"/>
                <a:gd name="T11" fmla="*/ 99 w 99"/>
                <a:gd name="T12" fmla="*/ 279 h 2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279">
                  <a:moveTo>
                    <a:pt x="0" y="0"/>
                  </a:moveTo>
                  <a:lnTo>
                    <a:pt x="99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8" name="Freeform 104"/>
            <p:cNvSpPr>
              <a:spLocks/>
            </p:cNvSpPr>
            <p:nvPr/>
          </p:nvSpPr>
          <p:spPr bwMode="auto">
            <a:xfrm>
              <a:off x="4679" y="3105"/>
              <a:ext cx="55" cy="140"/>
            </a:xfrm>
            <a:custGeom>
              <a:avLst/>
              <a:gdLst>
                <a:gd name="T0" fmla="*/ 2 w 110"/>
                <a:gd name="T1" fmla="*/ 4 h 281"/>
                <a:gd name="T2" fmla="*/ 2 w 110"/>
                <a:gd name="T3" fmla="*/ 4 h 281"/>
                <a:gd name="T4" fmla="*/ 1 w 110"/>
                <a:gd name="T5" fmla="*/ 0 h 281"/>
                <a:gd name="T6" fmla="*/ 0 w 110"/>
                <a:gd name="T7" fmla="*/ 0 h 281"/>
                <a:gd name="T8" fmla="*/ 2 w 110"/>
                <a:gd name="T9" fmla="*/ 4 h 281"/>
                <a:gd name="T10" fmla="*/ 2 w 110"/>
                <a:gd name="T11" fmla="*/ 4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281"/>
                <a:gd name="T20" fmla="*/ 110 w 110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281">
                  <a:moveTo>
                    <a:pt x="104" y="280"/>
                  </a:moveTo>
                  <a:lnTo>
                    <a:pt x="110" y="279"/>
                  </a:lnTo>
                  <a:lnTo>
                    <a:pt x="11" y="0"/>
                  </a:lnTo>
                  <a:lnTo>
                    <a:pt x="0" y="2"/>
                  </a:lnTo>
                  <a:lnTo>
                    <a:pt x="99" y="281"/>
                  </a:lnTo>
                  <a:lnTo>
                    <a:pt x="104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1" name="Group 3"/>
          <p:cNvGraphicFramePr>
            <a:graphicFrameLocks noGrp="1"/>
          </p:cNvGraphicFramePr>
          <p:nvPr>
            <p:ph sz="quarter" idx="4294967295"/>
          </p:nvPr>
        </p:nvGraphicFramePr>
        <p:xfrm>
          <a:off x="0" y="1268413"/>
          <a:ext cx="9143997" cy="5353137"/>
        </p:xfrm>
        <a:graphic>
          <a:graphicData uri="http://schemas.openxmlformats.org/drawingml/2006/table">
            <a:tbl>
              <a:tblPr/>
              <a:tblGrid>
                <a:gridCol w="899589"/>
                <a:gridCol w="789761"/>
                <a:gridCol w="714413"/>
                <a:gridCol w="656066"/>
                <a:gridCol w="432048"/>
                <a:gridCol w="720080"/>
                <a:gridCol w="504056"/>
                <a:gridCol w="720080"/>
                <a:gridCol w="792088"/>
                <a:gridCol w="648072"/>
                <a:gridCol w="762539"/>
                <a:gridCol w="734499"/>
                <a:gridCol w="770706"/>
              </a:tblGrid>
              <a:tr h="79208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Годы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Привитые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Получившие серопрофилактику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Лихо-радочная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Очаго-вая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Менин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геаль-ная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Лихора-дочная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Очаговая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Менин-геальная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абс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абс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абс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абс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абс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абс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38,9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38,9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22,2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91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</a:t>
                      </a:r>
                      <a:endParaRPr lang="ru-RU" b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66,6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19,0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14,4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904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47,1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23,5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29,4</a:t>
                      </a:r>
                      <a:endParaRPr lang="ru-RU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9045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ru-RU" sz="2400" b="1" dirty="0" smtClean="0"/>
                        <a:t>100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39,1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26,1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8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34,8</a:t>
                      </a:r>
                      <a:endParaRPr lang="ru-RU" sz="24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92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274638"/>
            <a:ext cx="8172450" cy="993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/>
              <a:t>КЛЕЩЕВОЙ ЭНЦЕФАЛИТ </a:t>
            </a:r>
            <a:br>
              <a:rPr lang="ru-RU" sz="3600" b="1" i="1" dirty="0" smtClean="0"/>
            </a:br>
            <a:r>
              <a:rPr lang="ru-RU" sz="2800" b="1" i="1" dirty="0" smtClean="0"/>
              <a:t>Новосибирская область</a:t>
            </a:r>
            <a:r>
              <a:rPr lang="ru-RU" sz="3200" b="1" i="1" dirty="0" smtClean="0"/>
              <a:t> </a:t>
            </a:r>
            <a:r>
              <a:rPr lang="ru-RU" sz="2000" b="1" i="1" dirty="0" smtClean="0"/>
              <a:t>(</a:t>
            </a:r>
            <a:r>
              <a:rPr lang="en-US" sz="2000" b="1" i="1" dirty="0" smtClean="0"/>
              <a:t>2014-201</a:t>
            </a:r>
            <a:r>
              <a:rPr lang="ru-RU" sz="2000" b="1" i="1" dirty="0" smtClean="0"/>
              <a:t>7 гг.)</a:t>
            </a:r>
          </a:p>
        </p:txBody>
      </p:sp>
      <p:pic>
        <p:nvPicPr>
          <p:cNvPr id="102505" name="Picture 55" descr="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719588">
            <a:off x="250825" y="188913"/>
            <a:ext cx="9048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32">
            <a:extLst>
              <a:ext uri="{FF2B5EF4-FFF2-40B4-BE49-F238E27FC236}">
                <a16:creationId xmlns="" xmlns:a16="http://schemas.microsoft.com/office/drawing/2014/main" id="{F3182104-3BBA-4D31-9953-F623716C4D1D}"/>
              </a:ext>
            </a:extLst>
          </p:cNvPr>
          <p:cNvSpPr/>
          <p:nvPr/>
        </p:nvSpPr>
        <p:spPr bwMode="auto">
          <a:xfrm>
            <a:off x="358775" y="4042153"/>
            <a:ext cx="8426449" cy="1024773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GB" sz="1200" kern="0" baseline="300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 bwMode="auto">
          <a:xfrm>
            <a:off x="4649790" y="1665884"/>
            <a:ext cx="4034860" cy="2055246"/>
          </a:xfrm>
          <a:prstGeom prst="roundRect">
            <a:avLst/>
          </a:prstGeom>
          <a:noFill/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: Rounded Corners 2"/>
          <p:cNvSpPr/>
          <p:nvPr/>
        </p:nvSpPr>
        <p:spPr bwMode="auto">
          <a:xfrm>
            <a:off x="368300" y="1641815"/>
            <a:ext cx="4034860" cy="2053915"/>
          </a:xfrm>
          <a:prstGeom prst="roundRect">
            <a:avLst/>
          </a:prstGeom>
          <a:noFill/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374651" y="5189616"/>
            <a:ext cx="8416924" cy="68730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Как правило</a:t>
            </a:r>
            <a:r>
              <a:rPr lang="en-GB" sz="1600" dirty="0">
                <a:solidFill>
                  <a:srgbClr val="FF0000"/>
                </a:solidFill>
              </a:rPr>
              <a:t>, </a:t>
            </a:r>
            <a:r>
              <a:rPr lang="ru-RU" sz="1600" dirty="0">
                <a:solidFill>
                  <a:srgbClr val="FF0000"/>
                </a:solidFill>
              </a:rPr>
              <a:t>у взрослых заболевание более симптоматическое, и тяжесть заболевания с возрастом увеличивается</a:t>
            </a:r>
            <a:r>
              <a:rPr lang="en-GB" sz="1600" baseline="30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Гепатит</a:t>
            </a:r>
            <a:r>
              <a:rPr lang="en-US" dirty="0">
                <a:solidFill>
                  <a:srgbClr val="FF0000"/>
                </a:solidFill>
              </a:rPr>
              <a:t> A: </a:t>
            </a:r>
            <a:r>
              <a:rPr lang="ru-RU" dirty="0">
                <a:solidFill>
                  <a:srgbClr val="FF0000"/>
                </a:solidFill>
              </a:rPr>
              <a:t>бремя заболевания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/>
          </p:nvPr>
        </p:nvSpPr>
        <p:spPr>
          <a:xfrm>
            <a:off x="467544" y="980728"/>
            <a:ext cx="8393111" cy="36555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tx1"/>
                </a:solidFill>
              </a:rPr>
              <a:t>Клинический исход ВГА инфекции коррелирует </a:t>
            </a:r>
            <a:r>
              <a:rPr lang="ru-RU" b="1" dirty="0">
                <a:solidFill>
                  <a:schemeClr val="tx1"/>
                </a:solidFill>
              </a:rPr>
              <a:t>с возрастом</a:t>
            </a:r>
            <a:r>
              <a:rPr lang="en-US" sz="1600" b="1" baseline="30000" dirty="0"/>
              <a:t>1–3</a:t>
            </a:r>
            <a:endParaRPr lang="en-GB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3"/>
          </p:nvPr>
        </p:nvSpPr>
        <p:spPr>
          <a:xfrm>
            <a:off x="365125" y="6335714"/>
            <a:ext cx="8205914" cy="522286"/>
          </a:xfrm>
        </p:spPr>
        <p:txBody>
          <a:bodyPr>
            <a:normAutofit fontScale="92500"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1. </a:t>
            </a:r>
            <a:r>
              <a:rPr lang="en-GB" sz="700" dirty="0" err="1">
                <a:solidFill>
                  <a:schemeClr val="tx1"/>
                </a:solidFill>
              </a:rPr>
              <a:t>Centers</a:t>
            </a:r>
            <a:r>
              <a:rPr lang="en-GB" sz="700" dirty="0">
                <a:solidFill>
                  <a:schemeClr val="tx1"/>
                </a:solidFill>
              </a:rPr>
              <a:t> for Disease Control and Prevention. Chapter 8: Hepatitis A. In: The Pink Book: Epidemiology and Prevention of Vaccine-Preventable Diseases. Atkinson W </a:t>
            </a:r>
            <a:r>
              <a:rPr lang="en-GB" sz="700" i="1" dirty="0">
                <a:solidFill>
                  <a:schemeClr val="tx1"/>
                </a:solidFill>
              </a:rPr>
              <a:t>et al</a:t>
            </a:r>
            <a:r>
              <a:rPr lang="en-GB" sz="700" dirty="0">
                <a:solidFill>
                  <a:schemeClr val="tx1"/>
                </a:solidFill>
              </a:rPr>
              <a:t> (</a:t>
            </a:r>
            <a:r>
              <a:rPr lang="en-GB" sz="700" dirty="0" err="1">
                <a:solidFill>
                  <a:schemeClr val="tx1"/>
                </a:solidFill>
              </a:rPr>
              <a:t>Eds</a:t>
            </a:r>
            <a:r>
              <a:rPr lang="en-GB" sz="700" dirty="0">
                <a:solidFill>
                  <a:schemeClr val="tx1"/>
                </a:solidFill>
              </a:rPr>
              <a:t>). 12th </a:t>
            </a:r>
            <a:r>
              <a:rPr lang="en-GB" sz="700" dirty="0" err="1">
                <a:solidFill>
                  <a:schemeClr val="tx1"/>
                </a:solidFill>
              </a:rPr>
              <a:t>edn</a:t>
            </a:r>
            <a:r>
              <a:rPr lang="en-GB" sz="700" dirty="0">
                <a:solidFill>
                  <a:schemeClr val="tx1"/>
                </a:solidFill>
              </a:rPr>
              <a:t>. Washington, DC: Public Health Foundation, 2012. pp. 101–114; 2. </a:t>
            </a:r>
            <a:r>
              <a:rPr lang="en-US" sz="700" dirty="0">
                <a:solidFill>
                  <a:schemeClr val="tx1"/>
                </a:solidFill>
              </a:rPr>
              <a:t>World Health Organization. The immunological basis for immunization series: module 18: Hepatitis A. WHO press; 2011; 3. </a:t>
            </a:r>
            <a:r>
              <a:rPr lang="en-GB" sz="700" dirty="0">
                <a:solidFill>
                  <a:schemeClr val="tx1"/>
                </a:solidFill>
              </a:rPr>
              <a:t>Hollinger FB and Ticehurst JR. Hepatitis A Virus. In Fields Virology. 3rd edition. Fields BN, Knipe DM, Howley PM et al (</a:t>
            </a:r>
            <a:r>
              <a:rPr lang="en-GB" sz="700" dirty="0" err="1">
                <a:solidFill>
                  <a:schemeClr val="tx1"/>
                </a:solidFill>
              </a:rPr>
              <a:t>Eds</a:t>
            </a:r>
            <a:r>
              <a:rPr lang="en-GB" sz="700" dirty="0">
                <a:solidFill>
                  <a:schemeClr val="tx1"/>
                </a:solidFill>
              </a:rPr>
              <a:t>). Philadelphia: Lippincott – Raven Publishers 1996:735–782; 4. </a:t>
            </a:r>
            <a:r>
              <a:rPr lang="en-GB" sz="700" dirty="0" err="1">
                <a:solidFill>
                  <a:schemeClr val="tx1"/>
                </a:solidFill>
              </a:rPr>
              <a:t>Centers</a:t>
            </a:r>
            <a:r>
              <a:rPr lang="en-GB" sz="700" dirty="0">
                <a:solidFill>
                  <a:schemeClr val="tx1"/>
                </a:solidFill>
              </a:rPr>
              <a:t> for Disease Control and Prevention, 2016. The ABCs of hepatitis fact sheet. </a:t>
            </a:r>
            <a:r>
              <a:rPr lang="en-GB" sz="7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https://www.cdc.gov/hepatitis/resources/professionals/pdfs/abctable.pdf</a:t>
            </a:r>
            <a:r>
              <a:rPr lang="en-GB" sz="700" dirty="0">
                <a:solidFill>
                  <a:schemeClr val="tx1"/>
                </a:solidFill>
              </a:rPr>
              <a:t> (accessed </a:t>
            </a:r>
            <a:r>
              <a:rPr lang="ru-RU" sz="700" dirty="0">
                <a:solidFill>
                  <a:schemeClr val="tx1"/>
                </a:solidFill>
              </a:rPr>
              <a:t>03.03.2020</a:t>
            </a:r>
            <a:r>
              <a:rPr lang="en-GB" sz="700" dirty="0">
                <a:solidFill>
                  <a:schemeClr val="tx1"/>
                </a:solidFill>
              </a:rPr>
              <a:t>); 5. </a:t>
            </a:r>
            <a:r>
              <a:rPr lang="en-GB" sz="700" dirty="0" err="1">
                <a:solidFill>
                  <a:schemeClr val="tx1"/>
                </a:solidFill>
              </a:rPr>
              <a:t>Brundage</a:t>
            </a:r>
            <a:r>
              <a:rPr lang="en-GB" sz="700" dirty="0">
                <a:solidFill>
                  <a:schemeClr val="tx1"/>
                </a:solidFill>
              </a:rPr>
              <a:t> SC. </a:t>
            </a:r>
            <a:r>
              <a:rPr lang="en-GB" sz="700" i="1" dirty="0">
                <a:solidFill>
                  <a:schemeClr val="tx1"/>
                </a:solidFill>
              </a:rPr>
              <a:t>Am Fam Physician</a:t>
            </a:r>
            <a:r>
              <a:rPr lang="en-GB" sz="700" dirty="0">
                <a:solidFill>
                  <a:schemeClr val="tx1"/>
                </a:solidFill>
              </a:rPr>
              <a:t> 2006;73:2162−2168; 6. World Health Organization. </a:t>
            </a:r>
            <a:r>
              <a:rPr lang="en-GB" sz="700" i="1" dirty="0" err="1">
                <a:solidFill>
                  <a:schemeClr val="tx1"/>
                </a:solidFill>
              </a:rPr>
              <a:t>Wkly</a:t>
            </a:r>
            <a:r>
              <a:rPr lang="en-GB" sz="700" i="1" dirty="0">
                <a:solidFill>
                  <a:schemeClr val="tx1"/>
                </a:solidFill>
              </a:rPr>
              <a:t> </a:t>
            </a:r>
            <a:r>
              <a:rPr lang="en-GB" sz="700" i="1" dirty="0" err="1">
                <a:solidFill>
                  <a:schemeClr val="tx1"/>
                </a:solidFill>
              </a:rPr>
              <a:t>Epidemiol</a:t>
            </a:r>
            <a:r>
              <a:rPr lang="en-GB" sz="700" i="1" dirty="0">
                <a:solidFill>
                  <a:schemeClr val="tx1"/>
                </a:solidFill>
              </a:rPr>
              <a:t> Rec </a:t>
            </a:r>
            <a:r>
              <a:rPr lang="en-GB" sz="700" dirty="0">
                <a:solidFill>
                  <a:schemeClr val="tx1"/>
                </a:solidFill>
              </a:rPr>
              <a:t>2012;87:261−276; 7. World Health Organization, 2016. Hepatitis A Factsheet. </a:t>
            </a:r>
            <a:r>
              <a:rPr lang="en-GB" sz="7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http://www.who.int/mediacentre/factsheets/fs328/en/</a:t>
            </a:r>
            <a:r>
              <a:rPr lang="en-GB" sz="700" dirty="0">
                <a:solidFill>
                  <a:schemeClr val="tx1"/>
                </a:solidFill>
              </a:rPr>
              <a:t> (accessed </a:t>
            </a:r>
            <a:r>
              <a:rPr lang="ru-RU" sz="700" dirty="0">
                <a:solidFill>
                  <a:schemeClr val="tx1"/>
                </a:solidFill>
              </a:rPr>
              <a:t>03.03.2020</a:t>
            </a:r>
            <a:r>
              <a:rPr lang="en-GB" sz="70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31" name="Table 30"/>
          <p:cNvGraphicFramePr>
            <a:graphicFrameLocks noGrp="1" noChangeAspect="1"/>
          </p:cNvGraphicFramePr>
          <p:nvPr>
            <p:extLst/>
          </p:nvPr>
        </p:nvGraphicFramePr>
        <p:xfrm>
          <a:off x="4763400" y="2246845"/>
          <a:ext cx="3807639" cy="108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2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78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55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206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Возраст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baseline="0" dirty="0">
                          <a:solidFill>
                            <a:schemeClr val="tx1"/>
                          </a:solidFill>
                        </a:rPr>
                        <a:t>&lt;6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</a:rPr>
                        <a:t>лет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M L Gill Sans Light"/>
                        <a:cs typeface="M L Gill Sans Light"/>
                      </a:endParaRPr>
                    </a:p>
                  </a:txBody>
                  <a:tcPr marL="68171" marR="68171" marT="34086" marB="340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Возраст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6–14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лет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M L Gill Sans Light"/>
                        <a:cs typeface="M L Gill Sans Light"/>
                      </a:endParaRPr>
                    </a:p>
                  </a:txBody>
                  <a:tcPr marL="68171" marR="68171" marT="34086" marB="340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Возраст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&gt;14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лет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M L Gill Sans Light"/>
                        <a:cs typeface="M L Gill Sans Light"/>
                      </a:endParaRPr>
                    </a:p>
                  </a:txBody>
                  <a:tcPr marL="68171" marR="68171" marT="34086" marB="340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8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&lt;10%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M L Gill Sans Light"/>
                        <a:cs typeface="M L Gill Sans Light"/>
                      </a:endParaRPr>
                    </a:p>
                  </a:txBody>
                  <a:tcPr marL="68171" marR="68171" marT="34086" marB="340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40–50%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M L Gill Sans Light"/>
                        <a:cs typeface="M L Gill Sans Light"/>
                      </a:endParaRPr>
                    </a:p>
                  </a:txBody>
                  <a:tcPr marL="68171" marR="68171" marT="34086" marB="340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70–80%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M L Gill Sans Light"/>
                        <a:cs typeface="M L Gill Sans Light"/>
                      </a:endParaRPr>
                    </a:p>
                  </a:txBody>
                  <a:tcPr marL="68171" marR="68171" marT="34086" marB="3408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2324332887"/>
              </p:ext>
            </p:extLst>
          </p:nvPr>
        </p:nvGraphicFramePr>
        <p:xfrm>
          <a:off x="889000" y="1346200"/>
          <a:ext cx="3162300" cy="244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09568" y="2045540"/>
            <a:ext cx="1158865" cy="10413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ru-RU" sz="1100" dirty="0"/>
              <a:t>Процентное соотношение</a:t>
            </a:r>
            <a:endParaRPr lang="en-GB" sz="1100" dirty="0"/>
          </a:p>
        </p:txBody>
      </p:sp>
      <p:sp>
        <p:nvSpPr>
          <p:cNvPr id="18" name="Content Placeholder 24"/>
          <p:cNvSpPr>
            <a:spLocks noGrp="1"/>
          </p:cNvSpPr>
          <p:nvPr>
            <p:ph sz="quarter" idx="12"/>
          </p:nvPr>
        </p:nvSpPr>
        <p:spPr>
          <a:xfrm>
            <a:off x="467544" y="4149080"/>
            <a:ext cx="8429623" cy="28393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</a:rPr>
              <a:t>Фульминантный гепатит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/>
              <a:t>встречается редко </a:t>
            </a:r>
            <a:r>
              <a:rPr lang="en-US" sz="1400" dirty="0">
                <a:solidFill>
                  <a:schemeClr val="tx1"/>
                </a:solidFill>
              </a:rPr>
              <a:t>(&lt;1% </a:t>
            </a:r>
            <a:r>
              <a:rPr lang="ru-RU" sz="1400" dirty="0">
                <a:solidFill>
                  <a:schemeClr val="tx1"/>
                </a:solidFill>
              </a:rPr>
              <a:t>в целом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  <a:r>
              <a:rPr lang="en-US" sz="1400" dirty="0"/>
              <a:t>; </a:t>
            </a:r>
            <a:r>
              <a:rPr lang="ru-RU" sz="1400" dirty="0"/>
              <a:t>показатели выше у пациентов</a:t>
            </a:r>
            <a:r>
              <a:rPr lang="en-US" sz="1400" dirty="0"/>
              <a:t>:</a:t>
            </a:r>
            <a:r>
              <a:rPr lang="en-US" sz="1400" baseline="30000" dirty="0"/>
              <a:t>1,2,5,6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4795495" y="1762955"/>
            <a:ext cx="3711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Частота желтухи по возрастной группе</a:t>
            </a:r>
            <a:r>
              <a:rPr lang="en-GB" sz="1400" baseline="30000" dirty="0"/>
              <a:t>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817091" y="4454917"/>
            <a:ext cx="3445164" cy="56967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400" kern="0" dirty="0">
                <a:solidFill>
                  <a:schemeClr val="tx1"/>
                </a:solidFill>
              </a:rPr>
              <a:t>С хроническими заболеваниями печени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102700" y="4451368"/>
            <a:ext cx="2575236" cy="56967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400" kern="0" dirty="0">
                <a:solidFill>
                  <a:schemeClr val="tx1"/>
                </a:solidFill>
              </a:rPr>
              <a:t>С иммуносупрессией</a:t>
            </a:r>
            <a:endParaRPr lang="en-GB" sz="1200" kern="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9648" y="4454917"/>
            <a:ext cx="2578139" cy="56967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400" kern="0" dirty="0">
                <a:solidFill>
                  <a:schemeClr val="tx1"/>
                </a:solidFill>
              </a:rPr>
              <a:t>Пожилого возраста</a:t>
            </a:r>
            <a:endParaRPr lang="en-GB" sz="1400" kern="0" dirty="0">
              <a:solidFill>
                <a:schemeClr val="tx1"/>
              </a:solidFill>
            </a:endParaRP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2"/>
          </p:nvPr>
        </p:nvSpPr>
        <p:spPr>
          <a:xfrm>
            <a:off x="365125" y="6024562"/>
            <a:ext cx="8420100" cy="311291"/>
          </a:xfrm>
        </p:spPr>
        <p:txBody>
          <a:bodyPr/>
          <a:lstStyle/>
          <a:p>
            <a:r>
              <a:rPr lang="ru-RU" dirty="0"/>
              <a:t>ВГА- вирус гепатита А </a:t>
            </a:r>
            <a:endParaRPr lang="en-GB" dirty="0"/>
          </a:p>
        </p:txBody>
      </p:sp>
      <p:sp>
        <p:nvSpPr>
          <p:cNvPr id="8" name="Flowchart: Decision 7"/>
          <p:cNvSpPr/>
          <p:nvPr/>
        </p:nvSpPr>
        <p:spPr bwMode="auto">
          <a:xfrm>
            <a:off x="2606039" y="4652010"/>
            <a:ext cx="185993" cy="158334"/>
          </a:xfrm>
          <a:prstGeom prst="flowChartDecision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Flowchart: Decision 22"/>
          <p:cNvSpPr/>
          <p:nvPr/>
        </p:nvSpPr>
        <p:spPr bwMode="auto">
          <a:xfrm>
            <a:off x="6157403" y="4651167"/>
            <a:ext cx="185993" cy="158334"/>
          </a:xfrm>
          <a:prstGeom prst="flowChartDecision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 err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56445" y="6440814"/>
            <a:ext cx="241860" cy="365125"/>
          </a:xfrm>
          <a:prstGeom prst="rect">
            <a:avLst/>
          </a:prstGeom>
        </p:spPr>
        <p:txBody>
          <a:bodyPr/>
          <a:lstStyle/>
          <a:p>
            <a:fld id="{9F9F533D-B52E-4A2F-BF72-0ADD2D94BD75}" type="slidenum">
              <a:rPr lang="en-GB" sz="800" smtClean="0"/>
              <a:pPr/>
              <a:t>23</a:t>
            </a:fld>
            <a:endParaRPr lang="en-GB" sz="800" dirty="0"/>
          </a:p>
        </p:txBody>
      </p:sp>
    </p:spTree>
    <p:extLst>
      <p:ext uri="{BB962C8B-B14F-4D97-AF65-F5344CB8AC3E}">
        <p14:creationId xmlns="" xmlns:p14="http://schemas.microsoft.com/office/powerpoint/2010/main" val="1128389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 bwMode="auto">
          <a:xfrm>
            <a:off x="4691193" y="1298907"/>
            <a:ext cx="2016000" cy="1447345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Группы    профессионального риска</a:t>
            </a:r>
            <a:r>
              <a:rPr lang="en-GB" sz="1100" kern="0" baseline="30000" dirty="0">
                <a:solidFill>
                  <a:schemeClr val="tx1"/>
                </a:solidFill>
              </a:rPr>
              <a:t>3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61" y="293688"/>
            <a:ext cx="7416824" cy="338554"/>
          </a:xfrm>
        </p:spPr>
        <p:txBody>
          <a:bodyPr>
            <a:normAutofit fontScale="90000"/>
          </a:bodyPr>
          <a:lstStyle/>
          <a:p>
            <a:r>
              <a:rPr lang="ru-RU" dirty="0"/>
              <a:t>Группы риска по гепатиту А</a:t>
            </a:r>
            <a:endParaRPr lang="en-GB" baseline="30000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4628563" y="2914680"/>
            <a:ext cx="2016000" cy="1454203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Пациенты с нарушением свертываемости крови</a:t>
            </a:r>
            <a:r>
              <a:rPr lang="en-GB" sz="1100" kern="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2511897" y="4526807"/>
            <a:ext cx="2016000" cy="153523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Путешественники из стран с низкой в страны со средней/высокой степенью эндемичности</a:t>
            </a:r>
            <a:r>
              <a:rPr lang="en-GB" sz="1100" kern="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68300" y="1351980"/>
            <a:ext cx="2016000" cy="1447345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Пациенты с хроническими заболеваниями печени</a:t>
            </a:r>
            <a:r>
              <a:rPr lang="en-GB" sz="1100" kern="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514963" y="1299068"/>
            <a:ext cx="2016000" cy="1447345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Мужчины, вступающие в половую связь с мужчинами</a:t>
            </a:r>
            <a:r>
              <a:rPr lang="en-GB" sz="1100" kern="0" baseline="30000" dirty="0">
                <a:solidFill>
                  <a:schemeClr val="tx1"/>
                </a:solidFill>
              </a:rPr>
              <a:t>1,2</a:t>
            </a:r>
          </a:p>
        </p:txBody>
      </p:sp>
      <p:sp>
        <p:nvSpPr>
          <p:cNvPr id="93" name="Rounded Rectangle 92"/>
          <p:cNvSpPr/>
          <p:nvPr/>
        </p:nvSpPr>
        <p:spPr bwMode="auto">
          <a:xfrm>
            <a:off x="381044" y="2921538"/>
            <a:ext cx="2016000" cy="1447345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Потребители инъекционных наркотиков</a:t>
            </a:r>
            <a:r>
              <a:rPr lang="en-GB" sz="1100" kern="0" baseline="300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1922" y="5241921"/>
            <a:ext cx="441873" cy="729697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 bwMode="auto">
          <a:xfrm>
            <a:off x="4628562" y="4526807"/>
            <a:ext cx="2016000" cy="153523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050" kern="0" dirty="0">
                <a:solidFill>
                  <a:schemeClr val="tx1"/>
                </a:solidFill>
              </a:rPr>
              <a:t>Сообщества  с плохой               санитарией, отсутствием чистых источников воды, низким социально-экономическим статусом </a:t>
            </a:r>
            <a:r>
              <a:rPr lang="en-GB" sz="1050" kern="0" baseline="30000" dirty="0">
                <a:solidFill>
                  <a:schemeClr val="tx1"/>
                </a:solidFill>
              </a:rPr>
              <a:t>1,2</a:t>
            </a:r>
          </a:p>
          <a:p>
            <a:pPr algn="ctr" eaLnBrk="0" hangingPunct="0">
              <a:buClr>
                <a:schemeClr val="bg1"/>
              </a:buClr>
            </a:pPr>
            <a:endParaRPr lang="en-GB" sz="900" kern="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81420" y="4532063"/>
            <a:ext cx="2016000" cy="153523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Сексуальные партнеры больных острым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гепатитом А </a:t>
            </a:r>
            <a:r>
              <a:rPr lang="en-GB" sz="1100" kern="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005" y="6316090"/>
            <a:ext cx="8498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1. World Health Organization, 2016. Hepatitis A Factsheet. </a:t>
            </a:r>
            <a:r>
              <a:rPr lang="en-GB" sz="8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http://www.who.int/mediacentre/factsheets/fs328/en/</a:t>
            </a:r>
            <a:r>
              <a:rPr lang="en-GB" sz="800" dirty="0"/>
              <a:t> (accessed </a:t>
            </a:r>
            <a:r>
              <a:rPr lang="ru-RU" sz="800" dirty="0"/>
              <a:t>03.03.2020</a:t>
            </a:r>
            <a:r>
              <a:rPr lang="en-GB" sz="800" dirty="0"/>
              <a:t>); 2. World Health Organization, 2011. </a:t>
            </a:r>
            <a:br>
              <a:rPr lang="en-GB" sz="800" dirty="0"/>
            </a:br>
            <a:r>
              <a:rPr lang="en-GB" sz="800" dirty="0"/>
              <a:t>The immunological basis for immunization series: module 18: Hepatitis A. </a:t>
            </a:r>
            <a:r>
              <a:rPr lang="en-GB" sz="800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http://apps.who.int/iris/bitstream/10665/44570/1/9789241501422_eng.pdf</a:t>
            </a:r>
            <a:r>
              <a:rPr lang="en-GB" sz="800" dirty="0"/>
              <a:t> (accessed </a:t>
            </a:r>
            <a:r>
              <a:rPr lang="ru-RU" sz="800" dirty="0"/>
              <a:t>03.03.2020</a:t>
            </a:r>
            <a:r>
              <a:rPr lang="en-GB" sz="800" dirty="0"/>
              <a:t>); </a:t>
            </a:r>
            <a:br>
              <a:rPr lang="en-GB" sz="800" dirty="0"/>
            </a:br>
            <a:r>
              <a:rPr lang="en-GB" sz="800" dirty="0"/>
              <a:t>3. </a:t>
            </a:r>
            <a:r>
              <a:rPr lang="en-GB" sz="800" dirty="0" err="1"/>
              <a:t>Grzeszczuk</a:t>
            </a:r>
            <a:r>
              <a:rPr lang="en-GB" sz="800" dirty="0"/>
              <a:t> A </a:t>
            </a:r>
            <a:r>
              <a:rPr lang="en-GB" sz="800" i="1" dirty="0"/>
              <a:t>et al. Med Sci </a:t>
            </a:r>
            <a:r>
              <a:rPr lang="en-GB" sz="800" i="1" dirty="0" err="1"/>
              <a:t>Monit</a:t>
            </a:r>
            <a:r>
              <a:rPr lang="en-GB" sz="800" i="1" dirty="0"/>
              <a:t> </a:t>
            </a:r>
            <a:r>
              <a:rPr lang="en-GB" sz="800" dirty="0"/>
              <a:t>2003;9:PH11-14</a:t>
            </a:r>
            <a:endParaRPr lang="en-GB" sz="700" dirty="0">
              <a:latin typeface="+mj-lt"/>
            </a:endParaRPr>
          </a:p>
        </p:txBody>
      </p:sp>
      <p:sp>
        <p:nvSpPr>
          <p:cNvPr id="109" name="Rounded Rectangle 44"/>
          <p:cNvSpPr/>
          <p:nvPr/>
        </p:nvSpPr>
        <p:spPr bwMode="auto">
          <a:xfrm>
            <a:off x="2514962" y="2914680"/>
            <a:ext cx="2016000" cy="1454203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Лица с высоким риском заражения ВИЧ инфекции</a:t>
            </a:r>
            <a:r>
              <a:rPr lang="en-GB" sz="1100" kern="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7" name="Freeform 7"/>
          <p:cNvSpPr/>
          <p:nvPr/>
        </p:nvSpPr>
        <p:spPr>
          <a:xfrm>
            <a:off x="985199" y="1912972"/>
            <a:ext cx="875433" cy="565321"/>
          </a:xfrm>
          <a:custGeom>
            <a:avLst/>
            <a:gdLst>
              <a:gd name="connsiteX0" fmla="*/ 304800 w 2429301"/>
              <a:gd name="connsiteY0" fmla="*/ 1587689 h 1633182"/>
              <a:gd name="connsiteX1" fmla="*/ 177421 w 2429301"/>
              <a:gd name="connsiteY1" fmla="*/ 1246495 h 1633182"/>
              <a:gd name="connsiteX2" fmla="*/ 150125 w 2429301"/>
              <a:gd name="connsiteY2" fmla="*/ 1169158 h 1633182"/>
              <a:gd name="connsiteX3" fmla="*/ 141027 w 2429301"/>
              <a:gd name="connsiteY3" fmla="*/ 1114567 h 1633182"/>
              <a:gd name="connsiteX4" fmla="*/ 113731 w 2429301"/>
              <a:gd name="connsiteY4" fmla="*/ 1046328 h 1633182"/>
              <a:gd name="connsiteX5" fmla="*/ 31845 w 2429301"/>
              <a:gd name="connsiteY5" fmla="*/ 837062 h 1633182"/>
              <a:gd name="connsiteX6" fmla="*/ 9098 w 2429301"/>
              <a:gd name="connsiteY6" fmla="*/ 732430 h 1633182"/>
              <a:gd name="connsiteX7" fmla="*/ 0 w 2429301"/>
              <a:gd name="connsiteY7" fmla="*/ 591403 h 1633182"/>
              <a:gd name="connsiteX8" fmla="*/ 13648 w 2429301"/>
              <a:gd name="connsiteY8" fmla="*/ 464024 h 1633182"/>
              <a:gd name="connsiteX9" fmla="*/ 59140 w 2429301"/>
              <a:gd name="connsiteY9" fmla="*/ 327546 h 1633182"/>
              <a:gd name="connsiteX10" fmla="*/ 154675 w 2429301"/>
              <a:gd name="connsiteY10" fmla="*/ 218364 h 1633182"/>
              <a:gd name="connsiteX11" fmla="*/ 232012 w 2429301"/>
              <a:gd name="connsiteY11" fmla="*/ 168322 h 1633182"/>
              <a:gd name="connsiteX12" fmla="*/ 341194 w 2429301"/>
              <a:gd name="connsiteY12" fmla="*/ 104633 h 1633182"/>
              <a:gd name="connsiteX13" fmla="*/ 464024 w 2429301"/>
              <a:gd name="connsiteY13" fmla="*/ 50042 h 1633182"/>
              <a:gd name="connsiteX14" fmla="*/ 573206 w 2429301"/>
              <a:gd name="connsiteY14" fmla="*/ 27295 h 1633182"/>
              <a:gd name="connsiteX15" fmla="*/ 736979 w 2429301"/>
              <a:gd name="connsiteY15" fmla="*/ 0 h 1633182"/>
              <a:gd name="connsiteX16" fmla="*/ 941695 w 2429301"/>
              <a:gd name="connsiteY16" fmla="*/ 0 h 1633182"/>
              <a:gd name="connsiteX17" fmla="*/ 1146412 w 2429301"/>
              <a:gd name="connsiteY17" fmla="*/ 27295 h 1633182"/>
              <a:gd name="connsiteX18" fmla="*/ 1301086 w 2429301"/>
              <a:gd name="connsiteY18" fmla="*/ 27295 h 1633182"/>
              <a:gd name="connsiteX19" fmla="*/ 1574042 w 2429301"/>
              <a:gd name="connsiteY19" fmla="*/ 36394 h 1633182"/>
              <a:gd name="connsiteX20" fmla="*/ 1769660 w 2429301"/>
              <a:gd name="connsiteY20" fmla="*/ 36394 h 1633182"/>
              <a:gd name="connsiteX21" fmla="*/ 2047164 w 2429301"/>
              <a:gd name="connsiteY21" fmla="*/ 59140 h 1633182"/>
              <a:gd name="connsiteX22" fmla="*/ 2242782 w 2429301"/>
              <a:gd name="connsiteY22" fmla="*/ 72788 h 1633182"/>
              <a:gd name="connsiteX23" fmla="*/ 2374710 w 2429301"/>
              <a:gd name="connsiteY23" fmla="*/ 90985 h 1633182"/>
              <a:gd name="connsiteX24" fmla="*/ 2429301 w 2429301"/>
              <a:gd name="connsiteY24" fmla="*/ 136477 h 1633182"/>
              <a:gd name="connsiteX25" fmla="*/ 2415654 w 2429301"/>
              <a:gd name="connsiteY25" fmla="*/ 181970 h 1633182"/>
              <a:gd name="connsiteX26" fmla="*/ 2306472 w 2429301"/>
              <a:gd name="connsiteY26" fmla="*/ 327546 h 1633182"/>
              <a:gd name="connsiteX27" fmla="*/ 2138149 w 2429301"/>
              <a:gd name="connsiteY27" fmla="*/ 491319 h 1633182"/>
              <a:gd name="connsiteX28" fmla="*/ 1951630 w 2429301"/>
              <a:gd name="connsiteY28" fmla="*/ 632346 h 1633182"/>
              <a:gd name="connsiteX29" fmla="*/ 1774209 w 2429301"/>
              <a:gd name="connsiteY29" fmla="*/ 736979 h 1633182"/>
              <a:gd name="connsiteX30" fmla="*/ 1651379 w 2429301"/>
              <a:gd name="connsiteY30" fmla="*/ 796119 h 1633182"/>
              <a:gd name="connsiteX31" fmla="*/ 1542197 w 2429301"/>
              <a:gd name="connsiteY31" fmla="*/ 809767 h 1633182"/>
              <a:gd name="connsiteX32" fmla="*/ 1473958 w 2429301"/>
              <a:gd name="connsiteY32" fmla="*/ 777922 h 1633182"/>
              <a:gd name="connsiteX33" fmla="*/ 1423916 w 2429301"/>
              <a:gd name="connsiteY33" fmla="*/ 696036 h 1633182"/>
              <a:gd name="connsiteX34" fmla="*/ 1392072 w 2429301"/>
              <a:gd name="connsiteY34" fmla="*/ 345743 h 1633182"/>
              <a:gd name="connsiteX35" fmla="*/ 1437564 w 2429301"/>
              <a:gd name="connsiteY35" fmla="*/ 122830 h 1633182"/>
              <a:gd name="connsiteX36" fmla="*/ 1437564 w 2429301"/>
              <a:gd name="connsiteY36" fmla="*/ 109182 h 1633182"/>
              <a:gd name="connsiteX37" fmla="*/ 1282889 w 2429301"/>
              <a:gd name="connsiteY37" fmla="*/ 131928 h 1633182"/>
              <a:gd name="connsiteX38" fmla="*/ 1278340 w 2429301"/>
              <a:gd name="connsiteY38" fmla="*/ 172871 h 1633182"/>
              <a:gd name="connsiteX39" fmla="*/ 1282889 w 2429301"/>
              <a:gd name="connsiteY39" fmla="*/ 195618 h 1633182"/>
              <a:gd name="connsiteX40" fmla="*/ 1305636 w 2429301"/>
              <a:gd name="connsiteY40" fmla="*/ 222913 h 1633182"/>
              <a:gd name="connsiteX41" fmla="*/ 1342030 w 2429301"/>
              <a:gd name="connsiteY41" fmla="*/ 282054 h 1633182"/>
              <a:gd name="connsiteX42" fmla="*/ 1378424 w 2429301"/>
              <a:gd name="connsiteY42" fmla="*/ 777922 h 1633182"/>
              <a:gd name="connsiteX43" fmla="*/ 1369325 w 2429301"/>
              <a:gd name="connsiteY43" fmla="*/ 868907 h 1633182"/>
              <a:gd name="connsiteX44" fmla="*/ 1287439 w 2429301"/>
              <a:gd name="connsiteY44" fmla="*/ 928048 h 1633182"/>
              <a:gd name="connsiteX45" fmla="*/ 1110018 w 2429301"/>
              <a:gd name="connsiteY45" fmla="*/ 1000836 h 1633182"/>
              <a:gd name="connsiteX46" fmla="*/ 950794 w 2429301"/>
              <a:gd name="connsiteY46" fmla="*/ 1087271 h 1633182"/>
              <a:gd name="connsiteX47" fmla="*/ 518615 w 2429301"/>
              <a:gd name="connsiteY47" fmla="*/ 1546746 h 1633182"/>
              <a:gd name="connsiteX48" fmla="*/ 450376 w 2429301"/>
              <a:gd name="connsiteY48" fmla="*/ 1624083 h 1633182"/>
              <a:gd name="connsiteX49" fmla="*/ 377588 w 2429301"/>
              <a:gd name="connsiteY49" fmla="*/ 1633182 h 1633182"/>
              <a:gd name="connsiteX50" fmla="*/ 304800 w 2429301"/>
              <a:gd name="connsiteY50" fmla="*/ 1587689 h 1633182"/>
              <a:gd name="connsiteX0" fmla="*/ 304800 w 2429301"/>
              <a:gd name="connsiteY0" fmla="*/ 1587689 h 1633182"/>
              <a:gd name="connsiteX1" fmla="*/ 177421 w 2429301"/>
              <a:gd name="connsiteY1" fmla="*/ 1246495 h 1633182"/>
              <a:gd name="connsiteX2" fmla="*/ 150125 w 2429301"/>
              <a:gd name="connsiteY2" fmla="*/ 1169158 h 1633182"/>
              <a:gd name="connsiteX3" fmla="*/ 141027 w 2429301"/>
              <a:gd name="connsiteY3" fmla="*/ 1114567 h 1633182"/>
              <a:gd name="connsiteX4" fmla="*/ 113731 w 2429301"/>
              <a:gd name="connsiteY4" fmla="*/ 1046328 h 1633182"/>
              <a:gd name="connsiteX5" fmla="*/ 31845 w 2429301"/>
              <a:gd name="connsiteY5" fmla="*/ 837062 h 1633182"/>
              <a:gd name="connsiteX6" fmla="*/ 9098 w 2429301"/>
              <a:gd name="connsiteY6" fmla="*/ 732430 h 1633182"/>
              <a:gd name="connsiteX7" fmla="*/ 0 w 2429301"/>
              <a:gd name="connsiteY7" fmla="*/ 591403 h 1633182"/>
              <a:gd name="connsiteX8" fmla="*/ 13648 w 2429301"/>
              <a:gd name="connsiteY8" fmla="*/ 464024 h 1633182"/>
              <a:gd name="connsiteX9" fmla="*/ 59140 w 2429301"/>
              <a:gd name="connsiteY9" fmla="*/ 327546 h 1633182"/>
              <a:gd name="connsiteX10" fmla="*/ 154675 w 2429301"/>
              <a:gd name="connsiteY10" fmla="*/ 218364 h 1633182"/>
              <a:gd name="connsiteX11" fmla="*/ 232012 w 2429301"/>
              <a:gd name="connsiteY11" fmla="*/ 168322 h 1633182"/>
              <a:gd name="connsiteX12" fmla="*/ 341194 w 2429301"/>
              <a:gd name="connsiteY12" fmla="*/ 104633 h 1633182"/>
              <a:gd name="connsiteX13" fmla="*/ 464024 w 2429301"/>
              <a:gd name="connsiteY13" fmla="*/ 50042 h 1633182"/>
              <a:gd name="connsiteX14" fmla="*/ 573206 w 2429301"/>
              <a:gd name="connsiteY14" fmla="*/ 27295 h 1633182"/>
              <a:gd name="connsiteX15" fmla="*/ 736979 w 2429301"/>
              <a:gd name="connsiteY15" fmla="*/ 0 h 1633182"/>
              <a:gd name="connsiteX16" fmla="*/ 941695 w 2429301"/>
              <a:gd name="connsiteY16" fmla="*/ 0 h 1633182"/>
              <a:gd name="connsiteX17" fmla="*/ 1146412 w 2429301"/>
              <a:gd name="connsiteY17" fmla="*/ 27295 h 1633182"/>
              <a:gd name="connsiteX18" fmla="*/ 1301086 w 2429301"/>
              <a:gd name="connsiteY18" fmla="*/ 27295 h 1633182"/>
              <a:gd name="connsiteX19" fmla="*/ 1574042 w 2429301"/>
              <a:gd name="connsiteY19" fmla="*/ 36394 h 1633182"/>
              <a:gd name="connsiteX20" fmla="*/ 1769660 w 2429301"/>
              <a:gd name="connsiteY20" fmla="*/ 36394 h 1633182"/>
              <a:gd name="connsiteX21" fmla="*/ 2047164 w 2429301"/>
              <a:gd name="connsiteY21" fmla="*/ 59140 h 1633182"/>
              <a:gd name="connsiteX22" fmla="*/ 2242782 w 2429301"/>
              <a:gd name="connsiteY22" fmla="*/ 72788 h 1633182"/>
              <a:gd name="connsiteX23" fmla="*/ 2374710 w 2429301"/>
              <a:gd name="connsiteY23" fmla="*/ 90985 h 1633182"/>
              <a:gd name="connsiteX24" fmla="*/ 2429301 w 2429301"/>
              <a:gd name="connsiteY24" fmla="*/ 136477 h 1633182"/>
              <a:gd name="connsiteX25" fmla="*/ 2415654 w 2429301"/>
              <a:gd name="connsiteY25" fmla="*/ 181970 h 1633182"/>
              <a:gd name="connsiteX26" fmla="*/ 2306472 w 2429301"/>
              <a:gd name="connsiteY26" fmla="*/ 327546 h 1633182"/>
              <a:gd name="connsiteX27" fmla="*/ 2138149 w 2429301"/>
              <a:gd name="connsiteY27" fmla="*/ 491319 h 1633182"/>
              <a:gd name="connsiteX28" fmla="*/ 1951630 w 2429301"/>
              <a:gd name="connsiteY28" fmla="*/ 632346 h 1633182"/>
              <a:gd name="connsiteX29" fmla="*/ 1774209 w 2429301"/>
              <a:gd name="connsiteY29" fmla="*/ 736979 h 1633182"/>
              <a:gd name="connsiteX30" fmla="*/ 1651379 w 2429301"/>
              <a:gd name="connsiteY30" fmla="*/ 796119 h 1633182"/>
              <a:gd name="connsiteX31" fmla="*/ 1542197 w 2429301"/>
              <a:gd name="connsiteY31" fmla="*/ 809767 h 1633182"/>
              <a:gd name="connsiteX32" fmla="*/ 1473958 w 2429301"/>
              <a:gd name="connsiteY32" fmla="*/ 777922 h 1633182"/>
              <a:gd name="connsiteX33" fmla="*/ 1423916 w 2429301"/>
              <a:gd name="connsiteY33" fmla="*/ 696036 h 1633182"/>
              <a:gd name="connsiteX34" fmla="*/ 1392072 w 2429301"/>
              <a:gd name="connsiteY34" fmla="*/ 345743 h 1633182"/>
              <a:gd name="connsiteX35" fmla="*/ 1437564 w 2429301"/>
              <a:gd name="connsiteY35" fmla="*/ 122830 h 1633182"/>
              <a:gd name="connsiteX36" fmla="*/ 1437564 w 2429301"/>
              <a:gd name="connsiteY36" fmla="*/ 109182 h 1633182"/>
              <a:gd name="connsiteX37" fmla="*/ 1282889 w 2429301"/>
              <a:gd name="connsiteY37" fmla="*/ 131928 h 1633182"/>
              <a:gd name="connsiteX38" fmla="*/ 1278340 w 2429301"/>
              <a:gd name="connsiteY38" fmla="*/ 172871 h 1633182"/>
              <a:gd name="connsiteX39" fmla="*/ 1282889 w 2429301"/>
              <a:gd name="connsiteY39" fmla="*/ 195618 h 1633182"/>
              <a:gd name="connsiteX40" fmla="*/ 1305636 w 2429301"/>
              <a:gd name="connsiteY40" fmla="*/ 222913 h 1633182"/>
              <a:gd name="connsiteX41" fmla="*/ 1342030 w 2429301"/>
              <a:gd name="connsiteY41" fmla="*/ 282054 h 1633182"/>
              <a:gd name="connsiteX42" fmla="*/ 1378424 w 2429301"/>
              <a:gd name="connsiteY42" fmla="*/ 777922 h 1633182"/>
              <a:gd name="connsiteX43" fmla="*/ 1369325 w 2429301"/>
              <a:gd name="connsiteY43" fmla="*/ 868907 h 1633182"/>
              <a:gd name="connsiteX44" fmla="*/ 1287439 w 2429301"/>
              <a:gd name="connsiteY44" fmla="*/ 928048 h 1633182"/>
              <a:gd name="connsiteX45" fmla="*/ 1110018 w 2429301"/>
              <a:gd name="connsiteY45" fmla="*/ 1000836 h 1633182"/>
              <a:gd name="connsiteX46" fmla="*/ 950794 w 2429301"/>
              <a:gd name="connsiteY46" fmla="*/ 1087271 h 1633182"/>
              <a:gd name="connsiteX47" fmla="*/ 518615 w 2429301"/>
              <a:gd name="connsiteY47" fmla="*/ 1546746 h 1633182"/>
              <a:gd name="connsiteX48" fmla="*/ 450376 w 2429301"/>
              <a:gd name="connsiteY48" fmla="*/ 1624083 h 1633182"/>
              <a:gd name="connsiteX49" fmla="*/ 377588 w 2429301"/>
              <a:gd name="connsiteY49" fmla="*/ 1633182 h 1633182"/>
              <a:gd name="connsiteX50" fmla="*/ 304800 w 2429301"/>
              <a:gd name="connsiteY50" fmla="*/ 1587689 h 1633182"/>
              <a:gd name="connsiteX0" fmla="*/ 304800 w 2429301"/>
              <a:gd name="connsiteY0" fmla="*/ 1587689 h 1636767"/>
              <a:gd name="connsiteX1" fmla="*/ 177421 w 2429301"/>
              <a:gd name="connsiteY1" fmla="*/ 1246495 h 1636767"/>
              <a:gd name="connsiteX2" fmla="*/ 150125 w 2429301"/>
              <a:gd name="connsiteY2" fmla="*/ 1169158 h 1636767"/>
              <a:gd name="connsiteX3" fmla="*/ 141027 w 2429301"/>
              <a:gd name="connsiteY3" fmla="*/ 1114567 h 1636767"/>
              <a:gd name="connsiteX4" fmla="*/ 113731 w 2429301"/>
              <a:gd name="connsiteY4" fmla="*/ 1046328 h 1636767"/>
              <a:gd name="connsiteX5" fmla="*/ 31845 w 2429301"/>
              <a:gd name="connsiteY5" fmla="*/ 837062 h 1636767"/>
              <a:gd name="connsiteX6" fmla="*/ 9098 w 2429301"/>
              <a:gd name="connsiteY6" fmla="*/ 732430 h 1636767"/>
              <a:gd name="connsiteX7" fmla="*/ 0 w 2429301"/>
              <a:gd name="connsiteY7" fmla="*/ 591403 h 1636767"/>
              <a:gd name="connsiteX8" fmla="*/ 13648 w 2429301"/>
              <a:gd name="connsiteY8" fmla="*/ 464024 h 1636767"/>
              <a:gd name="connsiteX9" fmla="*/ 59140 w 2429301"/>
              <a:gd name="connsiteY9" fmla="*/ 327546 h 1636767"/>
              <a:gd name="connsiteX10" fmla="*/ 154675 w 2429301"/>
              <a:gd name="connsiteY10" fmla="*/ 218364 h 1636767"/>
              <a:gd name="connsiteX11" fmla="*/ 232012 w 2429301"/>
              <a:gd name="connsiteY11" fmla="*/ 168322 h 1636767"/>
              <a:gd name="connsiteX12" fmla="*/ 341194 w 2429301"/>
              <a:gd name="connsiteY12" fmla="*/ 104633 h 1636767"/>
              <a:gd name="connsiteX13" fmla="*/ 464024 w 2429301"/>
              <a:gd name="connsiteY13" fmla="*/ 50042 h 1636767"/>
              <a:gd name="connsiteX14" fmla="*/ 573206 w 2429301"/>
              <a:gd name="connsiteY14" fmla="*/ 27295 h 1636767"/>
              <a:gd name="connsiteX15" fmla="*/ 736979 w 2429301"/>
              <a:gd name="connsiteY15" fmla="*/ 0 h 1636767"/>
              <a:gd name="connsiteX16" fmla="*/ 941695 w 2429301"/>
              <a:gd name="connsiteY16" fmla="*/ 0 h 1636767"/>
              <a:gd name="connsiteX17" fmla="*/ 1146412 w 2429301"/>
              <a:gd name="connsiteY17" fmla="*/ 27295 h 1636767"/>
              <a:gd name="connsiteX18" fmla="*/ 1301086 w 2429301"/>
              <a:gd name="connsiteY18" fmla="*/ 27295 h 1636767"/>
              <a:gd name="connsiteX19" fmla="*/ 1574042 w 2429301"/>
              <a:gd name="connsiteY19" fmla="*/ 36394 h 1636767"/>
              <a:gd name="connsiteX20" fmla="*/ 1769660 w 2429301"/>
              <a:gd name="connsiteY20" fmla="*/ 36394 h 1636767"/>
              <a:gd name="connsiteX21" fmla="*/ 2047164 w 2429301"/>
              <a:gd name="connsiteY21" fmla="*/ 59140 h 1636767"/>
              <a:gd name="connsiteX22" fmla="*/ 2242782 w 2429301"/>
              <a:gd name="connsiteY22" fmla="*/ 72788 h 1636767"/>
              <a:gd name="connsiteX23" fmla="*/ 2374710 w 2429301"/>
              <a:gd name="connsiteY23" fmla="*/ 90985 h 1636767"/>
              <a:gd name="connsiteX24" fmla="*/ 2429301 w 2429301"/>
              <a:gd name="connsiteY24" fmla="*/ 136477 h 1636767"/>
              <a:gd name="connsiteX25" fmla="*/ 2415654 w 2429301"/>
              <a:gd name="connsiteY25" fmla="*/ 181970 h 1636767"/>
              <a:gd name="connsiteX26" fmla="*/ 2306472 w 2429301"/>
              <a:gd name="connsiteY26" fmla="*/ 327546 h 1636767"/>
              <a:gd name="connsiteX27" fmla="*/ 2138149 w 2429301"/>
              <a:gd name="connsiteY27" fmla="*/ 491319 h 1636767"/>
              <a:gd name="connsiteX28" fmla="*/ 1951630 w 2429301"/>
              <a:gd name="connsiteY28" fmla="*/ 632346 h 1636767"/>
              <a:gd name="connsiteX29" fmla="*/ 1774209 w 2429301"/>
              <a:gd name="connsiteY29" fmla="*/ 736979 h 1636767"/>
              <a:gd name="connsiteX30" fmla="*/ 1651379 w 2429301"/>
              <a:gd name="connsiteY30" fmla="*/ 796119 h 1636767"/>
              <a:gd name="connsiteX31" fmla="*/ 1542197 w 2429301"/>
              <a:gd name="connsiteY31" fmla="*/ 809767 h 1636767"/>
              <a:gd name="connsiteX32" fmla="*/ 1473958 w 2429301"/>
              <a:gd name="connsiteY32" fmla="*/ 777922 h 1636767"/>
              <a:gd name="connsiteX33" fmla="*/ 1423916 w 2429301"/>
              <a:gd name="connsiteY33" fmla="*/ 696036 h 1636767"/>
              <a:gd name="connsiteX34" fmla="*/ 1392072 w 2429301"/>
              <a:gd name="connsiteY34" fmla="*/ 345743 h 1636767"/>
              <a:gd name="connsiteX35" fmla="*/ 1437564 w 2429301"/>
              <a:gd name="connsiteY35" fmla="*/ 122830 h 1636767"/>
              <a:gd name="connsiteX36" fmla="*/ 1437564 w 2429301"/>
              <a:gd name="connsiteY36" fmla="*/ 109182 h 1636767"/>
              <a:gd name="connsiteX37" fmla="*/ 1282889 w 2429301"/>
              <a:gd name="connsiteY37" fmla="*/ 131928 h 1636767"/>
              <a:gd name="connsiteX38" fmla="*/ 1278340 w 2429301"/>
              <a:gd name="connsiteY38" fmla="*/ 172871 h 1636767"/>
              <a:gd name="connsiteX39" fmla="*/ 1282889 w 2429301"/>
              <a:gd name="connsiteY39" fmla="*/ 195618 h 1636767"/>
              <a:gd name="connsiteX40" fmla="*/ 1305636 w 2429301"/>
              <a:gd name="connsiteY40" fmla="*/ 222913 h 1636767"/>
              <a:gd name="connsiteX41" fmla="*/ 1342030 w 2429301"/>
              <a:gd name="connsiteY41" fmla="*/ 282054 h 1636767"/>
              <a:gd name="connsiteX42" fmla="*/ 1378424 w 2429301"/>
              <a:gd name="connsiteY42" fmla="*/ 777922 h 1636767"/>
              <a:gd name="connsiteX43" fmla="*/ 1369325 w 2429301"/>
              <a:gd name="connsiteY43" fmla="*/ 868907 h 1636767"/>
              <a:gd name="connsiteX44" fmla="*/ 1287439 w 2429301"/>
              <a:gd name="connsiteY44" fmla="*/ 928048 h 1636767"/>
              <a:gd name="connsiteX45" fmla="*/ 1110018 w 2429301"/>
              <a:gd name="connsiteY45" fmla="*/ 1000836 h 1636767"/>
              <a:gd name="connsiteX46" fmla="*/ 950794 w 2429301"/>
              <a:gd name="connsiteY46" fmla="*/ 1087271 h 1636767"/>
              <a:gd name="connsiteX47" fmla="*/ 518615 w 2429301"/>
              <a:gd name="connsiteY47" fmla="*/ 1546746 h 1636767"/>
              <a:gd name="connsiteX48" fmla="*/ 450376 w 2429301"/>
              <a:gd name="connsiteY48" fmla="*/ 1624083 h 1636767"/>
              <a:gd name="connsiteX49" fmla="*/ 377588 w 2429301"/>
              <a:gd name="connsiteY49" fmla="*/ 1633182 h 1636767"/>
              <a:gd name="connsiteX50" fmla="*/ 304800 w 2429301"/>
              <a:gd name="connsiteY50" fmla="*/ 1587689 h 1636767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29301"/>
              <a:gd name="connsiteY0" fmla="*/ 1587689 h 1657726"/>
              <a:gd name="connsiteX1" fmla="*/ 177421 w 2429301"/>
              <a:gd name="connsiteY1" fmla="*/ 1246495 h 1657726"/>
              <a:gd name="connsiteX2" fmla="*/ 150125 w 2429301"/>
              <a:gd name="connsiteY2" fmla="*/ 1169158 h 1657726"/>
              <a:gd name="connsiteX3" fmla="*/ 141027 w 2429301"/>
              <a:gd name="connsiteY3" fmla="*/ 1114567 h 1657726"/>
              <a:gd name="connsiteX4" fmla="*/ 113731 w 2429301"/>
              <a:gd name="connsiteY4" fmla="*/ 1046328 h 1657726"/>
              <a:gd name="connsiteX5" fmla="*/ 31845 w 2429301"/>
              <a:gd name="connsiteY5" fmla="*/ 837062 h 1657726"/>
              <a:gd name="connsiteX6" fmla="*/ 9098 w 2429301"/>
              <a:gd name="connsiteY6" fmla="*/ 732430 h 1657726"/>
              <a:gd name="connsiteX7" fmla="*/ 0 w 2429301"/>
              <a:gd name="connsiteY7" fmla="*/ 591403 h 1657726"/>
              <a:gd name="connsiteX8" fmla="*/ 13648 w 2429301"/>
              <a:gd name="connsiteY8" fmla="*/ 464024 h 1657726"/>
              <a:gd name="connsiteX9" fmla="*/ 59140 w 2429301"/>
              <a:gd name="connsiteY9" fmla="*/ 327546 h 1657726"/>
              <a:gd name="connsiteX10" fmla="*/ 154675 w 2429301"/>
              <a:gd name="connsiteY10" fmla="*/ 218364 h 1657726"/>
              <a:gd name="connsiteX11" fmla="*/ 232012 w 2429301"/>
              <a:gd name="connsiteY11" fmla="*/ 168322 h 1657726"/>
              <a:gd name="connsiteX12" fmla="*/ 341194 w 2429301"/>
              <a:gd name="connsiteY12" fmla="*/ 104633 h 1657726"/>
              <a:gd name="connsiteX13" fmla="*/ 464024 w 2429301"/>
              <a:gd name="connsiteY13" fmla="*/ 50042 h 1657726"/>
              <a:gd name="connsiteX14" fmla="*/ 573206 w 2429301"/>
              <a:gd name="connsiteY14" fmla="*/ 27295 h 1657726"/>
              <a:gd name="connsiteX15" fmla="*/ 736979 w 2429301"/>
              <a:gd name="connsiteY15" fmla="*/ 0 h 1657726"/>
              <a:gd name="connsiteX16" fmla="*/ 941695 w 2429301"/>
              <a:gd name="connsiteY16" fmla="*/ 0 h 1657726"/>
              <a:gd name="connsiteX17" fmla="*/ 1146412 w 2429301"/>
              <a:gd name="connsiteY17" fmla="*/ 27295 h 1657726"/>
              <a:gd name="connsiteX18" fmla="*/ 1301086 w 2429301"/>
              <a:gd name="connsiteY18" fmla="*/ 27295 h 1657726"/>
              <a:gd name="connsiteX19" fmla="*/ 1574042 w 2429301"/>
              <a:gd name="connsiteY19" fmla="*/ 36394 h 1657726"/>
              <a:gd name="connsiteX20" fmla="*/ 1769660 w 2429301"/>
              <a:gd name="connsiteY20" fmla="*/ 36394 h 1657726"/>
              <a:gd name="connsiteX21" fmla="*/ 2047164 w 2429301"/>
              <a:gd name="connsiteY21" fmla="*/ 59140 h 1657726"/>
              <a:gd name="connsiteX22" fmla="*/ 2242782 w 2429301"/>
              <a:gd name="connsiteY22" fmla="*/ 72788 h 1657726"/>
              <a:gd name="connsiteX23" fmla="*/ 2374710 w 2429301"/>
              <a:gd name="connsiteY23" fmla="*/ 90985 h 1657726"/>
              <a:gd name="connsiteX24" fmla="*/ 2429301 w 2429301"/>
              <a:gd name="connsiteY24" fmla="*/ 136477 h 1657726"/>
              <a:gd name="connsiteX25" fmla="*/ 2415654 w 2429301"/>
              <a:gd name="connsiteY25" fmla="*/ 181970 h 1657726"/>
              <a:gd name="connsiteX26" fmla="*/ 2306472 w 2429301"/>
              <a:gd name="connsiteY26" fmla="*/ 327546 h 1657726"/>
              <a:gd name="connsiteX27" fmla="*/ 2138149 w 2429301"/>
              <a:gd name="connsiteY27" fmla="*/ 491319 h 1657726"/>
              <a:gd name="connsiteX28" fmla="*/ 1951630 w 2429301"/>
              <a:gd name="connsiteY28" fmla="*/ 632346 h 1657726"/>
              <a:gd name="connsiteX29" fmla="*/ 1774209 w 2429301"/>
              <a:gd name="connsiteY29" fmla="*/ 736979 h 1657726"/>
              <a:gd name="connsiteX30" fmla="*/ 1651379 w 2429301"/>
              <a:gd name="connsiteY30" fmla="*/ 796119 h 1657726"/>
              <a:gd name="connsiteX31" fmla="*/ 1542197 w 2429301"/>
              <a:gd name="connsiteY31" fmla="*/ 809767 h 1657726"/>
              <a:gd name="connsiteX32" fmla="*/ 1473958 w 2429301"/>
              <a:gd name="connsiteY32" fmla="*/ 777922 h 1657726"/>
              <a:gd name="connsiteX33" fmla="*/ 1423916 w 2429301"/>
              <a:gd name="connsiteY33" fmla="*/ 696036 h 1657726"/>
              <a:gd name="connsiteX34" fmla="*/ 1392072 w 2429301"/>
              <a:gd name="connsiteY34" fmla="*/ 345743 h 1657726"/>
              <a:gd name="connsiteX35" fmla="*/ 1437564 w 2429301"/>
              <a:gd name="connsiteY35" fmla="*/ 122830 h 1657726"/>
              <a:gd name="connsiteX36" fmla="*/ 1437564 w 2429301"/>
              <a:gd name="connsiteY36" fmla="*/ 109182 h 1657726"/>
              <a:gd name="connsiteX37" fmla="*/ 1282889 w 2429301"/>
              <a:gd name="connsiteY37" fmla="*/ 131928 h 1657726"/>
              <a:gd name="connsiteX38" fmla="*/ 1278340 w 2429301"/>
              <a:gd name="connsiteY38" fmla="*/ 172871 h 1657726"/>
              <a:gd name="connsiteX39" fmla="*/ 1282889 w 2429301"/>
              <a:gd name="connsiteY39" fmla="*/ 195618 h 1657726"/>
              <a:gd name="connsiteX40" fmla="*/ 1305636 w 2429301"/>
              <a:gd name="connsiteY40" fmla="*/ 222913 h 1657726"/>
              <a:gd name="connsiteX41" fmla="*/ 1342030 w 2429301"/>
              <a:gd name="connsiteY41" fmla="*/ 282054 h 1657726"/>
              <a:gd name="connsiteX42" fmla="*/ 1378424 w 2429301"/>
              <a:gd name="connsiteY42" fmla="*/ 777922 h 1657726"/>
              <a:gd name="connsiteX43" fmla="*/ 1369325 w 2429301"/>
              <a:gd name="connsiteY43" fmla="*/ 868907 h 1657726"/>
              <a:gd name="connsiteX44" fmla="*/ 1287439 w 2429301"/>
              <a:gd name="connsiteY44" fmla="*/ 928048 h 1657726"/>
              <a:gd name="connsiteX45" fmla="*/ 1110018 w 2429301"/>
              <a:gd name="connsiteY45" fmla="*/ 1000836 h 1657726"/>
              <a:gd name="connsiteX46" fmla="*/ 950794 w 2429301"/>
              <a:gd name="connsiteY46" fmla="*/ 1087271 h 1657726"/>
              <a:gd name="connsiteX47" fmla="*/ 518615 w 2429301"/>
              <a:gd name="connsiteY47" fmla="*/ 1546746 h 1657726"/>
              <a:gd name="connsiteX48" fmla="*/ 450376 w 2429301"/>
              <a:gd name="connsiteY48" fmla="*/ 1624083 h 1657726"/>
              <a:gd name="connsiteX49" fmla="*/ 377588 w 2429301"/>
              <a:gd name="connsiteY49" fmla="*/ 1656632 h 1657726"/>
              <a:gd name="connsiteX50" fmla="*/ 304800 w 2429301"/>
              <a:gd name="connsiteY50" fmla="*/ 1587689 h 1657726"/>
              <a:gd name="connsiteX0" fmla="*/ 304800 w 2433382"/>
              <a:gd name="connsiteY0" fmla="*/ 1587689 h 1657726"/>
              <a:gd name="connsiteX1" fmla="*/ 177421 w 2433382"/>
              <a:gd name="connsiteY1" fmla="*/ 1246495 h 1657726"/>
              <a:gd name="connsiteX2" fmla="*/ 150125 w 2433382"/>
              <a:gd name="connsiteY2" fmla="*/ 1169158 h 1657726"/>
              <a:gd name="connsiteX3" fmla="*/ 141027 w 2433382"/>
              <a:gd name="connsiteY3" fmla="*/ 1114567 h 1657726"/>
              <a:gd name="connsiteX4" fmla="*/ 113731 w 2433382"/>
              <a:gd name="connsiteY4" fmla="*/ 1046328 h 1657726"/>
              <a:gd name="connsiteX5" fmla="*/ 31845 w 2433382"/>
              <a:gd name="connsiteY5" fmla="*/ 837062 h 1657726"/>
              <a:gd name="connsiteX6" fmla="*/ 9098 w 2433382"/>
              <a:gd name="connsiteY6" fmla="*/ 732430 h 1657726"/>
              <a:gd name="connsiteX7" fmla="*/ 0 w 2433382"/>
              <a:gd name="connsiteY7" fmla="*/ 591403 h 1657726"/>
              <a:gd name="connsiteX8" fmla="*/ 13648 w 2433382"/>
              <a:gd name="connsiteY8" fmla="*/ 464024 h 1657726"/>
              <a:gd name="connsiteX9" fmla="*/ 59140 w 2433382"/>
              <a:gd name="connsiteY9" fmla="*/ 327546 h 1657726"/>
              <a:gd name="connsiteX10" fmla="*/ 154675 w 2433382"/>
              <a:gd name="connsiteY10" fmla="*/ 218364 h 1657726"/>
              <a:gd name="connsiteX11" fmla="*/ 232012 w 2433382"/>
              <a:gd name="connsiteY11" fmla="*/ 168322 h 1657726"/>
              <a:gd name="connsiteX12" fmla="*/ 341194 w 2433382"/>
              <a:gd name="connsiteY12" fmla="*/ 104633 h 1657726"/>
              <a:gd name="connsiteX13" fmla="*/ 464024 w 2433382"/>
              <a:gd name="connsiteY13" fmla="*/ 50042 h 1657726"/>
              <a:gd name="connsiteX14" fmla="*/ 573206 w 2433382"/>
              <a:gd name="connsiteY14" fmla="*/ 27295 h 1657726"/>
              <a:gd name="connsiteX15" fmla="*/ 736979 w 2433382"/>
              <a:gd name="connsiteY15" fmla="*/ 0 h 1657726"/>
              <a:gd name="connsiteX16" fmla="*/ 941695 w 2433382"/>
              <a:gd name="connsiteY16" fmla="*/ 0 h 1657726"/>
              <a:gd name="connsiteX17" fmla="*/ 1146412 w 2433382"/>
              <a:gd name="connsiteY17" fmla="*/ 27295 h 1657726"/>
              <a:gd name="connsiteX18" fmla="*/ 1301086 w 2433382"/>
              <a:gd name="connsiteY18" fmla="*/ 27295 h 1657726"/>
              <a:gd name="connsiteX19" fmla="*/ 1574042 w 2433382"/>
              <a:gd name="connsiteY19" fmla="*/ 36394 h 1657726"/>
              <a:gd name="connsiteX20" fmla="*/ 1769660 w 2433382"/>
              <a:gd name="connsiteY20" fmla="*/ 36394 h 1657726"/>
              <a:gd name="connsiteX21" fmla="*/ 2047164 w 2433382"/>
              <a:gd name="connsiteY21" fmla="*/ 59140 h 1657726"/>
              <a:gd name="connsiteX22" fmla="*/ 2242782 w 2433382"/>
              <a:gd name="connsiteY22" fmla="*/ 72788 h 1657726"/>
              <a:gd name="connsiteX23" fmla="*/ 2374710 w 2433382"/>
              <a:gd name="connsiteY23" fmla="*/ 90985 h 1657726"/>
              <a:gd name="connsiteX24" fmla="*/ 2429301 w 2433382"/>
              <a:gd name="connsiteY24" fmla="*/ 136477 h 1657726"/>
              <a:gd name="connsiteX25" fmla="*/ 2415654 w 2433382"/>
              <a:gd name="connsiteY25" fmla="*/ 181970 h 1657726"/>
              <a:gd name="connsiteX26" fmla="*/ 2306472 w 2433382"/>
              <a:gd name="connsiteY26" fmla="*/ 327546 h 1657726"/>
              <a:gd name="connsiteX27" fmla="*/ 2138149 w 2433382"/>
              <a:gd name="connsiteY27" fmla="*/ 491319 h 1657726"/>
              <a:gd name="connsiteX28" fmla="*/ 1951630 w 2433382"/>
              <a:gd name="connsiteY28" fmla="*/ 632346 h 1657726"/>
              <a:gd name="connsiteX29" fmla="*/ 1774209 w 2433382"/>
              <a:gd name="connsiteY29" fmla="*/ 736979 h 1657726"/>
              <a:gd name="connsiteX30" fmla="*/ 1651379 w 2433382"/>
              <a:gd name="connsiteY30" fmla="*/ 796119 h 1657726"/>
              <a:gd name="connsiteX31" fmla="*/ 1542197 w 2433382"/>
              <a:gd name="connsiteY31" fmla="*/ 809767 h 1657726"/>
              <a:gd name="connsiteX32" fmla="*/ 1473958 w 2433382"/>
              <a:gd name="connsiteY32" fmla="*/ 777922 h 1657726"/>
              <a:gd name="connsiteX33" fmla="*/ 1423916 w 2433382"/>
              <a:gd name="connsiteY33" fmla="*/ 696036 h 1657726"/>
              <a:gd name="connsiteX34" fmla="*/ 1392072 w 2433382"/>
              <a:gd name="connsiteY34" fmla="*/ 345743 h 1657726"/>
              <a:gd name="connsiteX35" fmla="*/ 1437564 w 2433382"/>
              <a:gd name="connsiteY35" fmla="*/ 122830 h 1657726"/>
              <a:gd name="connsiteX36" fmla="*/ 1437564 w 2433382"/>
              <a:gd name="connsiteY36" fmla="*/ 109182 h 1657726"/>
              <a:gd name="connsiteX37" fmla="*/ 1282889 w 2433382"/>
              <a:gd name="connsiteY37" fmla="*/ 131928 h 1657726"/>
              <a:gd name="connsiteX38" fmla="*/ 1278340 w 2433382"/>
              <a:gd name="connsiteY38" fmla="*/ 172871 h 1657726"/>
              <a:gd name="connsiteX39" fmla="*/ 1282889 w 2433382"/>
              <a:gd name="connsiteY39" fmla="*/ 195618 h 1657726"/>
              <a:gd name="connsiteX40" fmla="*/ 1305636 w 2433382"/>
              <a:gd name="connsiteY40" fmla="*/ 222913 h 1657726"/>
              <a:gd name="connsiteX41" fmla="*/ 1342030 w 2433382"/>
              <a:gd name="connsiteY41" fmla="*/ 282054 h 1657726"/>
              <a:gd name="connsiteX42" fmla="*/ 1378424 w 2433382"/>
              <a:gd name="connsiteY42" fmla="*/ 777922 h 1657726"/>
              <a:gd name="connsiteX43" fmla="*/ 1369325 w 2433382"/>
              <a:gd name="connsiteY43" fmla="*/ 868907 h 1657726"/>
              <a:gd name="connsiteX44" fmla="*/ 1287439 w 2433382"/>
              <a:gd name="connsiteY44" fmla="*/ 928048 h 1657726"/>
              <a:gd name="connsiteX45" fmla="*/ 1110018 w 2433382"/>
              <a:gd name="connsiteY45" fmla="*/ 1000836 h 1657726"/>
              <a:gd name="connsiteX46" fmla="*/ 950794 w 2433382"/>
              <a:gd name="connsiteY46" fmla="*/ 1087271 h 1657726"/>
              <a:gd name="connsiteX47" fmla="*/ 518615 w 2433382"/>
              <a:gd name="connsiteY47" fmla="*/ 1546746 h 1657726"/>
              <a:gd name="connsiteX48" fmla="*/ 450376 w 2433382"/>
              <a:gd name="connsiteY48" fmla="*/ 1624083 h 1657726"/>
              <a:gd name="connsiteX49" fmla="*/ 377588 w 2433382"/>
              <a:gd name="connsiteY49" fmla="*/ 1656632 h 1657726"/>
              <a:gd name="connsiteX50" fmla="*/ 304800 w 2433382"/>
              <a:gd name="connsiteY50" fmla="*/ 1587689 h 1657726"/>
              <a:gd name="connsiteX0" fmla="*/ 304800 w 2433382"/>
              <a:gd name="connsiteY0" fmla="*/ 1587689 h 1657726"/>
              <a:gd name="connsiteX1" fmla="*/ 177421 w 2433382"/>
              <a:gd name="connsiteY1" fmla="*/ 1246495 h 1657726"/>
              <a:gd name="connsiteX2" fmla="*/ 150125 w 2433382"/>
              <a:gd name="connsiteY2" fmla="*/ 1169158 h 1657726"/>
              <a:gd name="connsiteX3" fmla="*/ 141027 w 2433382"/>
              <a:gd name="connsiteY3" fmla="*/ 1114567 h 1657726"/>
              <a:gd name="connsiteX4" fmla="*/ 113731 w 2433382"/>
              <a:gd name="connsiteY4" fmla="*/ 1046328 h 1657726"/>
              <a:gd name="connsiteX5" fmla="*/ 31845 w 2433382"/>
              <a:gd name="connsiteY5" fmla="*/ 837062 h 1657726"/>
              <a:gd name="connsiteX6" fmla="*/ 9098 w 2433382"/>
              <a:gd name="connsiteY6" fmla="*/ 732430 h 1657726"/>
              <a:gd name="connsiteX7" fmla="*/ 0 w 2433382"/>
              <a:gd name="connsiteY7" fmla="*/ 591403 h 1657726"/>
              <a:gd name="connsiteX8" fmla="*/ 13648 w 2433382"/>
              <a:gd name="connsiteY8" fmla="*/ 464024 h 1657726"/>
              <a:gd name="connsiteX9" fmla="*/ 59140 w 2433382"/>
              <a:gd name="connsiteY9" fmla="*/ 327546 h 1657726"/>
              <a:gd name="connsiteX10" fmla="*/ 154675 w 2433382"/>
              <a:gd name="connsiteY10" fmla="*/ 218364 h 1657726"/>
              <a:gd name="connsiteX11" fmla="*/ 232012 w 2433382"/>
              <a:gd name="connsiteY11" fmla="*/ 168322 h 1657726"/>
              <a:gd name="connsiteX12" fmla="*/ 341194 w 2433382"/>
              <a:gd name="connsiteY12" fmla="*/ 104633 h 1657726"/>
              <a:gd name="connsiteX13" fmla="*/ 464024 w 2433382"/>
              <a:gd name="connsiteY13" fmla="*/ 50042 h 1657726"/>
              <a:gd name="connsiteX14" fmla="*/ 573206 w 2433382"/>
              <a:gd name="connsiteY14" fmla="*/ 27295 h 1657726"/>
              <a:gd name="connsiteX15" fmla="*/ 736979 w 2433382"/>
              <a:gd name="connsiteY15" fmla="*/ 0 h 1657726"/>
              <a:gd name="connsiteX16" fmla="*/ 941695 w 2433382"/>
              <a:gd name="connsiteY16" fmla="*/ 0 h 1657726"/>
              <a:gd name="connsiteX17" fmla="*/ 1146412 w 2433382"/>
              <a:gd name="connsiteY17" fmla="*/ 27295 h 1657726"/>
              <a:gd name="connsiteX18" fmla="*/ 1301086 w 2433382"/>
              <a:gd name="connsiteY18" fmla="*/ 27295 h 1657726"/>
              <a:gd name="connsiteX19" fmla="*/ 1574042 w 2433382"/>
              <a:gd name="connsiteY19" fmla="*/ 36394 h 1657726"/>
              <a:gd name="connsiteX20" fmla="*/ 1769660 w 2433382"/>
              <a:gd name="connsiteY20" fmla="*/ 36394 h 1657726"/>
              <a:gd name="connsiteX21" fmla="*/ 2047164 w 2433382"/>
              <a:gd name="connsiteY21" fmla="*/ 59140 h 1657726"/>
              <a:gd name="connsiteX22" fmla="*/ 2242782 w 2433382"/>
              <a:gd name="connsiteY22" fmla="*/ 72788 h 1657726"/>
              <a:gd name="connsiteX23" fmla="*/ 2374710 w 2433382"/>
              <a:gd name="connsiteY23" fmla="*/ 90985 h 1657726"/>
              <a:gd name="connsiteX24" fmla="*/ 2429301 w 2433382"/>
              <a:gd name="connsiteY24" fmla="*/ 136477 h 1657726"/>
              <a:gd name="connsiteX25" fmla="*/ 2415654 w 2433382"/>
              <a:gd name="connsiteY25" fmla="*/ 181970 h 1657726"/>
              <a:gd name="connsiteX26" fmla="*/ 2306472 w 2433382"/>
              <a:gd name="connsiteY26" fmla="*/ 327546 h 1657726"/>
              <a:gd name="connsiteX27" fmla="*/ 2138149 w 2433382"/>
              <a:gd name="connsiteY27" fmla="*/ 491319 h 1657726"/>
              <a:gd name="connsiteX28" fmla="*/ 1951630 w 2433382"/>
              <a:gd name="connsiteY28" fmla="*/ 632346 h 1657726"/>
              <a:gd name="connsiteX29" fmla="*/ 1774209 w 2433382"/>
              <a:gd name="connsiteY29" fmla="*/ 736979 h 1657726"/>
              <a:gd name="connsiteX30" fmla="*/ 1651379 w 2433382"/>
              <a:gd name="connsiteY30" fmla="*/ 796119 h 1657726"/>
              <a:gd name="connsiteX31" fmla="*/ 1542197 w 2433382"/>
              <a:gd name="connsiteY31" fmla="*/ 809767 h 1657726"/>
              <a:gd name="connsiteX32" fmla="*/ 1473958 w 2433382"/>
              <a:gd name="connsiteY32" fmla="*/ 777922 h 1657726"/>
              <a:gd name="connsiteX33" fmla="*/ 1423916 w 2433382"/>
              <a:gd name="connsiteY33" fmla="*/ 696036 h 1657726"/>
              <a:gd name="connsiteX34" fmla="*/ 1392072 w 2433382"/>
              <a:gd name="connsiteY34" fmla="*/ 345743 h 1657726"/>
              <a:gd name="connsiteX35" fmla="*/ 1437564 w 2433382"/>
              <a:gd name="connsiteY35" fmla="*/ 122830 h 1657726"/>
              <a:gd name="connsiteX36" fmla="*/ 1437564 w 2433382"/>
              <a:gd name="connsiteY36" fmla="*/ 109182 h 1657726"/>
              <a:gd name="connsiteX37" fmla="*/ 1282889 w 2433382"/>
              <a:gd name="connsiteY37" fmla="*/ 131928 h 1657726"/>
              <a:gd name="connsiteX38" fmla="*/ 1278340 w 2433382"/>
              <a:gd name="connsiteY38" fmla="*/ 172871 h 1657726"/>
              <a:gd name="connsiteX39" fmla="*/ 1282889 w 2433382"/>
              <a:gd name="connsiteY39" fmla="*/ 195618 h 1657726"/>
              <a:gd name="connsiteX40" fmla="*/ 1305636 w 2433382"/>
              <a:gd name="connsiteY40" fmla="*/ 222913 h 1657726"/>
              <a:gd name="connsiteX41" fmla="*/ 1342030 w 2433382"/>
              <a:gd name="connsiteY41" fmla="*/ 282054 h 1657726"/>
              <a:gd name="connsiteX42" fmla="*/ 1378424 w 2433382"/>
              <a:gd name="connsiteY42" fmla="*/ 777922 h 1657726"/>
              <a:gd name="connsiteX43" fmla="*/ 1369325 w 2433382"/>
              <a:gd name="connsiteY43" fmla="*/ 868907 h 1657726"/>
              <a:gd name="connsiteX44" fmla="*/ 1287439 w 2433382"/>
              <a:gd name="connsiteY44" fmla="*/ 928048 h 1657726"/>
              <a:gd name="connsiteX45" fmla="*/ 1110018 w 2433382"/>
              <a:gd name="connsiteY45" fmla="*/ 1000836 h 1657726"/>
              <a:gd name="connsiteX46" fmla="*/ 950794 w 2433382"/>
              <a:gd name="connsiteY46" fmla="*/ 1087271 h 1657726"/>
              <a:gd name="connsiteX47" fmla="*/ 518615 w 2433382"/>
              <a:gd name="connsiteY47" fmla="*/ 1546746 h 1657726"/>
              <a:gd name="connsiteX48" fmla="*/ 450376 w 2433382"/>
              <a:gd name="connsiteY48" fmla="*/ 1624083 h 1657726"/>
              <a:gd name="connsiteX49" fmla="*/ 377588 w 2433382"/>
              <a:gd name="connsiteY49" fmla="*/ 1656632 h 1657726"/>
              <a:gd name="connsiteX50" fmla="*/ 304800 w 2433382"/>
              <a:gd name="connsiteY50" fmla="*/ 1587689 h 1657726"/>
              <a:gd name="connsiteX0" fmla="*/ 304800 w 2433382"/>
              <a:gd name="connsiteY0" fmla="*/ 1587689 h 1657726"/>
              <a:gd name="connsiteX1" fmla="*/ 177421 w 2433382"/>
              <a:gd name="connsiteY1" fmla="*/ 1246495 h 1657726"/>
              <a:gd name="connsiteX2" fmla="*/ 150125 w 2433382"/>
              <a:gd name="connsiteY2" fmla="*/ 1169158 h 1657726"/>
              <a:gd name="connsiteX3" fmla="*/ 141027 w 2433382"/>
              <a:gd name="connsiteY3" fmla="*/ 1114567 h 1657726"/>
              <a:gd name="connsiteX4" fmla="*/ 113731 w 2433382"/>
              <a:gd name="connsiteY4" fmla="*/ 1046328 h 1657726"/>
              <a:gd name="connsiteX5" fmla="*/ 31845 w 2433382"/>
              <a:gd name="connsiteY5" fmla="*/ 837062 h 1657726"/>
              <a:gd name="connsiteX6" fmla="*/ 9098 w 2433382"/>
              <a:gd name="connsiteY6" fmla="*/ 732430 h 1657726"/>
              <a:gd name="connsiteX7" fmla="*/ 0 w 2433382"/>
              <a:gd name="connsiteY7" fmla="*/ 591403 h 1657726"/>
              <a:gd name="connsiteX8" fmla="*/ 13648 w 2433382"/>
              <a:gd name="connsiteY8" fmla="*/ 464024 h 1657726"/>
              <a:gd name="connsiteX9" fmla="*/ 59140 w 2433382"/>
              <a:gd name="connsiteY9" fmla="*/ 327546 h 1657726"/>
              <a:gd name="connsiteX10" fmla="*/ 154675 w 2433382"/>
              <a:gd name="connsiteY10" fmla="*/ 218364 h 1657726"/>
              <a:gd name="connsiteX11" fmla="*/ 232012 w 2433382"/>
              <a:gd name="connsiteY11" fmla="*/ 168322 h 1657726"/>
              <a:gd name="connsiteX12" fmla="*/ 341194 w 2433382"/>
              <a:gd name="connsiteY12" fmla="*/ 104633 h 1657726"/>
              <a:gd name="connsiteX13" fmla="*/ 464024 w 2433382"/>
              <a:gd name="connsiteY13" fmla="*/ 50042 h 1657726"/>
              <a:gd name="connsiteX14" fmla="*/ 573206 w 2433382"/>
              <a:gd name="connsiteY14" fmla="*/ 27295 h 1657726"/>
              <a:gd name="connsiteX15" fmla="*/ 736979 w 2433382"/>
              <a:gd name="connsiteY15" fmla="*/ 0 h 1657726"/>
              <a:gd name="connsiteX16" fmla="*/ 941695 w 2433382"/>
              <a:gd name="connsiteY16" fmla="*/ 0 h 1657726"/>
              <a:gd name="connsiteX17" fmla="*/ 1146412 w 2433382"/>
              <a:gd name="connsiteY17" fmla="*/ 27295 h 1657726"/>
              <a:gd name="connsiteX18" fmla="*/ 1301086 w 2433382"/>
              <a:gd name="connsiteY18" fmla="*/ 27295 h 1657726"/>
              <a:gd name="connsiteX19" fmla="*/ 1574042 w 2433382"/>
              <a:gd name="connsiteY19" fmla="*/ 36394 h 1657726"/>
              <a:gd name="connsiteX20" fmla="*/ 1769660 w 2433382"/>
              <a:gd name="connsiteY20" fmla="*/ 36394 h 1657726"/>
              <a:gd name="connsiteX21" fmla="*/ 2047164 w 2433382"/>
              <a:gd name="connsiteY21" fmla="*/ 59140 h 1657726"/>
              <a:gd name="connsiteX22" fmla="*/ 2242782 w 2433382"/>
              <a:gd name="connsiteY22" fmla="*/ 72788 h 1657726"/>
              <a:gd name="connsiteX23" fmla="*/ 2374710 w 2433382"/>
              <a:gd name="connsiteY23" fmla="*/ 90985 h 1657726"/>
              <a:gd name="connsiteX24" fmla="*/ 2429301 w 2433382"/>
              <a:gd name="connsiteY24" fmla="*/ 136477 h 1657726"/>
              <a:gd name="connsiteX25" fmla="*/ 2415654 w 2433382"/>
              <a:gd name="connsiteY25" fmla="*/ 181970 h 1657726"/>
              <a:gd name="connsiteX26" fmla="*/ 2306472 w 2433382"/>
              <a:gd name="connsiteY26" fmla="*/ 327546 h 1657726"/>
              <a:gd name="connsiteX27" fmla="*/ 2138149 w 2433382"/>
              <a:gd name="connsiteY27" fmla="*/ 491319 h 1657726"/>
              <a:gd name="connsiteX28" fmla="*/ 1951630 w 2433382"/>
              <a:gd name="connsiteY28" fmla="*/ 632346 h 1657726"/>
              <a:gd name="connsiteX29" fmla="*/ 1774209 w 2433382"/>
              <a:gd name="connsiteY29" fmla="*/ 736979 h 1657726"/>
              <a:gd name="connsiteX30" fmla="*/ 1651379 w 2433382"/>
              <a:gd name="connsiteY30" fmla="*/ 796119 h 1657726"/>
              <a:gd name="connsiteX31" fmla="*/ 1542197 w 2433382"/>
              <a:gd name="connsiteY31" fmla="*/ 809767 h 1657726"/>
              <a:gd name="connsiteX32" fmla="*/ 1473958 w 2433382"/>
              <a:gd name="connsiteY32" fmla="*/ 777922 h 1657726"/>
              <a:gd name="connsiteX33" fmla="*/ 1423916 w 2433382"/>
              <a:gd name="connsiteY33" fmla="*/ 696036 h 1657726"/>
              <a:gd name="connsiteX34" fmla="*/ 1392072 w 2433382"/>
              <a:gd name="connsiteY34" fmla="*/ 345743 h 1657726"/>
              <a:gd name="connsiteX35" fmla="*/ 1437564 w 2433382"/>
              <a:gd name="connsiteY35" fmla="*/ 122830 h 1657726"/>
              <a:gd name="connsiteX36" fmla="*/ 1437564 w 2433382"/>
              <a:gd name="connsiteY36" fmla="*/ 109182 h 1657726"/>
              <a:gd name="connsiteX37" fmla="*/ 1282889 w 2433382"/>
              <a:gd name="connsiteY37" fmla="*/ 131928 h 1657726"/>
              <a:gd name="connsiteX38" fmla="*/ 1278340 w 2433382"/>
              <a:gd name="connsiteY38" fmla="*/ 172871 h 1657726"/>
              <a:gd name="connsiteX39" fmla="*/ 1282889 w 2433382"/>
              <a:gd name="connsiteY39" fmla="*/ 195618 h 1657726"/>
              <a:gd name="connsiteX40" fmla="*/ 1305636 w 2433382"/>
              <a:gd name="connsiteY40" fmla="*/ 222913 h 1657726"/>
              <a:gd name="connsiteX41" fmla="*/ 1342030 w 2433382"/>
              <a:gd name="connsiteY41" fmla="*/ 282054 h 1657726"/>
              <a:gd name="connsiteX42" fmla="*/ 1378424 w 2433382"/>
              <a:gd name="connsiteY42" fmla="*/ 777922 h 1657726"/>
              <a:gd name="connsiteX43" fmla="*/ 1369325 w 2433382"/>
              <a:gd name="connsiteY43" fmla="*/ 868907 h 1657726"/>
              <a:gd name="connsiteX44" fmla="*/ 1287439 w 2433382"/>
              <a:gd name="connsiteY44" fmla="*/ 928048 h 1657726"/>
              <a:gd name="connsiteX45" fmla="*/ 1110018 w 2433382"/>
              <a:gd name="connsiteY45" fmla="*/ 1000836 h 1657726"/>
              <a:gd name="connsiteX46" fmla="*/ 950794 w 2433382"/>
              <a:gd name="connsiteY46" fmla="*/ 1087271 h 1657726"/>
              <a:gd name="connsiteX47" fmla="*/ 518615 w 2433382"/>
              <a:gd name="connsiteY47" fmla="*/ 1546746 h 1657726"/>
              <a:gd name="connsiteX48" fmla="*/ 450376 w 2433382"/>
              <a:gd name="connsiteY48" fmla="*/ 1624083 h 1657726"/>
              <a:gd name="connsiteX49" fmla="*/ 377588 w 2433382"/>
              <a:gd name="connsiteY49" fmla="*/ 1656632 h 1657726"/>
              <a:gd name="connsiteX50" fmla="*/ 304800 w 2433382"/>
              <a:gd name="connsiteY50" fmla="*/ 1587689 h 1657726"/>
              <a:gd name="connsiteX0" fmla="*/ 304800 w 2433382"/>
              <a:gd name="connsiteY0" fmla="*/ 1587689 h 1657726"/>
              <a:gd name="connsiteX1" fmla="*/ 177421 w 2433382"/>
              <a:gd name="connsiteY1" fmla="*/ 1246495 h 1657726"/>
              <a:gd name="connsiteX2" fmla="*/ 150125 w 2433382"/>
              <a:gd name="connsiteY2" fmla="*/ 1169158 h 1657726"/>
              <a:gd name="connsiteX3" fmla="*/ 141027 w 2433382"/>
              <a:gd name="connsiteY3" fmla="*/ 1114567 h 1657726"/>
              <a:gd name="connsiteX4" fmla="*/ 113731 w 2433382"/>
              <a:gd name="connsiteY4" fmla="*/ 1046328 h 1657726"/>
              <a:gd name="connsiteX5" fmla="*/ 31845 w 2433382"/>
              <a:gd name="connsiteY5" fmla="*/ 837062 h 1657726"/>
              <a:gd name="connsiteX6" fmla="*/ 9098 w 2433382"/>
              <a:gd name="connsiteY6" fmla="*/ 732430 h 1657726"/>
              <a:gd name="connsiteX7" fmla="*/ 0 w 2433382"/>
              <a:gd name="connsiteY7" fmla="*/ 591403 h 1657726"/>
              <a:gd name="connsiteX8" fmla="*/ 13648 w 2433382"/>
              <a:gd name="connsiteY8" fmla="*/ 464024 h 1657726"/>
              <a:gd name="connsiteX9" fmla="*/ 59140 w 2433382"/>
              <a:gd name="connsiteY9" fmla="*/ 327546 h 1657726"/>
              <a:gd name="connsiteX10" fmla="*/ 154675 w 2433382"/>
              <a:gd name="connsiteY10" fmla="*/ 218364 h 1657726"/>
              <a:gd name="connsiteX11" fmla="*/ 232012 w 2433382"/>
              <a:gd name="connsiteY11" fmla="*/ 168322 h 1657726"/>
              <a:gd name="connsiteX12" fmla="*/ 341194 w 2433382"/>
              <a:gd name="connsiteY12" fmla="*/ 104633 h 1657726"/>
              <a:gd name="connsiteX13" fmla="*/ 464024 w 2433382"/>
              <a:gd name="connsiteY13" fmla="*/ 50042 h 1657726"/>
              <a:gd name="connsiteX14" fmla="*/ 573206 w 2433382"/>
              <a:gd name="connsiteY14" fmla="*/ 27295 h 1657726"/>
              <a:gd name="connsiteX15" fmla="*/ 736979 w 2433382"/>
              <a:gd name="connsiteY15" fmla="*/ 0 h 1657726"/>
              <a:gd name="connsiteX16" fmla="*/ 941695 w 2433382"/>
              <a:gd name="connsiteY16" fmla="*/ 0 h 1657726"/>
              <a:gd name="connsiteX17" fmla="*/ 1146412 w 2433382"/>
              <a:gd name="connsiteY17" fmla="*/ 27295 h 1657726"/>
              <a:gd name="connsiteX18" fmla="*/ 1301086 w 2433382"/>
              <a:gd name="connsiteY18" fmla="*/ 27295 h 1657726"/>
              <a:gd name="connsiteX19" fmla="*/ 1574042 w 2433382"/>
              <a:gd name="connsiteY19" fmla="*/ 36394 h 1657726"/>
              <a:gd name="connsiteX20" fmla="*/ 1769660 w 2433382"/>
              <a:gd name="connsiteY20" fmla="*/ 36394 h 1657726"/>
              <a:gd name="connsiteX21" fmla="*/ 2047164 w 2433382"/>
              <a:gd name="connsiteY21" fmla="*/ 59140 h 1657726"/>
              <a:gd name="connsiteX22" fmla="*/ 2242782 w 2433382"/>
              <a:gd name="connsiteY22" fmla="*/ 72788 h 1657726"/>
              <a:gd name="connsiteX23" fmla="*/ 2374710 w 2433382"/>
              <a:gd name="connsiteY23" fmla="*/ 90985 h 1657726"/>
              <a:gd name="connsiteX24" fmla="*/ 2429301 w 2433382"/>
              <a:gd name="connsiteY24" fmla="*/ 136477 h 1657726"/>
              <a:gd name="connsiteX25" fmla="*/ 2415654 w 2433382"/>
              <a:gd name="connsiteY25" fmla="*/ 181970 h 1657726"/>
              <a:gd name="connsiteX26" fmla="*/ 2306472 w 2433382"/>
              <a:gd name="connsiteY26" fmla="*/ 327546 h 1657726"/>
              <a:gd name="connsiteX27" fmla="*/ 2138149 w 2433382"/>
              <a:gd name="connsiteY27" fmla="*/ 491319 h 1657726"/>
              <a:gd name="connsiteX28" fmla="*/ 1951630 w 2433382"/>
              <a:gd name="connsiteY28" fmla="*/ 632346 h 1657726"/>
              <a:gd name="connsiteX29" fmla="*/ 1774209 w 2433382"/>
              <a:gd name="connsiteY29" fmla="*/ 736979 h 1657726"/>
              <a:gd name="connsiteX30" fmla="*/ 1651379 w 2433382"/>
              <a:gd name="connsiteY30" fmla="*/ 796119 h 1657726"/>
              <a:gd name="connsiteX31" fmla="*/ 1542197 w 2433382"/>
              <a:gd name="connsiteY31" fmla="*/ 809767 h 1657726"/>
              <a:gd name="connsiteX32" fmla="*/ 1473958 w 2433382"/>
              <a:gd name="connsiteY32" fmla="*/ 777922 h 1657726"/>
              <a:gd name="connsiteX33" fmla="*/ 1423916 w 2433382"/>
              <a:gd name="connsiteY33" fmla="*/ 696036 h 1657726"/>
              <a:gd name="connsiteX34" fmla="*/ 1392072 w 2433382"/>
              <a:gd name="connsiteY34" fmla="*/ 345743 h 1657726"/>
              <a:gd name="connsiteX35" fmla="*/ 1437564 w 2433382"/>
              <a:gd name="connsiteY35" fmla="*/ 122830 h 1657726"/>
              <a:gd name="connsiteX36" fmla="*/ 1437564 w 2433382"/>
              <a:gd name="connsiteY36" fmla="*/ 109182 h 1657726"/>
              <a:gd name="connsiteX37" fmla="*/ 1282889 w 2433382"/>
              <a:gd name="connsiteY37" fmla="*/ 131928 h 1657726"/>
              <a:gd name="connsiteX38" fmla="*/ 1278340 w 2433382"/>
              <a:gd name="connsiteY38" fmla="*/ 172871 h 1657726"/>
              <a:gd name="connsiteX39" fmla="*/ 1282889 w 2433382"/>
              <a:gd name="connsiteY39" fmla="*/ 195618 h 1657726"/>
              <a:gd name="connsiteX40" fmla="*/ 1305636 w 2433382"/>
              <a:gd name="connsiteY40" fmla="*/ 222913 h 1657726"/>
              <a:gd name="connsiteX41" fmla="*/ 1342030 w 2433382"/>
              <a:gd name="connsiteY41" fmla="*/ 282054 h 1657726"/>
              <a:gd name="connsiteX42" fmla="*/ 1378424 w 2433382"/>
              <a:gd name="connsiteY42" fmla="*/ 777922 h 1657726"/>
              <a:gd name="connsiteX43" fmla="*/ 1369325 w 2433382"/>
              <a:gd name="connsiteY43" fmla="*/ 868907 h 1657726"/>
              <a:gd name="connsiteX44" fmla="*/ 1287439 w 2433382"/>
              <a:gd name="connsiteY44" fmla="*/ 928048 h 1657726"/>
              <a:gd name="connsiteX45" fmla="*/ 1110018 w 2433382"/>
              <a:gd name="connsiteY45" fmla="*/ 1000836 h 1657726"/>
              <a:gd name="connsiteX46" fmla="*/ 950794 w 2433382"/>
              <a:gd name="connsiteY46" fmla="*/ 1087271 h 1657726"/>
              <a:gd name="connsiteX47" fmla="*/ 518615 w 2433382"/>
              <a:gd name="connsiteY47" fmla="*/ 1546746 h 1657726"/>
              <a:gd name="connsiteX48" fmla="*/ 450376 w 2433382"/>
              <a:gd name="connsiteY48" fmla="*/ 1624083 h 1657726"/>
              <a:gd name="connsiteX49" fmla="*/ 377588 w 2433382"/>
              <a:gd name="connsiteY49" fmla="*/ 1656632 h 1657726"/>
              <a:gd name="connsiteX50" fmla="*/ 304800 w 2433382"/>
              <a:gd name="connsiteY50" fmla="*/ 1587689 h 1657726"/>
              <a:gd name="connsiteX0" fmla="*/ 304800 w 2433382"/>
              <a:gd name="connsiteY0" fmla="*/ 1587689 h 1657726"/>
              <a:gd name="connsiteX1" fmla="*/ 177421 w 2433382"/>
              <a:gd name="connsiteY1" fmla="*/ 1246495 h 1657726"/>
              <a:gd name="connsiteX2" fmla="*/ 150125 w 2433382"/>
              <a:gd name="connsiteY2" fmla="*/ 1169158 h 1657726"/>
              <a:gd name="connsiteX3" fmla="*/ 141027 w 2433382"/>
              <a:gd name="connsiteY3" fmla="*/ 1114567 h 1657726"/>
              <a:gd name="connsiteX4" fmla="*/ 113731 w 2433382"/>
              <a:gd name="connsiteY4" fmla="*/ 1046328 h 1657726"/>
              <a:gd name="connsiteX5" fmla="*/ 31845 w 2433382"/>
              <a:gd name="connsiteY5" fmla="*/ 837062 h 1657726"/>
              <a:gd name="connsiteX6" fmla="*/ 9098 w 2433382"/>
              <a:gd name="connsiteY6" fmla="*/ 732430 h 1657726"/>
              <a:gd name="connsiteX7" fmla="*/ 0 w 2433382"/>
              <a:gd name="connsiteY7" fmla="*/ 591403 h 1657726"/>
              <a:gd name="connsiteX8" fmla="*/ 13648 w 2433382"/>
              <a:gd name="connsiteY8" fmla="*/ 464024 h 1657726"/>
              <a:gd name="connsiteX9" fmla="*/ 59140 w 2433382"/>
              <a:gd name="connsiteY9" fmla="*/ 327546 h 1657726"/>
              <a:gd name="connsiteX10" fmla="*/ 154675 w 2433382"/>
              <a:gd name="connsiteY10" fmla="*/ 218364 h 1657726"/>
              <a:gd name="connsiteX11" fmla="*/ 232012 w 2433382"/>
              <a:gd name="connsiteY11" fmla="*/ 168322 h 1657726"/>
              <a:gd name="connsiteX12" fmla="*/ 341194 w 2433382"/>
              <a:gd name="connsiteY12" fmla="*/ 104633 h 1657726"/>
              <a:gd name="connsiteX13" fmla="*/ 464024 w 2433382"/>
              <a:gd name="connsiteY13" fmla="*/ 50042 h 1657726"/>
              <a:gd name="connsiteX14" fmla="*/ 573206 w 2433382"/>
              <a:gd name="connsiteY14" fmla="*/ 27295 h 1657726"/>
              <a:gd name="connsiteX15" fmla="*/ 736979 w 2433382"/>
              <a:gd name="connsiteY15" fmla="*/ 0 h 1657726"/>
              <a:gd name="connsiteX16" fmla="*/ 941695 w 2433382"/>
              <a:gd name="connsiteY16" fmla="*/ 0 h 1657726"/>
              <a:gd name="connsiteX17" fmla="*/ 1146412 w 2433382"/>
              <a:gd name="connsiteY17" fmla="*/ 27295 h 1657726"/>
              <a:gd name="connsiteX18" fmla="*/ 1301086 w 2433382"/>
              <a:gd name="connsiteY18" fmla="*/ 27295 h 1657726"/>
              <a:gd name="connsiteX19" fmla="*/ 1574042 w 2433382"/>
              <a:gd name="connsiteY19" fmla="*/ 36394 h 1657726"/>
              <a:gd name="connsiteX20" fmla="*/ 1769660 w 2433382"/>
              <a:gd name="connsiteY20" fmla="*/ 36394 h 1657726"/>
              <a:gd name="connsiteX21" fmla="*/ 2047164 w 2433382"/>
              <a:gd name="connsiteY21" fmla="*/ 59140 h 1657726"/>
              <a:gd name="connsiteX22" fmla="*/ 2242782 w 2433382"/>
              <a:gd name="connsiteY22" fmla="*/ 72788 h 1657726"/>
              <a:gd name="connsiteX23" fmla="*/ 2374710 w 2433382"/>
              <a:gd name="connsiteY23" fmla="*/ 90985 h 1657726"/>
              <a:gd name="connsiteX24" fmla="*/ 2429301 w 2433382"/>
              <a:gd name="connsiteY24" fmla="*/ 136477 h 1657726"/>
              <a:gd name="connsiteX25" fmla="*/ 2415654 w 2433382"/>
              <a:gd name="connsiteY25" fmla="*/ 181970 h 1657726"/>
              <a:gd name="connsiteX26" fmla="*/ 2306472 w 2433382"/>
              <a:gd name="connsiteY26" fmla="*/ 327546 h 1657726"/>
              <a:gd name="connsiteX27" fmla="*/ 2138149 w 2433382"/>
              <a:gd name="connsiteY27" fmla="*/ 491319 h 1657726"/>
              <a:gd name="connsiteX28" fmla="*/ 1951630 w 2433382"/>
              <a:gd name="connsiteY28" fmla="*/ 632346 h 1657726"/>
              <a:gd name="connsiteX29" fmla="*/ 1774209 w 2433382"/>
              <a:gd name="connsiteY29" fmla="*/ 736979 h 1657726"/>
              <a:gd name="connsiteX30" fmla="*/ 1651379 w 2433382"/>
              <a:gd name="connsiteY30" fmla="*/ 796119 h 1657726"/>
              <a:gd name="connsiteX31" fmla="*/ 1542197 w 2433382"/>
              <a:gd name="connsiteY31" fmla="*/ 809767 h 1657726"/>
              <a:gd name="connsiteX32" fmla="*/ 1473958 w 2433382"/>
              <a:gd name="connsiteY32" fmla="*/ 777922 h 1657726"/>
              <a:gd name="connsiteX33" fmla="*/ 1423916 w 2433382"/>
              <a:gd name="connsiteY33" fmla="*/ 696036 h 1657726"/>
              <a:gd name="connsiteX34" fmla="*/ 1392072 w 2433382"/>
              <a:gd name="connsiteY34" fmla="*/ 345743 h 1657726"/>
              <a:gd name="connsiteX35" fmla="*/ 1437564 w 2433382"/>
              <a:gd name="connsiteY35" fmla="*/ 122830 h 1657726"/>
              <a:gd name="connsiteX36" fmla="*/ 1437564 w 2433382"/>
              <a:gd name="connsiteY36" fmla="*/ 109182 h 1657726"/>
              <a:gd name="connsiteX37" fmla="*/ 1282889 w 2433382"/>
              <a:gd name="connsiteY37" fmla="*/ 131928 h 1657726"/>
              <a:gd name="connsiteX38" fmla="*/ 1278340 w 2433382"/>
              <a:gd name="connsiteY38" fmla="*/ 172871 h 1657726"/>
              <a:gd name="connsiteX39" fmla="*/ 1282889 w 2433382"/>
              <a:gd name="connsiteY39" fmla="*/ 195618 h 1657726"/>
              <a:gd name="connsiteX40" fmla="*/ 1305636 w 2433382"/>
              <a:gd name="connsiteY40" fmla="*/ 222913 h 1657726"/>
              <a:gd name="connsiteX41" fmla="*/ 1342030 w 2433382"/>
              <a:gd name="connsiteY41" fmla="*/ 282054 h 1657726"/>
              <a:gd name="connsiteX42" fmla="*/ 1378424 w 2433382"/>
              <a:gd name="connsiteY42" fmla="*/ 777922 h 1657726"/>
              <a:gd name="connsiteX43" fmla="*/ 1369325 w 2433382"/>
              <a:gd name="connsiteY43" fmla="*/ 868907 h 1657726"/>
              <a:gd name="connsiteX44" fmla="*/ 1287439 w 2433382"/>
              <a:gd name="connsiteY44" fmla="*/ 928048 h 1657726"/>
              <a:gd name="connsiteX45" fmla="*/ 1110018 w 2433382"/>
              <a:gd name="connsiteY45" fmla="*/ 1000836 h 1657726"/>
              <a:gd name="connsiteX46" fmla="*/ 950794 w 2433382"/>
              <a:gd name="connsiteY46" fmla="*/ 1087271 h 1657726"/>
              <a:gd name="connsiteX47" fmla="*/ 518615 w 2433382"/>
              <a:gd name="connsiteY47" fmla="*/ 1546746 h 1657726"/>
              <a:gd name="connsiteX48" fmla="*/ 450376 w 2433382"/>
              <a:gd name="connsiteY48" fmla="*/ 1624083 h 1657726"/>
              <a:gd name="connsiteX49" fmla="*/ 377588 w 2433382"/>
              <a:gd name="connsiteY49" fmla="*/ 1656632 h 1657726"/>
              <a:gd name="connsiteX50" fmla="*/ 304800 w 2433382"/>
              <a:gd name="connsiteY50" fmla="*/ 1587689 h 1657726"/>
              <a:gd name="connsiteX0" fmla="*/ 304800 w 2433382"/>
              <a:gd name="connsiteY0" fmla="*/ 1587689 h 1657726"/>
              <a:gd name="connsiteX1" fmla="*/ 177421 w 2433382"/>
              <a:gd name="connsiteY1" fmla="*/ 1246495 h 1657726"/>
              <a:gd name="connsiteX2" fmla="*/ 150125 w 2433382"/>
              <a:gd name="connsiteY2" fmla="*/ 1169158 h 1657726"/>
              <a:gd name="connsiteX3" fmla="*/ 141027 w 2433382"/>
              <a:gd name="connsiteY3" fmla="*/ 1114567 h 1657726"/>
              <a:gd name="connsiteX4" fmla="*/ 113731 w 2433382"/>
              <a:gd name="connsiteY4" fmla="*/ 1046328 h 1657726"/>
              <a:gd name="connsiteX5" fmla="*/ 31845 w 2433382"/>
              <a:gd name="connsiteY5" fmla="*/ 837062 h 1657726"/>
              <a:gd name="connsiteX6" fmla="*/ 9098 w 2433382"/>
              <a:gd name="connsiteY6" fmla="*/ 732430 h 1657726"/>
              <a:gd name="connsiteX7" fmla="*/ 0 w 2433382"/>
              <a:gd name="connsiteY7" fmla="*/ 591403 h 1657726"/>
              <a:gd name="connsiteX8" fmla="*/ 13648 w 2433382"/>
              <a:gd name="connsiteY8" fmla="*/ 464024 h 1657726"/>
              <a:gd name="connsiteX9" fmla="*/ 59140 w 2433382"/>
              <a:gd name="connsiteY9" fmla="*/ 327546 h 1657726"/>
              <a:gd name="connsiteX10" fmla="*/ 154675 w 2433382"/>
              <a:gd name="connsiteY10" fmla="*/ 218364 h 1657726"/>
              <a:gd name="connsiteX11" fmla="*/ 232012 w 2433382"/>
              <a:gd name="connsiteY11" fmla="*/ 168322 h 1657726"/>
              <a:gd name="connsiteX12" fmla="*/ 341194 w 2433382"/>
              <a:gd name="connsiteY12" fmla="*/ 104633 h 1657726"/>
              <a:gd name="connsiteX13" fmla="*/ 464024 w 2433382"/>
              <a:gd name="connsiteY13" fmla="*/ 50042 h 1657726"/>
              <a:gd name="connsiteX14" fmla="*/ 573206 w 2433382"/>
              <a:gd name="connsiteY14" fmla="*/ 27295 h 1657726"/>
              <a:gd name="connsiteX15" fmla="*/ 736979 w 2433382"/>
              <a:gd name="connsiteY15" fmla="*/ 0 h 1657726"/>
              <a:gd name="connsiteX16" fmla="*/ 941695 w 2433382"/>
              <a:gd name="connsiteY16" fmla="*/ 0 h 1657726"/>
              <a:gd name="connsiteX17" fmla="*/ 1146412 w 2433382"/>
              <a:gd name="connsiteY17" fmla="*/ 27295 h 1657726"/>
              <a:gd name="connsiteX18" fmla="*/ 1301086 w 2433382"/>
              <a:gd name="connsiteY18" fmla="*/ 27295 h 1657726"/>
              <a:gd name="connsiteX19" fmla="*/ 1574042 w 2433382"/>
              <a:gd name="connsiteY19" fmla="*/ 36394 h 1657726"/>
              <a:gd name="connsiteX20" fmla="*/ 1769660 w 2433382"/>
              <a:gd name="connsiteY20" fmla="*/ 36394 h 1657726"/>
              <a:gd name="connsiteX21" fmla="*/ 2047164 w 2433382"/>
              <a:gd name="connsiteY21" fmla="*/ 59140 h 1657726"/>
              <a:gd name="connsiteX22" fmla="*/ 2242782 w 2433382"/>
              <a:gd name="connsiteY22" fmla="*/ 72788 h 1657726"/>
              <a:gd name="connsiteX23" fmla="*/ 2374710 w 2433382"/>
              <a:gd name="connsiteY23" fmla="*/ 90985 h 1657726"/>
              <a:gd name="connsiteX24" fmla="*/ 2429301 w 2433382"/>
              <a:gd name="connsiteY24" fmla="*/ 136477 h 1657726"/>
              <a:gd name="connsiteX25" fmla="*/ 2415654 w 2433382"/>
              <a:gd name="connsiteY25" fmla="*/ 181970 h 1657726"/>
              <a:gd name="connsiteX26" fmla="*/ 2306472 w 2433382"/>
              <a:gd name="connsiteY26" fmla="*/ 327546 h 1657726"/>
              <a:gd name="connsiteX27" fmla="*/ 2138149 w 2433382"/>
              <a:gd name="connsiteY27" fmla="*/ 491319 h 1657726"/>
              <a:gd name="connsiteX28" fmla="*/ 1951630 w 2433382"/>
              <a:gd name="connsiteY28" fmla="*/ 632346 h 1657726"/>
              <a:gd name="connsiteX29" fmla="*/ 1774209 w 2433382"/>
              <a:gd name="connsiteY29" fmla="*/ 736979 h 1657726"/>
              <a:gd name="connsiteX30" fmla="*/ 1651379 w 2433382"/>
              <a:gd name="connsiteY30" fmla="*/ 796119 h 1657726"/>
              <a:gd name="connsiteX31" fmla="*/ 1542197 w 2433382"/>
              <a:gd name="connsiteY31" fmla="*/ 809767 h 1657726"/>
              <a:gd name="connsiteX32" fmla="*/ 1473958 w 2433382"/>
              <a:gd name="connsiteY32" fmla="*/ 777922 h 1657726"/>
              <a:gd name="connsiteX33" fmla="*/ 1423916 w 2433382"/>
              <a:gd name="connsiteY33" fmla="*/ 696036 h 1657726"/>
              <a:gd name="connsiteX34" fmla="*/ 1392072 w 2433382"/>
              <a:gd name="connsiteY34" fmla="*/ 345743 h 1657726"/>
              <a:gd name="connsiteX35" fmla="*/ 1437564 w 2433382"/>
              <a:gd name="connsiteY35" fmla="*/ 122830 h 1657726"/>
              <a:gd name="connsiteX36" fmla="*/ 1437564 w 2433382"/>
              <a:gd name="connsiteY36" fmla="*/ 109182 h 1657726"/>
              <a:gd name="connsiteX37" fmla="*/ 1282889 w 2433382"/>
              <a:gd name="connsiteY37" fmla="*/ 131928 h 1657726"/>
              <a:gd name="connsiteX38" fmla="*/ 1278340 w 2433382"/>
              <a:gd name="connsiteY38" fmla="*/ 172871 h 1657726"/>
              <a:gd name="connsiteX39" fmla="*/ 1282889 w 2433382"/>
              <a:gd name="connsiteY39" fmla="*/ 195618 h 1657726"/>
              <a:gd name="connsiteX40" fmla="*/ 1305636 w 2433382"/>
              <a:gd name="connsiteY40" fmla="*/ 222913 h 1657726"/>
              <a:gd name="connsiteX41" fmla="*/ 1342030 w 2433382"/>
              <a:gd name="connsiteY41" fmla="*/ 282054 h 1657726"/>
              <a:gd name="connsiteX42" fmla="*/ 1378424 w 2433382"/>
              <a:gd name="connsiteY42" fmla="*/ 777922 h 1657726"/>
              <a:gd name="connsiteX43" fmla="*/ 1369325 w 2433382"/>
              <a:gd name="connsiteY43" fmla="*/ 868907 h 1657726"/>
              <a:gd name="connsiteX44" fmla="*/ 1287439 w 2433382"/>
              <a:gd name="connsiteY44" fmla="*/ 928048 h 1657726"/>
              <a:gd name="connsiteX45" fmla="*/ 1110018 w 2433382"/>
              <a:gd name="connsiteY45" fmla="*/ 1000836 h 1657726"/>
              <a:gd name="connsiteX46" fmla="*/ 950794 w 2433382"/>
              <a:gd name="connsiteY46" fmla="*/ 1087271 h 1657726"/>
              <a:gd name="connsiteX47" fmla="*/ 518615 w 2433382"/>
              <a:gd name="connsiteY47" fmla="*/ 1546746 h 1657726"/>
              <a:gd name="connsiteX48" fmla="*/ 450376 w 2433382"/>
              <a:gd name="connsiteY48" fmla="*/ 1624083 h 1657726"/>
              <a:gd name="connsiteX49" fmla="*/ 377588 w 2433382"/>
              <a:gd name="connsiteY49" fmla="*/ 1656632 h 1657726"/>
              <a:gd name="connsiteX50" fmla="*/ 304800 w 2433382"/>
              <a:gd name="connsiteY50" fmla="*/ 1587689 h 1657726"/>
              <a:gd name="connsiteX0" fmla="*/ 304800 w 2433382"/>
              <a:gd name="connsiteY0" fmla="*/ 1587689 h 1657726"/>
              <a:gd name="connsiteX1" fmla="*/ 177421 w 2433382"/>
              <a:gd name="connsiteY1" fmla="*/ 1246495 h 1657726"/>
              <a:gd name="connsiteX2" fmla="*/ 150125 w 2433382"/>
              <a:gd name="connsiteY2" fmla="*/ 1169158 h 1657726"/>
              <a:gd name="connsiteX3" fmla="*/ 141027 w 2433382"/>
              <a:gd name="connsiteY3" fmla="*/ 1114567 h 1657726"/>
              <a:gd name="connsiteX4" fmla="*/ 113731 w 2433382"/>
              <a:gd name="connsiteY4" fmla="*/ 1046328 h 1657726"/>
              <a:gd name="connsiteX5" fmla="*/ 31845 w 2433382"/>
              <a:gd name="connsiteY5" fmla="*/ 837062 h 1657726"/>
              <a:gd name="connsiteX6" fmla="*/ 9098 w 2433382"/>
              <a:gd name="connsiteY6" fmla="*/ 732430 h 1657726"/>
              <a:gd name="connsiteX7" fmla="*/ 0 w 2433382"/>
              <a:gd name="connsiteY7" fmla="*/ 591403 h 1657726"/>
              <a:gd name="connsiteX8" fmla="*/ 13648 w 2433382"/>
              <a:gd name="connsiteY8" fmla="*/ 464024 h 1657726"/>
              <a:gd name="connsiteX9" fmla="*/ 59140 w 2433382"/>
              <a:gd name="connsiteY9" fmla="*/ 327546 h 1657726"/>
              <a:gd name="connsiteX10" fmla="*/ 154675 w 2433382"/>
              <a:gd name="connsiteY10" fmla="*/ 218364 h 1657726"/>
              <a:gd name="connsiteX11" fmla="*/ 232012 w 2433382"/>
              <a:gd name="connsiteY11" fmla="*/ 168322 h 1657726"/>
              <a:gd name="connsiteX12" fmla="*/ 341194 w 2433382"/>
              <a:gd name="connsiteY12" fmla="*/ 104633 h 1657726"/>
              <a:gd name="connsiteX13" fmla="*/ 464024 w 2433382"/>
              <a:gd name="connsiteY13" fmla="*/ 50042 h 1657726"/>
              <a:gd name="connsiteX14" fmla="*/ 573206 w 2433382"/>
              <a:gd name="connsiteY14" fmla="*/ 27295 h 1657726"/>
              <a:gd name="connsiteX15" fmla="*/ 736979 w 2433382"/>
              <a:gd name="connsiteY15" fmla="*/ 0 h 1657726"/>
              <a:gd name="connsiteX16" fmla="*/ 941695 w 2433382"/>
              <a:gd name="connsiteY16" fmla="*/ 0 h 1657726"/>
              <a:gd name="connsiteX17" fmla="*/ 1146412 w 2433382"/>
              <a:gd name="connsiteY17" fmla="*/ 27295 h 1657726"/>
              <a:gd name="connsiteX18" fmla="*/ 1301086 w 2433382"/>
              <a:gd name="connsiteY18" fmla="*/ 27295 h 1657726"/>
              <a:gd name="connsiteX19" fmla="*/ 1574042 w 2433382"/>
              <a:gd name="connsiteY19" fmla="*/ 36394 h 1657726"/>
              <a:gd name="connsiteX20" fmla="*/ 1769660 w 2433382"/>
              <a:gd name="connsiteY20" fmla="*/ 36394 h 1657726"/>
              <a:gd name="connsiteX21" fmla="*/ 2047164 w 2433382"/>
              <a:gd name="connsiteY21" fmla="*/ 59140 h 1657726"/>
              <a:gd name="connsiteX22" fmla="*/ 2242782 w 2433382"/>
              <a:gd name="connsiteY22" fmla="*/ 72788 h 1657726"/>
              <a:gd name="connsiteX23" fmla="*/ 2374710 w 2433382"/>
              <a:gd name="connsiteY23" fmla="*/ 90985 h 1657726"/>
              <a:gd name="connsiteX24" fmla="*/ 2429301 w 2433382"/>
              <a:gd name="connsiteY24" fmla="*/ 136477 h 1657726"/>
              <a:gd name="connsiteX25" fmla="*/ 2415654 w 2433382"/>
              <a:gd name="connsiteY25" fmla="*/ 181970 h 1657726"/>
              <a:gd name="connsiteX26" fmla="*/ 2306472 w 2433382"/>
              <a:gd name="connsiteY26" fmla="*/ 327546 h 1657726"/>
              <a:gd name="connsiteX27" fmla="*/ 2138149 w 2433382"/>
              <a:gd name="connsiteY27" fmla="*/ 491319 h 1657726"/>
              <a:gd name="connsiteX28" fmla="*/ 1951630 w 2433382"/>
              <a:gd name="connsiteY28" fmla="*/ 632346 h 1657726"/>
              <a:gd name="connsiteX29" fmla="*/ 1774209 w 2433382"/>
              <a:gd name="connsiteY29" fmla="*/ 736979 h 1657726"/>
              <a:gd name="connsiteX30" fmla="*/ 1651379 w 2433382"/>
              <a:gd name="connsiteY30" fmla="*/ 796119 h 1657726"/>
              <a:gd name="connsiteX31" fmla="*/ 1542197 w 2433382"/>
              <a:gd name="connsiteY31" fmla="*/ 809767 h 1657726"/>
              <a:gd name="connsiteX32" fmla="*/ 1473958 w 2433382"/>
              <a:gd name="connsiteY32" fmla="*/ 777922 h 1657726"/>
              <a:gd name="connsiteX33" fmla="*/ 1423916 w 2433382"/>
              <a:gd name="connsiteY33" fmla="*/ 696036 h 1657726"/>
              <a:gd name="connsiteX34" fmla="*/ 1392072 w 2433382"/>
              <a:gd name="connsiteY34" fmla="*/ 345743 h 1657726"/>
              <a:gd name="connsiteX35" fmla="*/ 1437564 w 2433382"/>
              <a:gd name="connsiteY35" fmla="*/ 122830 h 1657726"/>
              <a:gd name="connsiteX36" fmla="*/ 1437564 w 2433382"/>
              <a:gd name="connsiteY36" fmla="*/ 109182 h 1657726"/>
              <a:gd name="connsiteX37" fmla="*/ 1282889 w 2433382"/>
              <a:gd name="connsiteY37" fmla="*/ 131928 h 1657726"/>
              <a:gd name="connsiteX38" fmla="*/ 1278340 w 2433382"/>
              <a:gd name="connsiteY38" fmla="*/ 172871 h 1657726"/>
              <a:gd name="connsiteX39" fmla="*/ 1282889 w 2433382"/>
              <a:gd name="connsiteY39" fmla="*/ 195618 h 1657726"/>
              <a:gd name="connsiteX40" fmla="*/ 1305636 w 2433382"/>
              <a:gd name="connsiteY40" fmla="*/ 222913 h 1657726"/>
              <a:gd name="connsiteX41" fmla="*/ 1342030 w 2433382"/>
              <a:gd name="connsiteY41" fmla="*/ 282054 h 1657726"/>
              <a:gd name="connsiteX42" fmla="*/ 1378424 w 2433382"/>
              <a:gd name="connsiteY42" fmla="*/ 777922 h 1657726"/>
              <a:gd name="connsiteX43" fmla="*/ 1369325 w 2433382"/>
              <a:gd name="connsiteY43" fmla="*/ 868907 h 1657726"/>
              <a:gd name="connsiteX44" fmla="*/ 1287439 w 2433382"/>
              <a:gd name="connsiteY44" fmla="*/ 928048 h 1657726"/>
              <a:gd name="connsiteX45" fmla="*/ 1110018 w 2433382"/>
              <a:gd name="connsiteY45" fmla="*/ 1000836 h 1657726"/>
              <a:gd name="connsiteX46" fmla="*/ 950794 w 2433382"/>
              <a:gd name="connsiteY46" fmla="*/ 1087271 h 1657726"/>
              <a:gd name="connsiteX47" fmla="*/ 518615 w 2433382"/>
              <a:gd name="connsiteY47" fmla="*/ 1546746 h 1657726"/>
              <a:gd name="connsiteX48" fmla="*/ 450376 w 2433382"/>
              <a:gd name="connsiteY48" fmla="*/ 1624083 h 1657726"/>
              <a:gd name="connsiteX49" fmla="*/ 377588 w 2433382"/>
              <a:gd name="connsiteY49" fmla="*/ 1656632 h 1657726"/>
              <a:gd name="connsiteX50" fmla="*/ 304800 w 2433382"/>
              <a:gd name="connsiteY50" fmla="*/ 1587689 h 1657726"/>
              <a:gd name="connsiteX0" fmla="*/ 304800 w 2433382"/>
              <a:gd name="connsiteY0" fmla="*/ 1587689 h 1657726"/>
              <a:gd name="connsiteX1" fmla="*/ 177421 w 2433382"/>
              <a:gd name="connsiteY1" fmla="*/ 1246495 h 1657726"/>
              <a:gd name="connsiteX2" fmla="*/ 150125 w 2433382"/>
              <a:gd name="connsiteY2" fmla="*/ 1169158 h 1657726"/>
              <a:gd name="connsiteX3" fmla="*/ 141027 w 2433382"/>
              <a:gd name="connsiteY3" fmla="*/ 1114567 h 1657726"/>
              <a:gd name="connsiteX4" fmla="*/ 113731 w 2433382"/>
              <a:gd name="connsiteY4" fmla="*/ 1046328 h 1657726"/>
              <a:gd name="connsiteX5" fmla="*/ 31845 w 2433382"/>
              <a:gd name="connsiteY5" fmla="*/ 837062 h 1657726"/>
              <a:gd name="connsiteX6" fmla="*/ 9098 w 2433382"/>
              <a:gd name="connsiteY6" fmla="*/ 732430 h 1657726"/>
              <a:gd name="connsiteX7" fmla="*/ 0 w 2433382"/>
              <a:gd name="connsiteY7" fmla="*/ 591403 h 1657726"/>
              <a:gd name="connsiteX8" fmla="*/ 13648 w 2433382"/>
              <a:gd name="connsiteY8" fmla="*/ 464024 h 1657726"/>
              <a:gd name="connsiteX9" fmla="*/ 59140 w 2433382"/>
              <a:gd name="connsiteY9" fmla="*/ 327546 h 1657726"/>
              <a:gd name="connsiteX10" fmla="*/ 154675 w 2433382"/>
              <a:gd name="connsiteY10" fmla="*/ 218364 h 1657726"/>
              <a:gd name="connsiteX11" fmla="*/ 232012 w 2433382"/>
              <a:gd name="connsiteY11" fmla="*/ 168322 h 1657726"/>
              <a:gd name="connsiteX12" fmla="*/ 341194 w 2433382"/>
              <a:gd name="connsiteY12" fmla="*/ 104633 h 1657726"/>
              <a:gd name="connsiteX13" fmla="*/ 464024 w 2433382"/>
              <a:gd name="connsiteY13" fmla="*/ 50042 h 1657726"/>
              <a:gd name="connsiteX14" fmla="*/ 573206 w 2433382"/>
              <a:gd name="connsiteY14" fmla="*/ 27295 h 1657726"/>
              <a:gd name="connsiteX15" fmla="*/ 736979 w 2433382"/>
              <a:gd name="connsiteY15" fmla="*/ 0 h 1657726"/>
              <a:gd name="connsiteX16" fmla="*/ 941695 w 2433382"/>
              <a:gd name="connsiteY16" fmla="*/ 0 h 1657726"/>
              <a:gd name="connsiteX17" fmla="*/ 1146412 w 2433382"/>
              <a:gd name="connsiteY17" fmla="*/ 27295 h 1657726"/>
              <a:gd name="connsiteX18" fmla="*/ 1301086 w 2433382"/>
              <a:gd name="connsiteY18" fmla="*/ 27295 h 1657726"/>
              <a:gd name="connsiteX19" fmla="*/ 1574042 w 2433382"/>
              <a:gd name="connsiteY19" fmla="*/ 36394 h 1657726"/>
              <a:gd name="connsiteX20" fmla="*/ 1769660 w 2433382"/>
              <a:gd name="connsiteY20" fmla="*/ 36394 h 1657726"/>
              <a:gd name="connsiteX21" fmla="*/ 2047164 w 2433382"/>
              <a:gd name="connsiteY21" fmla="*/ 59140 h 1657726"/>
              <a:gd name="connsiteX22" fmla="*/ 2242782 w 2433382"/>
              <a:gd name="connsiteY22" fmla="*/ 72788 h 1657726"/>
              <a:gd name="connsiteX23" fmla="*/ 2374710 w 2433382"/>
              <a:gd name="connsiteY23" fmla="*/ 90985 h 1657726"/>
              <a:gd name="connsiteX24" fmla="*/ 2429301 w 2433382"/>
              <a:gd name="connsiteY24" fmla="*/ 136477 h 1657726"/>
              <a:gd name="connsiteX25" fmla="*/ 2415654 w 2433382"/>
              <a:gd name="connsiteY25" fmla="*/ 181970 h 1657726"/>
              <a:gd name="connsiteX26" fmla="*/ 2306472 w 2433382"/>
              <a:gd name="connsiteY26" fmla="*/ 327546 h 1657726"/>
              <a:gd name="connsiteX27" fmla="*/ 2138149 w 2433382"/>
              <a:gd name="connsiteY27" fmla="*/ 491319 h 1657726"/>
              <a:gd name="connsiteX28" fmla="*/ 1951630 w 2433382"/>
              <a:gd name="connsiteY28" fmla="*/ 632346 h 1657726"/>
              <a:gd name="connsiteX29" fmla="*/ 1774209 w 2433382"/>
              <a:gd name="connsiteY29" fmla="*/ 736979 h 1657726"/>
              <a:gd name="connsiteX30" fmla="*/ 1651379 w 2433382"/>
              <a:gd name="connsiteY30" fmla="*/ 796119 h 1657726"/>
              <a:gd name="connsiteX31" fmla="*/ 1542197 w 2433382"/>
              <a:gd name="connsiteY31" fmla="*/ 809767 h 1657726"/>
              <a:gd name="connsiteX32" fmla="*/ 1473958 w 2433382"/>
              <a:gd name="connsiteY32" fmla="*/ 777922 h 1657726"/>
              <a:gd name="connsiteX33" fmla="*/ 1423916 w 2433382"/>
              <a:gd name="connsiteY33" fmla="*/ 696036 h 1657726"/>
              <a:gd name="connsiteX34" fmla="*/ 1392072 w 2433382"/>
              <a:gd name="connsiteY34" fmla="*/ 345743 h 1657726"/>
              <a:gd name="connsiteX35" fmla="*/ 1437564 w 2433382"/>
              <a:gd name="connsiteY35" fmla="*/ 122830 h 1657726"/>
              <a:gd name="connsiteX36" fmla="*/ 1437564 w 2433382"/>
              <a:gd name="connsiteY36" fmla="*/ 109182 h 1657726"/>
              <a:gd name="connsiteX37" fmla="*/ 1282889 w 2433382"/>
              <a:gd name="connsiteY37" fmla="*/ 131928 h 1657726"/>
              <a:gd name="connsiteX38" fmla="*/ 1278340 w 2433382"/>
              <a:gd name="connsiteY38" fmla="*/ 172871 h 1657726"/>
              <a:gd name="connsiteX39" fmla="*/ 1282889 w 2433382"/>
              <a:gd name="connsiteY39" fmla="*/ 195618 h 1657726"/>
              <a:gd name="connsiteX40" fmla="*/ 1305636 w 2433382"/>
              <a:gd name="connsiteY40" fmla="*/ 222913 h 1657726"/>
              <a:gd name="connsiteX41" fmla="*/ 1342030 w 2433382"/>
              <a:gd name="connsiteY41" fmla="*/ 282054 h 1657726"/>
              <a:gd name="connsiteX42" fmla="*/ 1378424 w 2433382"/>
              <a:gd name="connsiteY42" fmla="*/ 777922 h 1657726"/>
              <a:gd name="connsiteX43" fmla="*/ 1369325 w 2433382"/>
              <a:gd name="connsiteY43" fmla="*/ 868907 h 1657726"/>
              <a:gd name="connsiteX44" fmla="*/ 1287439 w 2433382"/>
              <a:gd name="connsiteY44" fmla="*/ 928048 h 1657726"/>
              <a:gd name="connsiteX45" fmla="*/ 1110018 w 2433382"/>
              <a:gd name="connsiteY45" fmla="*/ 1000836 h 1657726"/>
              <a:gd name="connsiteX46" fmla="*/ 950794 w 2433382"/>
              <a:gd name="connsiteY46" fmla="*/ 1087271 h 1657726"/>
              <a:gd name="connsiteX47" fmla="*/ 518615 w 2433382"/>
              <a:gd name="connsiteY47" fmla="*/ 1546746 h 1657726"/>
              <a:gd name="connsiteX48" fmla="*/ 450376 w 2433382"/>
              <a:gd name="connsiteY48" fmla="*/ 1624083 h 1657726"/>
              <a:gd name="connsiteX49" fmla="*/ 377588 w 2433382"/>
              <a:gd name="connsiteY49" fmla="*/ 1656632 h 1657726"/>
              <a:gd name="connsiteX50" fmla="*/ 304800 w 2433382"/>
              <a:gd name="connsiteY50" fmla="*/ 1587689 h 1657726"/>
              <a:gd name="connsiteX0" fmla="*/ 304800 w 2433382"/>
              <a:gd name="connsiteY0" fmla="*/ 1591100 h 1661137"/>
              <a:gd name="connsiteX1" fmla="*/ 177421 w 2433382"/>
              <a:gd name="connsiteY1" fmla="*/ 1249906 h 1661137"/>
              <a:gd name="connsiteX2" fmla="*/ 150125 w 2433382"/>
              <a:gd name="connsiteY2" fmla="*/ 1172569 h 1661137"/>
              <a:gd name="connsiteX3" fmla="*/ 141027 w 2433382"/>
              <a:gd name="connsiteY3" fmla="*/ 1117978 h 1661137"/>
              <a:gd name="connsiteX4" fmla="*/ 113731 w 2433382"/>
              <a:gd name="connsiteY4" fmla="*/ 1049739 h 1661137"/>
              <a:gd name="connsiteX5" fmla="*/ 31845 w 2433382"/>
              <a:gd name="connsiteY5" fmla="*/ 840473 h 1661137"/>
              <a:gd name="connsiteX6" fmla="*/ 9098 w 2433382"/>
              <a:gd name="connsiteY6" fmla="*/ 735841 h 1661137"/>
              <a:gd name="connsiteX7" fmla="*/ 0 w 2433382"/>
              <a:gd name="connsiteY7" fmla="*/ 594814 h 1661137"/>
              <a:gd name="connsiteX8" fmla="*/ 13648 w 2433382"/>
              <a:gd name="connsiteY8" fmla="*/ 467435 h 1661137"/>
              <a:gd name="connsiteX9" fmla="*/ 59140 w 2433382"/>
              <a:gd name="connsiteY9" fmla="*/ 330957 h 1661137"/>
              <a:gd name="connsiteX10" fmla="*/ 154675 w 2433382"/>
              <a:gd name="connsiteY10" fmla="*/ 221775 h 1661137"/>
              <a:gd name="connsiteX11" fmla="*/ 232012 w 2433382"/>
              <a:gd name="connsiteY11" fmla="*/ 171733 h 1661137"/>
              <a:gd name="connsiteX12" fmla="*/ 341194 w 2433382"/>
              <a:gd name="connsiteY12" fmla="*/ 108044 h 1661137"/>
              <a:gd name="connsiteX13" fmla="*/ 464024 w 2433382"/>
              <a:gd name="connsiteY13" fmla="*/ 53453 h 1661137"/>
              <a:gd name="connsiteX14" fmla="*/ 573206 w 2433382"/>
              <a:gd name="connsiteY14" fmla="*/ 30706 h 1661137"/>
              <a:gd name="connsiteX15" fmla="*/ 736979 w 2433382"/>
              <a:gd name="connsiteY15" fmla="*/ 3411 h 1661137"/>
              <a:gd name="connsiteX16" fmla="*/ 941695 w 2433382"/>
              <a:gd name="connsiteY16" fmla="*/ 3411 h 1661137"/>
              <a:gd name="connsiteX17" fmla="*/ 1146412 w 2433382"/>
              <a:gd name="connsiteY17" fmla="*/ 30706 h 1661137"/>
              <a:gd name="connsiteX18" fmla="*/ 1301086 w 2433382"/>
              <a:gd name="connsiteY18" fmla="*/ 30706 h 1661137"/>
              <a:gd name="connsiteX19" fmla="*/ 1574042 w 2433382"/>
              <a:gd name="connsiteY19" fmla="*/ 39805 h 1661137"/>
              <a:gd name="connsiteX20" fmla="*/ 1769660 w 2433382"/>
              <a:gd name="connsiteY20" fmla="*/ 39805 h 1661137"/>
              <a:gd name="connsiteX21" fmla="*/ 2047164 w 2433382"/>
              <a:gd name="connsiteY21" fmla="*/ 62551 h 1661137"/>
              <a:gd name="connsiteX22" fmla="*/ 2242782 w 2433382"/>
              <a:gd name="connsiteY22" fmla="*/ 76199 h 1661137"/>
              <a:gd name="connsiteX23" fmla="*/ 2374710 w 2433382"/>
              <a:gd name="connsiteY23" fmla="*/ 94396 h 1661137"/>
              <a:gd name="connsiteX24" fmla="*/ 2429301 w 2433382"/>
              <a:gd name="connsiteY24" fmla="*/ 139888 h 1661137"/>
              <a:gd name="connsiteX25" fmla="*/ 2415654 w 2433382"/>
              <a:gd name="connsiteY25" fmla="*/ 185381 h 1661137"/>
              <a:gd name="connsiteX26" fmla="*/ 2306472 w 2433382"/>
              <a:gd name="connsiteY26" fmla="*/ 330957 h 1661137"/>
              <a:gd name="connsiteX27" fmla="*/ 2138149 w 2433382"/>
              <a:gd name="connsiteY27" fmla="*/ 494730 h 1661137"/>
              <a:gd name="connsiteX28" fmla="*/ 1951630 w 2433382"/>
              <a:gd name="connsiteY28" fmla="*/ 635757 h 1661137"/>
              <a:gd name="connsiteX29" fmla="*/ 1774209 w 2433382"/>
              <a:gd name="connsiteY29" fmla="*/ 740390 h 1661137"/>
              <a:gd name="connsiteX30" fmla="*/ 1651379 w 2433382"/>
              <a:gd name="connsiteY30" fmla="*/ 799530 h 1661137"/>
              <a:gd name="connsiteX31" fmla="*/ 1542197 w 2433382"/>
              <a:gd name="connsiteY31" fmla="*/ 813178 h 1661137"/>
              <a:gd name="connsiteX32" fmla="*/ 1473958 w 2433382"/>
              <a:gd name="connsiteY32" fmla="*/ 781333 h 1661137"/>
              <a:gd name="connsiteX33" fmla="*/ 1423916 w 2433382"/>
              <a:gd name="connsiteY33" fmla="*/ 699447 h 1661137"/>
              <a:gd name="connsiteX34" fmla="*/ 1392072 w 2433382"/>
              <a:gd name="connsiteY34" fmla="*/ 349154 h 1661137"/>
              <a:gd name="connsiteX35" fmla="*/ 1437564 w 2433382"/>
              <a:gd name="connsiteY35" fmla="*/ 126241 h 1661137"/>
              <a:gd name="connsiteX36" fmla="*/ 1437564 w 2433382"/>
              <a:gd name="connsiteY36" fmla="*/ 112593 h 1661137"/>
              <a:gd name="connsiteX37" fmla="*/ 1282889 w 2433382"/>
              <a:gd name="connsiteY37" fmla="*/ 135339 h 1661137"/>
              <a:gd name="connsiteX38" fmla="*/ 1278340 w 2433382"/>
              <a:gd name="connsiteY38" fmla="*/ 176282 h 1661137"/>
              <a:gd name="connsiteX39" fmla="*/ 1282889 w 2433382"/>
              <a:gd name="connsiteY39" fmla="*/ 199029 h 1661137"/>
              <a:gd name="connsiteX40" fmla="*/ 1305636 w 2433382"/>
              <a:gd name="connsiteY40" fmla="*/ 226324 h 1661137"/>
              <a:gd name="connsiteX41" fmla="*/ 1342030 w 2433382"/>
              <a:gd name="connsiteY41" fmla="*/ 285465 h 1661137"/>
              <a:gd name="connsiteX42" fmla="*/ 1378424 w 2433382"/>
              <a:gd name="connsiteY42" fmla="*/ 781333 h 1661137"/>
              <a:gd name="connsiteX43" fmla="*/ 1369325 w 2433382"/>
              <a:gd name="connsiteY43" fmla="*/ 872318 h 1661137"/>
              <a:gd name="connsiteX44" fmla="*/ 1287439 w 2433382"/>
              <a:gd name="connsiteY44" fmla="*/ 931459 h 1661137"/>
              <a:gd name="connsiteX45" fmla="*/ 1110018 w 2433382"/>
              <a:gd name="connsiteY45" fmla="*/ 1004247 h 1661137"/>
              <a:gd name="connsiteX46" fmla="*/ 950794 w 2433382"/>
              <a:gd name="connsiteY46" fmla="*/ 1090682 h 1661137"/>
              <a:gd name="connsiteX47" fmla="*/ 518615 w 2433382"/>
              <a:gd name="connsiteY47" fmla="*/ 1550157 h 1661137"/>
              <a:gd name="connsiteX48" fmla="*/ 450376 w 2433382"/>
              <a:gd name="connsiteY48" fmla="*/ 1627494 h 1661137"/>
              <a:gd name="connsiteX49" fmla="*/ 377588 w 2433382"/>
              <a:gd name="connsiteY49" fmla="*/ 1660043 h 1661137"/>
              <a:gd name="connsiteX50" fmla="*/ 304800 w 2433382"/>
              <a:gd name="connsiteY50" fmla="*/ 1591100 h 1661137"/>
              <a:gd name="connsiteX0" fmla="*/ 304800 w 2433382"/>
              <a:gd name="connsiteY0" fmla="*/ 1591100 h 1661137"/>
              <a:gd name="connsiteX1" fmla="*/ 177421 w 2433382"/>
              <a:gd name="connsiteY1" fmla="*/ 1249906 h 1661137"/>
              <a:gd name="connsiteX2" fmla="*/ 150125 w 2433382"/>
              <a:gd name="connsiteY2" fmla="*/ 1172569 h 1661137"/>
              <a:gd name="connsiteX3" fmla="*/ 141027 w 2433382"/>
              <a:gd name="connsiteY3" fmla="*/ 1117978 h 1661137"/>
              <a:gd name="connsiteX4" fmla="*/ 113731 w 2433382"/>
              <a:gd name="connsiteY4" fmla="*/ 1049739 h 1661137"/>
              <a:gd name="connsiteX5" fmla="*/ 31845 w 2433382"/>
              <a:gd name="connsiteY5" fmla="*/ 840473 h 1661137"/>
              <a:gd name="connsiteX6" fmla="*/ 9098 w 2433382"/>
              <a:gd name="connsiteY6" fmla="*/ 735841 h 1661137"/>
              <a:gd name="connsiteX7" fmla="*/ 0 w 2433382"/>
              <a:gd name="connsiteY7" fmla="*/ 594814 h 1661137"/>
              <a:gd name="connsiteX8" fmla="*/ 13648 w 2433382"/>
              <a:gd name="connsiteY8" fmla="*/ 467435 h 1661137"/>
              <a:gd name="connsiteX9" fmla="*/ 59140 w 2433382"/>
              <a:gd name="connsiteY9" fmla="*/ 330957 h 1661137"/>
              <a:gd name="connsiteX10" fmla="*/ 154675 w 2433382"/>
              <a:gd name="connsiteY10" fmla="*/ 221775 h 1661137"/>
              <a:gd name="connsiteX11" fmla="*/ 232012 w 2433382"/>
              <a:gd name="connsiteY11" fmla="*/ 171733 h 1661137"/>
              <a:gd name="connsiteX12" fmla="*/ 341194 w 2433382"/>
              <a:gd name="connsiteY12" fmla="*/ 108044 h 1661137"/>
              <a:gd name="connsiteX13" fmla="*/ 464024 w 2433382"/>
              <a:gd name="connsiteY13" fmla="*/ 53453 h 1661137"/>
              <a:gd name="connsiteX14" fmla="*/ 573206 w 2433382"/>
              <a:gd name="connsiteY14" fmla="*/ 30706 h 1661137"/>
              <a:gd name="connsiteX15" fmla="*/ 736979 w 2433382"/>
              <a:gd name="connsiteY15" fmla="*/ 3411 h 1661137"/>
              <a:gd name="connsiteX16" fmla="*/ 941695 w 2433382"/>
              <a:gd name="connsiteY16" fmla="*/ 3411 h 1661137"/>
              <a:gd name="connsiteX17" fmla="*/ 1146412 w 2433382"/>
              <a:gd name="connsiteY17" fmla="*/ 30706 h 1661137"/>
              <a:gd name="connsiteX18" fmla="*/ 1301086 w 2433382"/>
              <a:gd name="connsiteY18" fmla="*/ 30706 h 1661137"/>
              <a:gd name="connsiteX19" fmla="*/ 1574042 w 2433382"/>
              <a:gd name="connsiteY19" fmla="*/ 39805 h 1661137"/>
              <a:gd name="connsiteX20" fmla="*/ 1769660 w 2433382"/>
              <a:gd name="connsiteY20" fmla="*/ 39805 h 1661137"/>
              <a:gd name="connsiteX21" fmla="*/ 2047164 w 2433382"/>
              <a:gd name="connsiteY21" fmla="*/ 62551 h 1661137"/>
              <a:gd name="connsiteX22" fmla="*/ 2242782 w 2433382"/>
              <a:gd name="connsiteY22" fmla="*/ 76199 h 1661137"/>
              <a:gd name="connsiteX23" fmla="*/ 2374710 w 2433382"/>
              <a:gd name="connsiteY23" fmla="*/ 94396 h 1661137"/>
              <a:gd name="connsiteX24" fmla="*/ 2429301 w 2433382"/>
              <a:gd name="connsiteY24" fmla="*/ 139888 h 1661137"/>
              <a:gd name="connsiteX25" fmla="*/ 2415654 w 2433382"/>
              <a:gd name="connsiteY25" fmla="*/ 185381 h 1661137"/>
              <a:gd name="connsiteX26" fmla="*/ 2306472 w 2433382"/>
              <a:gd name="connsiteY26" fmla="*/ 330957 h 1661137"/>
              <a:gd name="connsiteX27" fmla="*/ 2138149 w 2433382"/>
              <a:gd name="connsiteY27" fmla="*/ 494730 h 1661137"/>
              <a:gd name="connsiteX28" fmla="*/ 1951630 w 2433382"/>
              <a:gd name="connsiteY28" fmla="*/ 635757 h 1661137"/>
              <a:gd name="connsiteX29" fmla="*/ 1774209 w 2433382"/>
              <a:gd name="connsiteY29" fmla="*/ 740390 h 1661137"/>
              <a:gd name="connsiteX30" fmla="*/ 1651379 w 2433382"/>
              <a:gd name="connsiteY30" fmla="*/ 799530 h 1661137"/>
              <a:gd name="connsiteX31" fmla="*/ 1542197 w 2433382"/>
              <a:gd name="connsiteY31" fmla="*/ 813178 h 1661137"/>
              <a:gd name="connsiteX32" fmla="*/ 1473958 w 2433382"/>
              <a:gd name="connsiteY32" fmla="*/ 781333 h 1661137"/>
              <a:gd name="connsiteX33" fmla="*/ 1423916 w 2433382"/>
              <a:gd name="connsiteY33" fmla="*/ 699447 h 1661137"/>
              <a:gd name="connsiteX34" fmla="*/ 1392072 w 2433382"/>
              <a:gd name="connsiteY34" fmla="*/ 349154 h 1661137"/>
              <a:gd name="connsiteX35" fmla="*/ 1437564 w 2433382"/>
              <a:gd name="connsiteY35" fmla="*/ 126241 h 1661137"/>
              <a:gd name="connsiteX36" fmla="*/ 1437564 w 2433382"/>
              <a:gd name="connsiteY36" fmla="*/ 112593 h 1661137"/>
              <a:gd name="connsiteX37" fmla="*/ 1282889 w 2433382"/>
              <a:gd name="connsiteY37" fmla="*/ 135339 h 1661137"/>
              <a:gd name="connsiteX38" fmla="*/ 1278340 w 2433382"/>
              <a:gd name="connsiteY38" fmla="*/ 176282 h 1661137"/>
              <a:gd name="connsiteX39" fmla="*/ 1282889 w 2433382"/>
              <a:gd name="connsiteY39" fmla="*/ 199029 h 1661137"/>
              <a:gd name="connsiteX40" fmla="*/ 1305636 w 2433382"/>
              <a:gd name="connsiteY40" fmla="*/ 226324 h 1661137"/>
              <a:gd name="connsiteX41" fmla="*/ 1342030 w 2433382"/>
              <a:gd name="connsiteY41" fmla="*/ 285465 h 1661137"/>
              <a:gd name="connsiteX42" fmla="*/ 1378424 w 2433382"/>
              <a:gd name="connsiteY42" fmla="*/ 781333 h 1661137"/>
              <a:gd name="connsiteX43" fmla="*/ 1369325 w 2433382"/>
              <a:gd name="connsiteY43" fmla="*/ 872318 h 1661137"/>
              <a:gd name="connsiteX44" fmla="*/ 1287439 w 2433382"/>
              <a:gd name="connsiteY44" fmla="*/ 931459 h 1661137"/>
              <a:gd name="connsiteX45" fmla="*/ 1110018 w 2433382"/>
              <a:gd name="connsiteY45" fmla="*/ 1004247 h 1661137"/>
              <a:gd name="connsiteX46" fmla="*/ 950794 w 2433382"/>
              <a:gd name="connsiteY46" fmla="*/ 1090682 h 1661137"/>
              <a:gd name="connsiteX47" fmla="*/ 518615 w 2433382"/>
              <a:gd name="connsiteY47" fmla="*/ 1550157 h 1661137"/>
              <a:gd name="connsiteX48" fmla="*/ 450376 w 2433382"/>
              <a:gd name="connsiteY48" fmla="*/ 1627494 h 1661137"/>
              <a:gd name="connsiteX49" fmla="*/ 377588 w 2433382"/>
              <a:gd name="connsiteY49" fmla="*/ 1660043 h 1661137"/>
              <a:gd name="connsiteX50" fmla="*/ 304800 w 2433382"/>
              <a:gd name="connsiteY50" fmla="*/ 1591100 h 1661137"/>
              <a:gd name="connsiteX0" fmla="*/ 304800 w 2433382"/>
              <a:gd name="connsiteY0" fmla="*/ 1591100 h 1661137"/>
              <a:gd name="connsiteX1" fmla="*/ 177421 w 2433382"/>
              <a:gd name="connsiteY1" fmla="*/ 1249906 h 1661137"/>
              <a:gd name="connsiteX2" fmla="*/ 150125 w 2433382"/>
              <a:gd name="connsiteY2" fmla="*/ 1172569 h 1661137"/>
              <a:gd name="connsiteX3" fmla="*/ 141027 w 2433382"/>
              <a:gd name="connsiteY3" fmla="*/ 1117978 h 1661137"/>
              <a:gd name="connsiteX4" fmla="*/ 113731 w 2433382"/>
              <a:gd name="connsiteY4" fmla="*/ 1049739 h 1661137"/>
              <a:gd name="connsiteX5" fmla="*/ 31845 w 2433382"/>
              <a:gd name="connsiteY5" fmla="*/ 840473 h 1661137"/>
              <a:gd name="connsiteX6" fmla="*/ 9098 w 2433382"/>
              <a:gd name="connsiteY6" fmla="*/ 735841 h 1661137"/>
              <a:gd name="connsiteX7" fmla="*/ 0 w 2433382"/>
              <a:gd name="connsiteY7" fmla="*/ 594814 h 1661137"/>
              <a:gd name="connsiteX8" fmla="*/ 13648 w 2433382"/>
              <a:gd name="connsiteY8" fmla="*/ 467435 h 1661137"/>
              <a:gd name="connsiteX9" fmla="*/ 59140 w 2433382"/>
              <a:gd name="connsiteY9" fmla="*/ 330957 h 1661137"/>
              <a:gd name="connsiteX10" fmla="*/ 154675 w 2433382"/>
              <a:gd name="connsiteY10" fmla="*/ 221775 h 1661137"/>
              <a:gd name="connsiteX11" fmla="*/ 232012 w 2433382"/>
              <a:gd name="connsiteY11" fmla="*/ 171733 h 1661137"/>
              <a:gd name="connsiteX12" fmla="*/ 341194 w 2433382"/>
              <a:gd name="connsiteY12" fmla="*/ 108044 h 1661137"/>
              <a:gd name="connsiteX13" fmla="*/ 464024 w 2433382"/>
              <a:gd name="connsiteY13" fmla="*/ 53453 h 1661137"/>
              <a:gd name="connsiteX14" fmla="*/ 573206 w 2433382"/>
              <a:gd name="connsiteY14" fmla="*/ 30706 h 1661137"/>
              <a:gd name="connsiteX15" fmla="*/ 736979 w 2433382"/>
              <a:gd name="connsiteY15" fmla="*/ 3411 h 1661137"/>
              <a:gd name="connsiteX16" fmla="*/ 941695 w 2433382"/>
              <a:gd name="connsiteY16" fmla="*/ 3411 h 1661137"/>
              <a:gd name="connsiteX17" fmla="*/ 1146412 w 2433382"/>
              <a:gd name="connsiteY17" fmla="*/ 30706 h 1661137"/>
              <a:gd name="connsiteX18" fmla="*/ 1301086 w 2433382"/>
              <a:gd name="connsiteY18" fmla="*/ 30706 h 1661137"/>
              <a:gd name="connsiteX19" fmla="*/ 1574042 w 2433382"/>
              <a:gd name="connsiteY19" fmla="*/ 39805 h 1661137"/>
              <a:gd name="connsiteX20" fmla="*/ 1769660 w 2433382"/>
              <a:gd name="connsiteY20" fmla="*/ 39805 h 1661137"/>
              <a:gd name="connsiteX21" fmla="*/ 2047164 w 2433382"/>
              <a:gd name="connsiteY21" fmla="*/ 62551 h 1661137"/>
              <a:gd name="connsiteX22" fmla="*/ 2242782 w 2433382"/>
              <a:gd name="connsiteY22" fmla="*/ 76199 h 1661137"/>
              <a:gd name="connsiteX23" fmla="*/ 2374710 w 2433382"/>
              <a:gd name="connsiteY23" fmla="*/ 94396 h 1661137"/>
              <a:gd name="connsiteX24" fmla="*/ 2429301 w 2433382"/>
              <a:gd name="connsiteY24" fmla="*/ 139888 h 1661137"/>
              <a:gd name="connsiteX25" fmla="*/ 2415654 w 2433382"/>
              <a:gd name="connsiteY25" fmla="*/ 185381 h 1661137"/>
              <a:gd name="connsiteX26" fmla="*/ 2306472 w 2433382"/>
              <a:gd name="connsiteY26" fmla="*/ 330957 h 1661137"/>
              <a:gd name="connsiteX27" fmla="*/ 2138149 w 2433382"/>
              <a:gd name="connsiteY27" fmla="*/ 494730 h 1661137"/>
              <a:gd name="connsiteX28" fmla="*/ 1951630 w 2433382"/>
              <a:gd name="connsiteY28" fmla="*/ 635757 h 1661137"/>
              <a:gd name="connsiteX29" fmla="*/ 1774209 w 2433382"/>
              <a:gd name="connsiteY29" fmla="*/ 740390 h 1661137"/>
              <a:gd name="connsiteX30" fmla="*/ 1651379 w 2433382"/>
              <a:gd name="connsiteY30" fmla="*/ 799530 h 1661137"/>
              <a:gd name="connsiteX31" fmla="*/ 1542197 w 2433382"/>
              <a:gd name="connsiteY31" fmla="*/ 813178 h 1661137"/>
              <a:gd name="connsiteX32" fmla="*/ 1473958 w 2433382"/>
              <a:gd name="connsiteY32" fmla="*/ 781333 h 1661137"/>
              <a:gd name="connsiteX33" fmla="*/ 1423916 w 2433382"/>
              <a:gd name="connsiteY33" fmla="*/ 699447 h 1661137"/>
              <a:gd name="connsiteX34" fmla="*/ 1392072 w 2433382"/>
              <a:gd name="connsiteY34" fmla="*/ 349154 h 1661137"/>
              <a:gd name="connsiteX35" fmla="*/ 1437564 w 2433382"/>
              <a:gd name="connsiteY35" fmla="*/ 126241 h 1661137"/>
              <a:gd name="connsiteX36" fmla="*/ 1437564 w 2433382"/>
              <a:gd name="connsiteY36" fmla="*/ 112593 h 1661137"/>
              <a:gd name="connsiteX37" fmla="*/ 1282889 w 2433382"/>
              <a:gd name="connsiteY37" fmla="*/ 135339 h 1661137"/>
              <a:gd name="connsiteX38" fmla="*/ 1278340 w 2433382"/>
              <a:gd name="connsiteY38" fmla="*/ 176282 h 1661137"/>
              <a:gd name="connsiteX39" fmla="*/ 1282889 w 2433382"/>
              <a:gd name="connsiteY39" fmla="*/ 199029 h 1661137"/>
              <a:gd name="connsiteX40" fmla="*/ 1305636 w 2433382"/>
              <a:gd name="connsiteY40" fmla="*/ 226324 h 1661137"/>
              <a:gd name="connsiteX41" fmla="*/ 1342030 w 2433382"/>
              <a:gd name="connsiteY41" fmla="*/ 285465 h 1661137"/>
              <a:gd name="connsiteX42" fmla="*/ 1378424 w 2433382"/>
              <a:gd name="connsiteY42" fmla="*/ 781333 h 1661137"/>
              <a:gd name="connsiteX43" fmla="*/ 1369325 w 2433382"/>
              <a:gd name="connsiteY43" fmla="*/ 872318 h 1661137"/>
              <a:gd name="connsiteX44" fmla="*/ 1287439 w 2433382"/>
              <a:gd name="connsiteY44" fmla="*/ 931459 h 1661137"/>
              <a:gd name="connsiteX45" fmla="*/ 1110018 w 2433382"/>
              <a:gd name="connsiteY45" fmla="*/ 1004247 h 1661137"/>
              <a:gd name="connsiteX46" fmla="*/ 950794 w 2433382"/>
              <a:gd name="connsiteY46" fmla="*/ 1090682 h 1661137"/>
              <a:gd name="connsiteX47" fmla="*/ 518615 w 2433382"/>
              <a:gd name="connsiteY47" fmla="*/ 1550157 h 1661137"/>
              <a:gd name="connsiteX48" fmla="*/ 450376 w 2433382"/>
              <a:gd name="connsiteY48" fmla="*/ 1627494 h 1661137"/>
              <a:gd name="connsiteX49" fmla="*/ 377588 w 2433382"/>
              <a:gd name="connsiteY49" fmla="*/ 1660043 h 1661137"/>
              <a:gd name="connsiteX50" fmla="*/ 304800 w 2433382"/>
              <a:gd name="connsiteY50" fmla="*/ 1591100 h 1661137"/>
              <a:gd name="connsiteX0" fmla="*/ 304800 w 2433382"/>
              <a:gd name="connsiteY0" fmla="*/ 1591100 h 1661137"/>
              <a:gd name="connsiteX1" fmla="*/ 177421 w 2433382"/>
              <a:gd name="connsiteY1" fmla="*/ 1249906 h 1661137"/>
              <a:gd name="connsiteX2" fmla="*/ 150125 w 2433382"/>
              <a:gd name="connsiteY2" fmla="*/ 1172569 h 1661137"/>
              <a:gd name="connsiteX3" fmla="*/ 141027 w 2433382"/>
              <a:gd name="connsiteY3" fmla="*/ 1117978 h 1661137"/>
              <a:gd name="connsiteX4" fmla="*/ 113731 w 2433382"/>
              <a:gd name="connsiteY4" fmla="*/ 1049739 h 1661137"/>
              <a:gd name="connsiteX5" fmla="*/ 31845 w 2433382"/>
              <a:gd name="connsiteY5" fmla="*/ 840473 h 1661137"/>
              <a:gd name="connsiteX6" fmla="*/ 9098 w 2433382"/>
              <a:gd name="connsiteY6" fmla="*/ 735841 h 1661137"/>
              <a:gd name="connsiteX7" fmla="*/ 0 w 2433382"/>
              <a:gd name="connsiteY7" fmla="*/ 594814 h 1661137"/>
              <a:gd name="connsiteX8" fmla="*/ 13648 w 2433382"/>
              <a:gd name="connsiteY8" fmla="*/ 467435 h 1661137"/>
              <a:gd name="connsiteX9" fmla="*/ 59140 w 2433382"/>
              <a:gd name="connsiteY9" fmla="*/ 330957 h 1661137"/>
              <a:gd name="connsiteX10" fmla="*/ 154675 w 2433382"/>
              <a:gd name="connsiteY10" fmla="*/ 221775 h 1661137"/>
              <a:gd name="connsiteX11" fmla="*/ 232012 w 2433382"/>
              <a:gd name="connsiteY11" fmla="*/ 171733 h 1661137"/>
              <a:gd name="connsiteX12" fmla="*/ 341194 w 2433382"/>
              <a:gd name="connsiteY12" fmla="*/ 108044 h 1661137"/>
              <a:gd name="connsiteX13" fmla="*/ 464024 w 2433382"/>
              <a:gd name="connsiteY13" fmla="*/ 53453 h 1661137"/>
              <a:gd name="connsiteX14" fmla="*/ 573206 w 2433382"/>
              <a:gd name="connsiteY14" fmla="*/ 30706 h 1661137"/>
              <a:gd name="connsiteX15" fmla="*/ 736979 w 2433382"/>
              <a:gd name="connsiteY15" fmla="*/ 3411 h 1661137"/>
              <a:gd name="connsiteX16" fmla="*/ 941695 w 2433382"/>
              <a:gd name="connsiteY16" fmla="*/ 3411 h 1661137"/>
              <a:gd name="connsiteX17" fmla="*/ 1146412 w 2433382"/>
              <a:gd name="connsiteY17" fmla="*/ 30706 h 1661137"/>
              <a:gd name="connsiteX18" fmla="*/ 1301086 w 2433382"/>
              <a:gd name="connsiteY18" fmla="*/ 30706 h 1661137"/>
              <a:gd name="connsiteX19" fmla="*/ 1574042 w 2433382"/>
              <a:gd name="connsiteY19" fmla="*/ 39805 h 1661137"/>
              <a:gd name="connsiteX20" fmla="*/ 1769660 w 2433382"/>
              <a:gd name="connsiteY20" fmla="*/ 39805 h 1661137"/>
              <a:gd name="connsiteX21" fmla="*/ 2047164 w 2433382"/>
              <a:gd name="connsiteY21" fmla="*/ 62551 h 1661137"/>
              <a:gd name="connsiteX22" fmla="*/ 2242782 w 2433382"/>
              <a:gd name="connsiteY22" fmla="*/ 76199 h 1661137"/>
              <a:gd name="connsiteX23" fmla="*/ 2374710 w 2433382"/>
              <a:gd name="connsiteY23" fmla="*/ 94396 h 1661137"/>
              <a:gd name="connsiteX24" fmla="*/ 2429301 w 2433382"/>
              <a:gd name="connsiteY24" fmla="*/ 139888 h 1661137"/>
              <a:gd name="connsiteX25" fmla="*/ 2415654 w 2433382"/>
              <a:gd name="connsiteY25" fmla="*/ 185381 h 1661137"/>
              <a:gd name="connsiteX26" fmla="*/ 2306472 w 2433382"/>
              <a:gd name="connsiteY26" fmla="*/ 330957 h 1661137"/>
              <a:gd name="connsiteX27" fmla="*/ 2138149 w 2433382"/>
              <a:gd name="connsiteY27" fmla="*/ 494730 h 1661137"/>
              <a:gd name="connsiteX28" fmla="*/ 1951630 w 2433382"/>
              <a:gd name="connsiteY28" fmla="*/ 635757 h 1661137"/>
              <a:gd name="connsiteX29" fmla="*/ 1774209 w 2433382"/>
              <a:gd name="connsiteY29" fmla="*/ 740390 h 1661137"/>
              <a:gd name="connsiteX30" fmla="*/ 1651379 w 2433382"/>
              <a:gd name="connsiteY30" fmla="*/ 799530 h 1661137"/>
              <a:gd name="connsiteX31" fmla="*/ 1542197 w 2433382"/>
              <a:gd name="connsiteY31" fmla="*/ 813178 h 1661137"/>
              <a:gd name="connsiteX32" fmla="*/ 1473958 w 2433382"/>
              <a:gd name="connsiteY32" fmla="*/ 781333 h 1661137"/>
              <a:gd name="connsiteX33" fmla="*/ 1423916 w 2433382"/>
              <a:gd name="connsiteY33" fmla="*/ 699447 h 1661137"/>
              <a:gd name="connsiteX34" fmla="*/ 1392072 w 2433382"/>
              <a:gd name="connsiteY34" fmla="*/ 349154 h 1661137"/>
              <a:gd name="connsiteX35" fmla="*/ 1437564 w 2433382"/>
              <a:gd name="connsiteY35" fmla="*/ 126241 h 1661137"/>
              <a:gd name="connsiteX36" fmla="*/ 1437564 w 2433382"/>
              <a:gd name="connsiteY36" fmla="*/ 112593 h 1661137"/>
              <a:gd name="connsiteX37" fmla="*/ 1282889 w 2433382"/>
              <a:gd name="connsiteY37" fmla="*/ 135339 h 1661137"/>
              <a:gd name="connsiteX38" fmla="*/ 1278340 w 2433382"/>
              <a:gd name="connsiteY38" fmla="*/ 176282 h 1661137"/>
              <a:gd name="connsiteX39" fmla="*/ 1282889 w 2433382"/>
              <a:gd name="connsiteY39" fmla="*/ 199029 h 1661137"/>
              <a:gd name="connsiteX40" fmla="*/ 1305636 w 2433382"/>
              <a:gd name="connsiteY40" fmla="*/ 226324 h 1661137"/>
              <a:gd name="connsiteX41" fmla="*/ 1342030 w 2433382"/>
              <a:gd name="connsiteY41" fmla="*/ 285465 h 1661137"/>
              <a:gd name="connsiteX42" fmla="*/ 1378424 w 2433382"/>
              <a:gd name="connsiteY42" fmla="*/ 781333 h 1661137"/>
              <a:gd name="connsiteX43" fmla="*/ 1369325 w 2433382"/>
              <a:gd name="connsiteY43" fmla="*/ 872318 h 1661137"/>
              <a:gd name="connsiteX44" fmla="*/ 1287439 w 2433382"/>
              <a:gd name="connsiteY44" fmla="*/ 931459 h 1661137"/>
              <a:gd name="connsiteX45" fmla="*/ 1110018 w 2433382"/>
              <a:gd name="connsiteY45" fmla="*/ 1004247 h 1661137"/>
              <a:gd name="connsiteX46" fmla="*/ 950794 w 2433382"/>
              <a:gd name="connsiteY46" fmla="*/ 1090682 h 1661137"/>
              <a:gd name="connsiteX47" fmla="*/ 518615 w 2433382"/>
              <a:gd name="connsiteY47" fmla="*/ 1550157 h 1661137"/>
              <a:gd name="connsiteX48" fmla="*/ 450376 w 2433382"/>
              <a:gd name="connsiteY48" fmla="*/ 1627494 h 1661137"/>
              <a:gd name="connsiteX49" fmla="*/ 377588 w 2433382"/>
              <a:gd name="connsiteY49" fmla="*/ 1660043 h 1661137"/>
              <a:gd name="connsiteX50" fmla="*/ 304800 w 2433382"/>
              <a:gd name="connsiteY50" fmla="*/ 1591100 h 1661137"/>
              <a:gd name="connsiteX0" fmla="*/ 304800 w 2433382"/>
              <a:gd name="connsiteY0" fmla="*/ 1591100 h 1661137"/>
              <a:gd name="connsiteX1" fmla="*/ 177421 w 2433382"/>
              <a:gd name="connsiteY1" fmla="*/ 1249906 h 1661137"/>
              <a:gd name="connsiteX2" fmla="*/ 150125 w 2433382"/>
              <a:gd name="connsiteY2" fmla="*/ 1172569 h 1661137"/>
              <a:gd name="connsiteX3" fmla="*/ 141027 w 2433382"/>
              <a:gd name="connsiteY3" fmla="*/ 1117978 h 1661137"/>
              <a:gd name="connsiteX4" fmla="*/ 113731 w 2433382"/>
              <a:gd name="connsiteY4" fmla="*/ 1049739 h 1661137"/>
              <a:gd name="connsiteX5" fmla="*/ 31845 w 2433382"/>
              <a:gd name="connsiteY5" fmla="*/ 840473 h 1661137"/>
              <a:gd name="connsiteX6" fmla="*/ 9098 w 2433382"/>
              <a:gd name="connsiteY6" fmla="*/ 735841 h 1661137"/>
              <a:gd name="connsiteX7" fmla="*/ 0 w 2433382"/>
              <a:gd name="connsiteY7" fmla="*/ 594814 h 1661137"/>
              <a:gd name="connsiteX8" fmla="*/ 13648 w 2433382"/>
              <a:gd name="connsiteY8" fmla="*/ 467435 h 1661137"/>
              <a:gd name="connsiteX9" fmla="*/ 59140 w 2433382"/>
              <a:gd name="connsiteY9" fmla="*/ 330957 h 1661137"/>
              <a:gd name="connsiteX10" fmla="*/ 154675 w 2433382"/>
              <a:gd name="connsiteY10" fmla="*/ 221775 h 1661137"/>
              <a:gd name="connsiteX11" fmla="*/ 232012 w 2433382"/>
              <a:gd name="connsiteY11" fmla="*/ 171733 h 1661137"/>
              <a:gd name="connsiteX12" fmla="*/ 341194 w 2433382"/>
              <a:gd name="connsiteY12" fmla="*/ 108044 h 1661137"/>
              <a:gd name="connsiteX13" fmla="*/ 464024 w 2433382"/>
              <a:gd name="connsiteY13" fmla="*/ 53453 h 1661137"/>
              <a:gd name="connsiteX14" fmla="*/ 573206 w 2433382"/>
              <a:gd name="connsiteY14" fmla="*/ 30706 h 1661137"/>
              <a:gd name="connsiteX15" fmla="*/ 736979 w 2433382"/>
              <a:gd name="connsiteY15" fmla="*/ 3411 h 1661137"/>
              <a:gd name="connsiteX16" fmla="*/ 941695 w 2433382"/>
              <a:gd name="connsiteY16" fmla="*/ 3411 h 1661137"/>
              <a:gd name="connsiteX17" fmla="*/ 1146412 w 2433382"/>
              <a:gd name="connsiteY17" fmla="*/ 30706 h 1661137"/>
              <a:gd name="connsiteX18" fmla="*/ 1301086 w 2433382"/>
              <a:gd name="connsiteY18" fmla="*/ 30706 h 1661137"/>
              <a:gd name="connsiteX19" fmla="*/ 1574042 w 2433382"/>
              <a:gd name="connsiteY19" fmla="*/ 39805 h 1661137"/>
              <a:gd name="connsiteX20" fmla="*/ 1769660 w 2433382"/>
              <a:gd name="connsiteY20" fmla="*/ 39805 h 1661137"/>
              <a:gd name="connsiteX21" fmla="*/ 2047164 w 2433382"/>
              <a:gd name="connsiteY21" fmla="*/ 62551 h 1661137"/>
              <a:gd name="connsiteX22" fmla="*/ 2242782 w 2433382"/>
              <a:gd name="connsiteY22" fmla="*/ 76199 h 1661137"/>
              <a:gd name="connsiteX23" fmla="*/ 2374710 w 2433382"/>
              <a:gd name="connsiteY23" fmla="*/ 94396 h 1661137"/>
              <a:gd name="connsiteX24" fmla="*/ 2429301 w 2433382"/>
              <a:gd name="connsiteY24" fmla="*/ 139888 h 1661137"/>
              <a:gd name="connsiteX25" fmla="*/ 2415654 w 2433382"/>
              <a:gd name="connsiteY25" fmla="*/ 185381 h 1661137"/>
              <a:gd name="connsiteX26" fmla="*/ 2306472 w 2433382"/>
              <a:gd name="connsiteY26" fmla="*/ 330957 h 1661137"/>
              <a:gd name="connsiteX27" fmla="*/ 2138149 w 2433382"/>
              <a:gd name="connsiteY27" fmla="*/ 494730 h 1661137"/>
              <a:gd name="connsiteX28" fmla="*/ 1951630 w 2433382"/>
              <a:gd name="connsiteY28" fmla="*/ 635757 h 1661137"/>
              <a:gd name="connsiteX29" fmla="*/ 1774209 w 2433382"/>
              <a:gd name="connsiteY29" fmla="*/ 740390 h 1661137"/>
              <a:gd name="connsiteX30" fmla="*/ 1651379 w 2433382"/>
              <a:gd name="connsiteY30" fmla="*/ 799530 h 1661137"/>
              <a:gd name="connsiteX31" fmla="*/ 1542197 w 2433382"/>
              <a:gd name="connsiteY31" fmla="*/ 813178 h 1661137"/>
              <a:gd name="connsiteX32" fmla="*/ 1473958 w 2433382"/>
              <a:gd name="connsiteY32" fmla="*/ 781333 h 1661137"/>
              <a:gd name="connsiteX33" fmla="*/ 1423916 w 2433382"/>
              <a:gd name="connsiteY33" fmla="*/ 699447 h 1661137"/>
              <a:gd name="connsiteX34" fmla="*/ 1392072 w 2433382"/>
              <a:gd name="connsiteY34" fmla="*/ 349154 h 1661137"/>
              <a:gd name="connsiteX35" fmla="*/ 1437564 w 2433382"/>
              <a:gd name="connsiteY35" fmla="*/ 126241 h 1661137"/>
              <a:gd name="connsiteX36" fmla="*/ 1437564 w 2433382"/>
              <a:gd name="connsiteY36" fmla="*/ 112593 h 1661137"/>
              <a:gd name="connsiteX37" fmla="*/ 1282889 w 2433382"/>
              <a:gd name="connsiteY37" fmla="*/ 135339 h 1661137"/>
              <a:gd name="connsiteX38" fmla="*/ 1278340 w 2433382"/>
              <a:gd name="connsiteY38" fmla="*/ 176282 h 1661137"/>
              <a:gd name="connsiteX39" fmla="*/ 1282889 w 2433382"/>
              <a:gd name="connsiteY39" fmla="*/ 199029 h 1661137"/>
              <a:gd name="connsiteX40" fmla="*/ 1305636 w 2433382"/>
              <a:gd name="connsiteY40" fmla="*/ 226324 h 1661137"/>
              <a:gd name="connsiteX41" fmla="*/ 1342030 w 2433382"/>
              <a:gd name="connsiteY41" fmla="*/ 285465 h 1661137"/>
              <a:gd name="connsiteX42" fmla="*/ 1378424 w 2433382"/>
              <a:gd name="connsiteY42" fmla="*/ 781333 h 1661137"/>
              <a:gd name="connsiteX43" fmla="*/ 1369325 w 2433382"/>
              <a:gd name="connsiteY43" fmla="*/ 872318 h 1661137"/>
              <a:gd name="connsiteX44" fmla="*/ 1287439 w 2433382"/>
              <a:gd name="connsiteY44" fmla="*/ 931459 h 1661137"/>
              <a:gd name="connsiteX45" fmla="*/ 1110018 w 2433382"/>
              <a:gd name="connsiteY45" fmla="*/ 1004247 h 1661137"/>
              <a:gd name="connsiteX46" fmla="*/ 950794 w 2433382"/>
              <a:gd name="connsiteY46" fmla="*/ 1090682 h 1661137"/>
              <a:gd name="connsiteX47" fmla="*/ 518615 w 2433382"/>
              <a:gd name="connsiteY47" fmla="*/ 1550157 h 1661137"/>
              <a:gd name="connsiteX48" fmla="*/ 450376 w 2433382"/>
              <a:gd name="connsiteY48" fmla="*/ 1627494 h 1661137"/>
              <a:gd name="connsiteX49" fmla="*/ 377588 w 2433382"/>
              <a:gd name="connsiteY49" fmla="*/ 1660043 h 1661137"/>
              <a:gd name="connsiteX50" fmla="*/ 304800 w 2433382"/>
              <a:gd name="connsiteY50" fmla="*/ 1591100 h 1661137"/>
              <a:gd name="connsiteX0" fmla="*/ 304800 w 2433382"/>
              <a:gd name="connsiteY0" fmla="*/ 1591100 h 1661137"/>
              <a:gd name="connsiteX1" fmla="*/ 177421 w 2433382"/>
              <a:gd name="connsiteY1" fmla="*/ 1249906 h 1661137"/>
              <a:gd name="connsiteX2" fmla="*/ 150125 w 2433382"/>
              <a:gd name="connsiteY2" fmla="*/ 1172569 h 1661137"/>
              <a:gd name="connsiteX3" fmla="*/ 141027 w 2433382"/>
              <a:gd name="connsiteY3" fmla="*/ 1117978 h 1661137"/>
              <a:gd name="connsiteX4" fmla="*/ 113731 w 2433382"/>
              <a:gd name="connsiteY4" fmla="*/ 1049739 h 1661137"/>
              <a:gd name="connsiteX5" fmla="*/ 31845 w 2433382"/>
              <a:gd name="connsiteY5" fmla="*/ 840473 h 1661137"/>
              <a:gd name="connsiteX6" fmla="*/ 9098 w 2433382"/>
              <a:gd name="connsiteY6" fmla="*/ 735841 h 1661137"/>
              <a:gd name="connsiteX7" fmla="*/ 0 w 2433382"/>
              <a:gd name="connsiteY7" fmla="*/ 594814 h 1661137"/>
              <a:gd name="connsiteX8" fmla="*/ 13648 w 2433382"/>
              <a:gd name="connsiteY8" fmla="*/ 467435 h 1661137"/>
              <a:gd name="connsiteX9" fmla="*/ 59140 w 2433382"/>
              <a:gd name="connsiteY9" fmla="*/ 330957 h 1661137"/>
              <a:gd name="connsiteX10" fmla="*/ 154675 w 2433382"/>
              <a:gd name="connsiteY10" fmla="*/ 221775 h 1661137"/>
              <a:gd name="connsiteX11" fmla="*/ 232012 w 2433382"/>
              <a:gd name="connsiteY11" fmla="*/ 171733 h 1661137"/>
              <a:gd name="connsiteX12" fmla="*/ 341194 w 2433382"/>
              <a:gd name="connsiteY12" fmla="*/ 108044 h 1661137"/>
              <a:gd name="connsiteX13" fmla="*/ 464024 w 2433382"/>
              <a:gd name="connsiteY13" fmla="*/ 53453 h 1661137"/>
              <a:gd name="connsiteX14" fmla="*/ 573206 w 2433382"/>
              <a:gd name="connsiteY14" fmla="*/ 30706 h 1661137"/>
              <a:gd name="connsiteX15" fmla="*/ 736979 w 2433382"/>
              <a:gd name="connsiteY15" fmla="*/ 3411 h 1661137"/>
              <a:gd name="connsiteX16" fmla="*/ 941695 w 2433382"/>
              <a:gd name="connsiteY16" fmla="*/ 3411 h 1661137"/>
              <a:gd name="connsiteX17" fmla="*/ 1146412 w 2433382"/>
              <a:gd name="connsiteY17" fmla="*/ 30706 h 1661137"/>
              <a:gd name="connsiteX18" fmla="*/ 1301086 w 2433382"/>
              <a:gd name="connsiteY18" fmla="*/ 30706 h 1661137"/>
              <a:gd name="connsiteX19" fmla="*/ 1574042 w 2433382"/>
              <a:gd name="connsiteY19" fmla="*/ 39805 h 1661137"/>
              <a:gd name="connsiteX20" fmla="*/ 1769660 w 2433382"/>
              <a:gd name="connsiteY20" fmla="*/ 39805 h 1661137"/>
              <a:gd name="connsiteX21" fmla="*/ 2047164 w 2433382"/>
              <a:gd name="connsiteY21" fmla="*/ 62551 h 1661137"/>
              <a:gd name="connsiteX22" fmla="*/ 2242782 w 2433382"/>
              <a:gd name="connsiteY22" fmla="*/ 76199 h 1661137"/>
              <a:gd name="connsiteX23" fmla="*/ 2374710 w 2433382"/>
              <a:gd name="connsiteY23" fmla="*/ 94396 h 1661137"/>
              <a:gd name="connsiteX24" fmla="*/ 2429301 w 2433382"/>
              <a:gd name="connsiteY24" fmla="*/ 139888 h 1661137"/>
              <a:gd name="connsiteX25" fmla="*/ 2415654 w 2433382"/>
              <a:gd name="connsiteY25" fmla="*/ 185381 h 1661137"/>
              <a:gd name="connsiteX26" fmla="*/ 2306472 w 2433382"/>
              <a:gd name="connsiteY26" fmla="*/ 330957 h 1661137"/>
              <a:gd name="connsiteX27" fmla="*/ 2138149 w 2433382"/>
              <a:gd name="connsiteY27" fmla="*/ 494730 h 1661137"/>
              <a:gd name="connsiteX28" fmla="*/ 1951630 w 2433382"/>
              <a:gd name="connsiteY28" fmla="*/ 635757 h 1661137"/>
              <a:gd name="connsiteX29" fmla="*/ 1774209 w 2433382"/>
              <a:gd name="connsiteY29" fmla="*/ 740390 h 1661137"/>
              <a:gd name="connsiteX30" fmla="*/ 1651379 w 2433382"/>
              <a:gd name="connsiteY30" fmla="*/ 799530 h 1661137"/>
              <a:gd name="connsiteX31" fmla="*/ 1542197 w 2433382"/>
              <a:gd name="connsiteY31" fmla="*/ 813178 h 1661137"/>
              <a:gd name="connsiteX32" fmla="*/ 1473958 w 2433382"/>
              <a:gd name="connsiteY32" fmla="*/ 781333 h 1661137"/>
              <a:gd name="connsiteX33" fmla="*/ 1423916 w 2433382"/>
              <a:gd name="connsiteY33" fmla="*/ 699447 h 1661137"/>
              <a:gd name="connsiteX34" fmla="*/ 1392072 w 2433382"/>
              <a:gd name="connsiteY34" fmla="*/ 349154 h 1661137"/>
              <a:gd name="connsiteX35" fmla="*/ 1437564 w 2433382"/>
              <a:gd name="connsiteY35" fmla="*/ 126241 h 1661137"/>
              <a:gd name="connsiteX36" fmla="*/ 1437564 w 2433382"/>
              <a:gd name="connsiteY36" fmla="*/ 112593 h 1661137"/>
              <a:gd name="connsiteX37" fmla="*/ 1282889 w 2433382"/>
              <a:gd name="connsiteY37" fmla="*/ 135339 h 1661137"/>
              <a:gd name="connsiteX38" fmla="*/ 1278340 w 2433382"/>
              <a:gd name="connsiteY38" fmla="*/ 176282 h 1661137"/>
              <a:gd name="connsiteX39" fmla="*/ 1282889 w 2433382"/>
              <a:gd name="connsiteY39" fmla="*/ 199029 h 1661137"/>
              <a:gd name="connsiteX40" fmla="*/ 1305636 w 2433382"/>
              <a:gd name="connsiteY40" fmla="*/ 226324 h 1661137"/>
              <a:gd name="connsiteX41" fmla="*/ 1342030 w 2433382"/>
              <a:gd name="connsiteY41" fmla="*/ 285465 h 1661137"/>
              <a:gd name="connsiteX42" fmla="*/ 1378424 w 2433382"/>
              <a:gd name="connsiteY42" fmla="*/ 781333 h 1661137"/>
              <a:gd name="connsiteX43" fmla="*/ 1369325 w 2433382"/>
              <a:gd name="connsiteY43" fmla="*/ 872318 h 1661137"/>
              <a:gd name="connsiteX44" fmla="*/ 1287439 w 2433382"/>
              <a:gd name="connsiteY44" fmla="*/ 931459 h 1661137"/>
              <a:gd name="connsiteX45" fmla="*/ 1110018 w 2433382"/>
              <a:gd name="connsiteY45" fmla="*/ 1004247 h 1661137"/>
              <a:gd name="connsiteX46" fmla="*/ 950794 w 2433382"/>
              <a:gd name="connsiteY46" fmla="*/ 1090682 h 1661137"/>
              <a:gd name="connsiteX47" fmla="*/ 518615 w 2433382"/>
              <a:gd name="connsiteY47" fmla="*/ 1550157 h 1661137"/>
              <a:gd name="connsiteX48" fmla="*/ 450376 w 2433382"/>
              <a:gd name="connsiteY48" fmla="*/ 1627494 h 1661137"/>
              <a:gd name="connsiteX49" fmla="*/ 377588 w 2433382"/>
              <a:gd name="connsiteY49" fmla="*/ 1660043 h 1661137"/>
              <a:gd name="connsiteX50" fmla="*/ 304800 w 2433382"/>
              <a:gd name="connsiteY50" fmla="*/ 1591100 h 1661137"/>
              <a:gd name="connsiteX0" fmla="*/ 304800 w 2433382"/>
              <a:gd name="connsiteY0" fmla="*/ 1591100 h 1661137"/>
              <a:gd name="connsiteX1" fmla="*/ 177421 w 2433382"/>
              <a:gd name="connsiteY1" fmla="*/ 1249906 h 1661137"/>
              <a:gd name="connsiteX2" fmla="*/ 150125 w 2433382"/>
              <a:gd name="connsiteY2" fmla="*/ 1172569 h 1661137"/>
              <a:gd name="connsiteX3" fmla="*/ 141027 w 2433382"/>
              <a:gd name="connsiteY3" fmla="*/ 1117978 h 1661137"/>
              <a:gd name="connsiteX4" fmla="*/ 113731 w 2433382"/>
              <a:gd name="connsiteY4" fmla="*/ 1049739 h 1661137"/>
              <a:gd name="connsiteX5" fmla="*/ 31845 w 2433382"/>
              <a:gd name="connsiteY5" fmla="*/ 840473 h 1661137"/>
              <a:gd name="connsiteX6" fmla="*/ 9098 w 2433382"/>
              <a:gd name="connsiteY6" fmla="*/ 735841 h 1661137"/>
              <a:gd name="connsiteX7" fmla="*/ 0 w 2433382"/>
              <a:gd name="connsiteY7" fmla="*/ 594814 h 1661137"/>
              <a:gd name="connsiteX8" fmla="*/ 13648 w 2433382"/>
              <a:gd name="connsiteY8" fmla="*/ 467435 h 1661137"/>
              <a:gd name="connsiteX9" fmla="*/ 59140 w 2433382"/>
              <a:gd name="connsiteY9" fmla="*/ 330957 h 1661137"/>
              <a:gd name="connsiteX10" fmla="*/ 154675 w 2433382"/>
              <a:gd name="connsiteY10" fmla="*/ 221775 h 1661137"/>
              <a:gd name="connsiteX11" fmla="*/ 232012 w 2433382"/>
              <a:gd name="connsiteY11" fmla="*/ 171733 h 1661137"/>
              <a:gd name="connsiteX12" fmla="*/ 341194 w 2433382"/>
              <a:gd name="connsiteY12" fmla="*/ 108044 h 1661137"/>
              <a:gd name="connsiteX13" fmla="*/ 464024 w 2433382"/>
              <a:gd name="connsiteY13" fmla="*/ 53453 h 1661137"/>
              <a:gd name="connsiteX14" fmla="*/ 573206 w 2433382"/>
              <a:gd name="connsiteY14" fmla="*/ 30706 h 1661137"/>
              <a:gd name="connsiteX15" fmla="*/ 736979 w 2433382"/>
              <a:gd name="connsiteY15" fmla="*/ 3411 h 1661137"/>
              <a:gd name="connsiteX16" fmla="*/ 941695 w 2433382"/>
              <a:gd name="connsiteY16" fmla="*/ 3411 h 1661137"/>
              <a:gd name="connsiteX17" fmla="*/ 1146412 w 2433382"/>
              <a:gd name="connsiteY17" fmla="*/ 30706 h 1661137"/>
              <a:gd name="connsiteX18" fmla="*/ 1301086 w 2433382"/>
              <a:gd name="connsiteY18" fmla="*/ 30706 h 1661137"/>
              <a:gd name="connsiteX19" fmla="*/ 1574042 w 2433382"/>
              <a:gd name="connsiteY19" fmla="*/ 39805 h 1661137"/>
              <a:gd name="connsiteX20" fmla="*/ 1769660 w 2433382"/>
              <a:gd name="connsiteY20" fmla="*/ 39805 h 1661137"/>
              <a:gd name="connsiteX21" fmla="*/ 2047164 w 2433382"/>
              <a:gd name="connsiteY21" fmla="*/ 62551 h 1661137"/>
              <a:gd name="connsiteX22" fmla="*/ 2242782 w 2433382"/>
              <a:gd name="connsiteY22" fmla="*/ 76199 h 1661137"/>
              <a:gd name="connsiteX23" fmla="*/ 2374710 w 2433382"/>
              <a:gd name="connsiteY23" fmla="*/ 94396 h 1661137"/>
              <a:gd name="connsiteX24" fmla="*/ 2429301 w 2433382"/>
              <a:gd name="connsiteY24" fmla="*/ 139888 h 1661137"/>
              <a:gd name="connsiteX25" fmla="*/ 2415654 w 2433382"/>
              <a:gd name="connsiteY25" fmla="*/ 185381 h 1661137"/>
              <a:gd name="connsiteX26" fmla="*/ 2306472 w 2433382"/>
              <a:gd name="connsiteY26" fmla="*/ 330957 h 1661137"/>
              <a:gd name="connsiteX27" fmla="*/ 2138149 w 2433382"/>
              <a:gd name="connsiteY27" fmla="*/ 494730 h 1661137"/>
              <a:gd name="connsiteX28" fmla="*/ 1951630 w 2433382"/>
              <a:gd name="connsiteY28" fmla="*/ 635757 h 1661137"/>
              <a:gd name="connsiteX29" fmla="*/ 1774209 w 2433382"/>
              <a:gd name="connsiteY29" fmla="*/ 740390 h 1661137"/>
              <a:gd name="connsiteX30" fmla="*/ 1651379 w 2433382"/>
              <a:gd name="connsiteY30" fmla="*/ 799530 h 1661137"/>
              <a:gd name="connsiteX31" fmla="*/ 1542197 w 2433382"/>
              <a:gd name="connsiteY31" fmla="*/ 813178 h 1661137"/>
              <a:gd name="connsiteX32" fmla="*/ 1473958 w 2433382"/>
              <a:gd name="connsiteY32" fmla="*/ 781333 h 1661137"/>
              <a:gd name="connsiteX33" fmla="*/ 1423916 w 2433382"/>
              <a:gd name="connsiteY33" fmla="*/ 699447 h 1661137"/>
              <a:gd name="connsiteX34" fmla="*/ 1392072 w 2433382"/>
              <a:gd name="connsiteY34" fmla="*/ 349154 h 1661137"/>
              <a:gd name="connsiteX35" fmla="*/ 1437564 w 2433382"/>
              <a:gd name="connsiteY35" fmla="*/ 126241 h 1661137"/>
              <a:gd name="connsiteX36" fmla="*/ 1437564 w 2433382"/>
              <a:gd name="connsiteY36" fmla="*/ 112593 h 1661137"/>
              <a:gd name="connsiteX37" fmla="*/ 1282889 w 2433382"/>
              <a:gd name="connsiteY37" fmla="*/ 135339 h 1661137"/>
              <a:gd name="connsiteX38" fmla="*/ 1278340 w 2433382"/>
              <a:gd name="connsiteY38" fmla="*/ 176282 h 1661137"/>
              <a:gd name="connsiteX39" fmla="*/ 1282889 w 2433382"/>
              <a:gd name="connsiteY39" fmla="*/ 199029 h 1661137"/>
              <a:gd name="connsiteX40" fmla="*/ 1305636 w 2433382"/>
              <a:gd name="connsiteY40" fmla="*/ 226324 h 1661137"/>
              <a:gd name="connsiteX41" fmla="*/ 1342030 w 2433382"/>
              <a:gd name="connsiteY41" fmla="*/ 285465 h 1661137"/>
              <a:gd name="connsiteX42" fmla="*/ 1378424 w 2433382"/>
              <a:gd name="connsiteY42" fmla="*/ 781333 h 1661137"/>
              <a:gd name="connsiteX43" fmla="*/ 1369325 w 2433382"/>
              <a:gd name="connsiteY43" fmla="*/ 872318 h 1661137"/>
              <a:gd name="connsiteX44" fmla="*/ 1287439 w 2433382"/>
              <a:gd name="connsiteY44" fmla="*/ 931459 h 1661137"/>
              <a:gd name="connsiteX45" fmla="*/ 1110018 w 2433382"/>
              <a:gd name="connsiteY45" fmla="*/ 1004247 h 1661137"/>
              <a:gd name="connsiteX46" fmla="*/ 950794 w 2433382"/>
              <a:gd name="connsiteY46" fmla="*/ 1090682 h 1661137"/>
              <a:gd name="connsiteX47" fmla="*/ 518615 w 2433382"/>
              <a:gd name="connsiteY47" fmla="*/ 1550157 h 1661137"/>
              <a:gd name="connsiteX48" fmla="*/ 450376 w 2433382"/>
              <a:gd name="connsiteY48" fmla="*/ 1627494 h 1661137"/>
              <a:gd name="connsiteX49" fmla="*/ 377588 w 2433382"/>
              <a:gd name="connsiteY49" fmla="*/ 1660043 h 1661137"/>
              <a:gd name="connsiteX50" fmla="*/ 304800 w 2433382"/>
              <a:gd name="connsiteY50" fmla="*/ 1591100 h 1661137"/>
              <a:gd name="connsiteX0" fmla="*/ 304800 w 2433382"/>
              <a:gd name="connsiteY0" fmla="*/ 1591100 h 1661137"/>
              <a:gd name="connsiteX1" fmla="*/ 177421 w 2433382"/>
              <a:gd name="connsiteY1" fmla="*/ 1249906 h 1661137"/>
              <a:gd name="connsiteX2" fmla="*/ 150125 w 2433382"/>
              <a:gd name="connsiteY2" fmla="*/ 1172569 h 1661137"/>
              <a:gd name="connsiteX3" fmla="*/ 141027 w 2433382"/>
              <a:gd name="connsiteY3" fmla="*/ 1117978 h 1661137"/>
              <a:gd name="connsiteX4" fmla="*/ 113731 w 2433382"/>
              <a:gd name="connsiteY4" fmla="*/ 1049739 h 1661137"/>
              <a:gd name="connsiteX5" fmla="*/ 31845 w 2433382"/>
              <a:gd name="connsiteY5" fmla="*/ 840473 h 1661137"/>
              <a:gd name="connsiteX6" fmla="*/ 9098 w 2433382"/>
              <a:gd name="connsiteY6" fmla="*/ 735841 h 1661137"/>
              <a:gd name="connsiteX7" fmla="*/ 0 w 2433382"/>
              <a:gd name="connsiteY7" fmla="*/ 594814 h 1661137"/>
              <a:gd name="connsiteX8" fmla="*/ 13648 w 2433382"/>
              <a:gd name="connsiteY8" fmla="*/ 467435 h 1661137"/>
              <a:gd name="connsiteX9" fmla="*/ 59140 w 2433382"/>
              <a:gd name="connsiteY9" fmla="*/ 330957 h 1661137"/>
              <a:gd name="connsiteX10" fmla="*/ 154675 w 2433382"/>
              <a:gd name="connsiteY10" fmla="*/ 221775 h 1661137"/>
              <a:gd name="connsiteX11" fmla="*/ 232012 w 2433382"/>
              <a:gd name="connsiteY11" fmla="*/ 171733 h 1661137"/>
              <a:gd name="connsiteX12" fmla="*/ 341194 w 2433382"/>
              <a:gd name="connsiteY12" fmla="*/ 108044 h 1661137"/>
              <a:gd name="connsiteX13" fmla="*/ 464024 w 2433382"/>
              <a:gd name="connsiteY13" fmla="*/ 53453 h 1661137"/>
              <a:gd name="connsiteX14" fmla="*/ 573206 w 2433382"/>
              <a:gd name="connsiteY14" fmla="*/ 30706 h 1661137"/>
              <a:gd name="connsiteX15" fmla="*/ 736979 w 2433382"/>
              <a:gd name="connsiteY15" fmla="*/ 3411 h 1661137"/>
              <a:gd name="connsiteX16" fmla="*/ 941695 w 2433382"/>
              <a:gd name="connsiteY16" fmla="*/ 3411 h 1661137"/>
              <a:gd name="connsiteX17" fmla="*/ 1146412 w 2433382"/>
              <a:gd name="connsiteY17" fmla="*/ 30706 h 1661137"/>
              <a:gd name="connsiteX18" fmla="*/ 1301086 w 2433382"/>
              <a:gd name="connsiteY18" fmla="*/ 30706 h 1661137"/>
              <a:gd name="connsiteX19" fmla="*/ 1574042 w 2433382"/>
              <a:gd name="connsiteY19" fmla="*/ 39805 h 1661137"/>
              <a:gd name="connsiteX20" fmla="*/ 1769660 w 2433382"/>
              <a:gd name="connsiteY20" fmla="*/ 39805 h 1661137"/>
              <a:gd name="connsiteX21" fmla="*/ 2047164 w 2433382"/>
              <a:gd name="connsiteY21" fmla="*/ 62551 h 1661137"/>
              <a:gd name="connsiteX22" fmla="*/ 2242782 w 2433382"/>
              <a:gd name="connsiteY22" fmla="*/ 76199 h 1661137"/>
              <a:gd name="connsiteX23" fmla="*/ 2374710 w 2433382"/>
              <a:gd name="connsiteY23" fmla="*/ 94396 h 1661137"/>
              <a:gd name="connsiteX24" fmla="*/ 2429301 w 2433382"/>
              <a:gd name="connsiteY24" fmla="*/ 139888 h 1661137"/>
              <a:gd name="connsiteX25" fmla="*/ 2415654 w 2433382"/>
              <a:gd name="connsiteY25" fmla="*/ 185381 h 1661137"/>
              <a:gd name="connsiteX26" fmla="*/ 2306472 w 2433382"/>
              <a:gd name="connsiteY26" fmla="*/ 330957 h 1661137"/>
              <a:gd name="connsiteX27" fmla="*/ 2138149 w 2433382"/>
              <a:gd name="connsiteY27" fmla="*/ 494730 h 1661137"/>
              <a:gd name="connsiteX28" fmla="*/ 1951630 w 2433382"/>
              <a:gd name="connsiteY28" fmla="*/ 635757 h 1661137"/>
              <a:gd name="connsiteX29" fmla="*/ 1774209 w 2433382"/>
              <a:gd name="connsiteY29" fmla="*/ 740390 h 1661137"/>
              <a:gd name="connsiteX30" fmla="*/ 1651379 w 2433382"/>
              <a:gd name="connsiteY30" fmla="*/ 799530 h 1661137"/>
              <a:gd name="connsiteX31" fmla="*/ 1542197 w 2433382"/>
              <a:gd name="connsiteY31" fmla="*/ 813178 h 1661137"/>
              <a:gd name="connsiteX32" fmla="*/ 1473958 w 2433382"/>
              <a:gd name="connsiteY32" fmla="*/ 781333 h 1661137"/>
              <a:gd name="connsiteX33" fmla="*/ 1423916 w 2433382"/>
              <a:gd name="connsiteY33" fmla="*/ 699447 h 1661137"/>
              <a:gd name="connsiteX34" fmla="*/ 1392072 w 2433382"/>
              <a:gd name="connsiteY34" fmla="*/ 349154 h 1661137"/>
              <a:gd name="connsiteX35" fmla="*/ 1437564 w 2433382"/>
              <a:gd name="connsiteY35" fmla="*/ 126241 h 1661137"/>
              <a:gd name="connsiteX36" fmla="*/ 1437564 w 2433382"/>
              <a:gd name="connsiteY36" fmla="*/ 112593 h 1661137"/>
              <a:gd name="connsiteX37" fmla="*/ 1282889 w 2433382"/>
              <a:gd name="connsiteY37" fmla="*/ 135339 h 1661137"/>
              <a:gd name="connsiteX38" fmla="*/ 1278340 w 2433382"/>
              <a:gd name="connsiteY38" fmla="*/ 176282 h 1661137"/>
              <a:gd name="connsiteX39" fmla="*/ 1282889 w 2433382"/>
              <a:gd name="connsiteY39" fmla="*/ 199029 h 1661137"/>
              <a:gd name="connsiteX40" fmla="*/ 1305636 w 2433382"/>
              <a:gd name="connsiteY40" fmla="*/ 226324 h 1661137"/>
              <a:gd name="connsiteX41" fmla="*/ 1342030 w 2433382"/>
              <a:gd name="connsiteY41" fmla="*/ 285465 h 1661137"/>
              <a:gd name="connsiteX42" fmla="*/ 1378424 w 2433382"/>
              <a:gd name="connsiteY42" fmla="*/ 781333 h 1661137"/>
              <a:gd name="connsiteX43" fmla="*/ 1369325 w 2433382"/>
              <a:gd name="connsiteY43" fmla="*/ 872318 h 1661137"/>
              <a:gd name="connsiteX44" fmla="*/ 1287439 w 2433382"/>
              <a:gd name="connsiteY44" fmla="*/ 931459 h 1661137"/>
              <a:gd name="connsiteX45" fmla="*/ 1110018 w 2433382"/>
              <a:gd name="connsiteY45" fmla="*/ 1004247 h 1661137"/>
              <a:gd name="connsiteX46" fmla="*/ 950794 w 2433382"/>
              <a:gd name="connsiteY46" fmla="*/ 1090682 h 1661137"/>
              <a:gd name="connsiteX47" fmla="*/ 518615 w 2433382"/>
              <a:gd name="connsiteY47" fmla="*/ 1550157 h 1661137"/>
              <a:gd name="connsiteX48" fmla="*/ 450376 w 2433382"/>
              <a:gd name="connsiteY48" fmla="*/ 1627494 h 1661137"/>
              <a:gd name="connsiteX49" fmla="*/ 377588 w 2433382"/>
              <a:gd name="connsiteY49" fmla="*/ 1660043 h 1661137"/>
              <a:gd name="connsiteX50" fmla="*/ 304800 w 2433382"/>
              <a:gd name="connsiteY50" fmla="*/ 1591100 h 1661137"/>
              <a:gd name="connsiteX0" fmla="*/ 304800 w 2433382"/>
              <a:gd name="connsiteY0" fmla="*/ 1591100 h 1661137"/>
              <a:gd name="connsiteX1" fmla="*/ 177421 w 2433382"/>
              <a:gd name="connsiteY1" fmla="*/ 1249906 h 1661137"/>
              <a:gd name="connsiteX2" fmla="*/ 150125 w 2433382"/>
              <a:gd name="connsiteY2" fmla="*/ 1172569 h 1661137"/>
              <a:gd name="connsiteX3" fmla="*/ 141027 w 2433382"/>
              <a:gd name="connsiteY3" fmla="*/ 1117978 h 1661137"/>
              <a:gd name="connsiteX4" fmla="*/ 113731 w 2433382"/>
              <a:gd name="connsiteY4" fmla="*/ 1049739 h 1661137"/>
              <a:gd name="connsiteX5" fmla="*/ 31845 w 2433382"/>
              <a:gd name="connsiteY5" fmla="*/ 840473 h 1661137"/>
              <a:gd name="connsiteX6" fmla="*/ 9098 w 2433382"/>
              <a:gd name="connsiteY6" fmla="*/ 735841 h 1661137"/>
              <a:gd name="connsiteX7" fmla="*/ 0 w 2433382"/>
              <a:gd name="connsiteY7" fmla="*/ 594814 h 1661137"/>
              <a:gd name="connsiteX8" fmla="*/ 13648 w 2433382"/>
              <a:gd name="connsiteY8" fmla="*/ 467435 h 1661137"/>
              <a:gd name="connsiteX9" fmla="*/ 59140 w 2433382"/>
              <a:gd name="connsiteY9" fmla="*/ 330957 h 1661137"/>
              <a:gd name="connsiteX10" fmla="*/ 154675 w 2433382"/>
              <a:gd name="connsiteY10" fmla="*/ 221775 h 1661137"/>
              <a:gd name="connsiteX11" fmla="*/ 232012 w 2433382"/>
              <a:gd name="connsiteY11" fmla="*/ 171733 h 1661137"/>
              <a:gd name="connsiteX12" fmla="*/ 341194 w 2433382"/>
              <a:gd name="connsiteY12" fmla="*/ 108044 h 1661137"/>
              <a:gd name="connsiteX13" fmla="*/ 464024 w 2433382"/>
              <a:gd name="connsiteY13" fmla="*/ 53453 h 1661137"/>
              <a:gd name="connsiteX14" fmla="*/ 573206 w 2433382"/>
              <a:gd name="connsiteY14" fmla="*/ 30706 h 1661137"/>
              <a:gd name="connsiteX15" fmla="*/ 736979 w 2433382"/>
              <a:gd name="connsiteY15" fmla="*/ 3411 h 1661137"/>
              <a:gd name="connsiteX16" fmla="*/ 941695 w 2433382"/>
              <a:gd name="connsiteY16" fmla="*/ 3411 h 1661137"/>
              <a:gd name="connsiteX17" fmla="*/ 1146412 w 2433382"/>
              <a:gd name="connsiteY17" fmla="*/ 30706 h 1661137"/>
              <a:gd name="connsiteX18" fmla="*/ 1301086 w 2433382"/>
              <a:gd name="connsiteY18" fmla="*/ 30706 h 1661137"/>
              <a:gd name="connsiteX19" fmla="*/ 1574042 w 2433382"/>
              <a:gd name="connsiteY19" fmla="*/ 39805 h 1661137"/>
              <a:gd name="connsiteX20" fmla="*/ 1769660 w 2433382"/>
              <a:gd name="connsiteY20" fmla="*/ 39805 h 1661137"/>
              <a:gd name="connsiteX21" fmla="*/ 2047164 w 2433382"/>
              <a:gd name="connsiteY21" fmla="*/ 62551 h 1661137"/>
              <a:gd name="connsiteX22" fmla="*/ 2242782 w 2433382"/>
              <a:gd name="connsiteY22" fmla="*/ 76199 h 1661137"/>
              <a:gd name="connsiteX23" fmla="*/ 2374710 w 2433382"/>
              <a:gd name="connsiteY23" fmla="*/ 94396 h 1661137"/>
              <a:gd name="connsiteX24" fmla="*/ 2429301 w 2433382"/>
              <a:gd name="connsiteY24" fmla="*/ 139888 h 1661137"/>
              <a:gd name="connsiteX25" fmla="*/ 2415654 w 2433382"/>
              <a:gd name="connsiteY25" fmla="*/ 185381 h 1661137"/>
              <a:gd name="connsiteX26" fmla="*/ 2306472 w 2433382"/>
              <a:gd name="connsiteY26" fmla="*/ 330957 h 1661137"/>
              <a:gd name="connsiteX27" fmla="*/ 2138149 w 2433382"/>
              <a:gd name="connsiteY27" fmla="*/ 494730 h 1661137"/>
              <a:gd name="connsiteX28" fmla="*/ 1951630 w 2433382"/>
              <a:gd name="connsiteY28" fmla="*/ 635757 h 1661137"/>
              <a:gd name="connsiteX29" fmla="*/ 1774209 w 2433382"/>
              <a:gd name="connsiteY29" fmla="*/ 740390 h 1661137"/>
              <a:gd name="connsiteX30" fmla="*/ 1651379 w 2433382"/>
              <a:gd name="connsiteY30" fmla="*/ 799530 h 1661137"/>
              <a:gd name="connsiteX31" fmla="*/ 1542197 w 2433382"/>
              <a:gd name="connsiteY31" fmla="*/ 813178 h 1661137"/>
              <a:gd name="connsiteX32" fmla="*/ 1473958 w 2433382"/>
              <a:gd name="connsiteY32" fmla="*/ 781333 h 1661137"/>
              <a:gd name="connsiteX33" fmla="*/ 1423916 w 2433382"/>
              <a:gd name="connsiteY33" fmla="*/ 699447 h 1661137"/>
              <a:gd name="connsiteX34" fmla="*/ 1392072 w 2433382"/>
              <a:gd name="connsiteY34" fmla="*/ 349154 h 1661137"/>
              <a:gd name="connsiteX35" fmla="*/ 1437564 w 2433382"/>
              <a:gd name="connsiteY35" fmla="*/ 126241 h 1661137"/>
              <a:gd name="connsiteX36" fmla="*/ 1437564 w 2433382"/>
              <a:gd name="connsiteY36" fmla="*/ 112593 h 1661137"/>
              <a:gd name="connsiteX37" fmla="*/ 1282889 w 2433382"/>
              <a:gd name="connsiteY37" fmla="*/ 135339 h 1661137"/>
              <a:gd name="connsiteX38" fmla="*/ 1278340 w 2433382"/>
              <a:gd name="connsiteY38" fmla="*/ 176282 h 1661137"/>
              <a:gd name="connsiteX39" fmla="*/ 1282889 w 2433382"/>
              <a:gd name="connsiteY39" fmla="*/ 199029 h 1661137"/>
              <a:gd name="connsiteX40" fmla="*/ 1305636 w 2433382"/>
              <a:gd name="connsiteY40" fmla="*/ 226324 h 1661137"/>
              <a:gd name="connsiteX41" fmla="*/ 1342030 w 2433382"/>
              <a:gd name="connsiteY41" fmla="*/ 285465 h 1661137"/>
              <a:gd name="connsiteX42" fmla="*/ 1378424 w 2433382"/>
              <a:gd name="connsiteY42" fmla="*/ 781333 h 1661137"/>
              <a:gd name="connsiteX43" fmla="*/ 1369325 w 2433382"/>
              <a:gd name="connsiteY43" fmla="*/ 872318 h 1661137"/>
              <a:gd name="connsiteX44" fmla="*/ 1287439 w 2433382"/>
              <a:gd name="connsiteY44" fmla="*/ 931459 h 1661137"/>
              <a:gd name="connsiteX45" fmla="*/ 1110018 w 2433382"/>
              <a:gd name="connsiteY45" fmla="*/ 1004247 h 1661137"/>
              <a:gd name="connsiteX46" fmla="*/ 950794 w 2433382"/>
              <a:gd name="connsiteY46" fmla="*/ 1090682 h 1661137"/>
              <a:gd name="connsiteX47" fmla="*/ 518615 w 2433382"/>
              <a:gd name="connsiteY47" fmla="*/ 1550157 h 1661137"/>
              <a:gd name="connsiteX48" fmla="*/ 450376 w 2433382"/>
              <a:gd name="connsiteY48" fmla="*/ 1627494 h 1661137"/>
              <a:gd name="connsiteX49" fmla="*/ 377588 w 2433382"/>
              <a:gd name="connsiteY49" fmla="*/ 1660043 h 1661137"/>
              <a:gd name="connsiteX50" fmla="*/ 304800 w 2433382"/>
              <a:gd name="connsiteY50" fmla="*/ 1591100 h 1661137"/>
              <a:gd name="connsiteX0" fmla="*/ 304883 w 2433465"/>
              <a:gd name="connsiteY0" fmla="*/ 1591100 h 1661137"/>
              <a:gd name="connsiteX1" fmla="*/ 177504 w 2433465"/>
              <a:gd name="connsiteY1" fmla="*/ 1249906 h 1661137"/>
              <a:gd name="connsiteX2" fmla="*/ 150208 w 2433465"/>
              <a:gd name="connsiteY2" fmla="*/ 1172569 h 1661137"/>
              <a:gd name="connsiteX3" fmla="*/ 141110 w 2433465"/>
              <a:gd name="connsiteY3" fmla="*/ 1117978 h 1661137"/>
              <a:gd name="connsiteX4" fmla="*/ 113814 w 2433465"/>
              <a:gd name="connsiteY4" fmla="*/ 1049739 h 1661137"/>
              <a:gd name="connsiteX5" fmla="*/ 31928 w 2433465"/>
              <a:gd name="connsiteY5" fmla="*/ 840473 h 1661137"/>
              <a:gd name="connsiteX6" fmla="*/ 9181 w 2433465"/>
              <a:gd name="connsiteY6" fmla="*/ 735841 h 1661137"/>
              <a:gd name="connsiteX7" fmla="*/ 83 w 2433465"/>
              <a:gd name="connsiteY7" fmla="*/ 594814 h 1661137"/>
              <a:gd name="connsiteX8" fmla="*/ 13731 w 2433465"/>
              <a:gd name="connsiteY8" fmla="*/ 467435 h 1661137"/>
              <a:gd name="connsiteX9" fmla="*/ 59223 w 2433465"/>
              <a:gd name="connsiteY9" fmla="*/ 330957 h 1661137"/>
              <a:gd name="connsiteX10" fmla="*/ 154758 w 2433465"/>
              <a:gd name="connsiteY10" fmla="*/ 221775 h 1661137"/>
              <a:gd name="connsiteX11" fmla="*/ 232095 w 2433465"/>
              <a:gd name="connsiteY11" fmla="*/ 171733 h 1661137"/>
              <a:gd name="connsiteX12" fmla="*/ 341277 w 2433465"/>
              <a:gd name="connsiteY12" fmla="*/ 108044 h 1661137"/>
              <a:gd name="connsiteX13" fmla="*/ 464107 w 2433465"/>
              <a:gd name="connsiteY13" fmla="*/ 53453 h 1661137"/>
              <a:gd name="connsiteX14" fmla="*/ 573289 w 2433465"/>
              <a:gd name="connsiteY14" fmla="*/ 30706 h 1661137"/>
              <a:gd name="connsiteX15" fmla="*/ 737062 w 2433465"/>
              <a:gd name="connsiteY15" fmla="*/ 3411 h 1661137"/>
              <a:gd name="connsiteX16" fmla="*/ 941778 w 2433465"/>
              <a:gd name="connsiteY16" fmla="*/ 3411 h 1661137"/>
              <a:gd name="connsiteX17" fmla="*/ 1146495 w 2433465"/>
              <a:gd name="connsiteY17" fmla="*/ 30706 h 1661137"/>
              <a:gd name="connsiteX18" fmla="*/ 1301169 w 2433465"/>
              <a:gd name="connsiteY18" fmla="*/ 30706 h 1661137"/>
              <a:gd name="connsiteX19" fmla="*/ 1574125 w 2433465"/>
              <a:gd name="connsiteY19" fmla="*/ 39805 h 1661137"/>
              <a:gd name="connsiteX20" fmla="*/ 1769743 w 2433465"/>
              <a:gd name="connsiteY20" fmla="*/ 39805 h 1661137"/>
              <a:gd name="connsiteX21" fmla="*/ 2047247 w 2433465"/>
              <a:gd name="connsiteY21" fmla="*/ 62551 h 1661137"/>
              <a:gd name="connsiteX22" fmla="*/ 2242865 w 2433465"/>
              <a:gd name="connsiteY22" fmla="*/ 76199 h 1661137"/>
              <a:gd name="connsiteX23" fmla="*/ 2374793 w 2433465"/>
              <a:gd name="connsiteY23" fmla="*/ 94396 h 1661137"/>
              <a:gd name="connsiteX24" fmla="*/ 2429384 w 2433465"/>
              <a:gd name="connsiteY24" fmla="*/ 139888 h 1661137"/>
              <a:gd name="connsiteX25" fmla="*/ 2415737 w 2433465"/>
              <a:gd name="connsiteY25" fmla="*/ 185381 h 1661137"/>
              <a:gd name="connsiteX26" fmla="*/ 2306555 w 2433465"/>
              <a:gd name="connsiteY26" fmla="*/ 330957 h 1661137"/>
              <a:gd name="connsiteX27" fmla="*/ 2138232 w 2433465"/>
              <a:gd name="connsiteY27" fmla="*/ 494730 h 1661137"/>
              <a:gd name="connsiteX28" fmla="*/ 1951713 w 2433465"/>
              <a:gd name="connsiteY28" fmla="*/ 635757 h 1661137"/>
              <a:gd name="connsiteX29" fmla="*/ 1774292 w 2433465"/>
              <a:gd name="connsiteY29" fmla="*/ 740390 h 1661137"/>
              <a:gd name="connsiteX30" fmla="*/ 1651462 w 2433465"/>
              <a:gd name="connsiteY30" fmla="*/ 799530 h 1661137"/>
              <a:gd name="connsiteX31" fmla="*/ 1542280 w 2433465"/>
              <a:gd name="connsiteY31" fmla="*/ 813178 h 1661137"/>
              <a:gd name="connsiteX32" fmla="*/ 1474041 w 2433465"/>
              <a:gd name="connsiteY32" fmla="*/ 781333 h 1661137"/>
              <a:gd name="connsiteX33" fmla="*/ 1423999 w 2433465"/>
              <a:gd name="connsiteY33" fmla="*/ 699447 h 1661137"/>
              <a:gd name="connsiteX34" fmla="*/ 1392155 w 2433465"/>
              <a:gd name="connsiteY34" fmla="*/ 349154 h 1661137"/>
              <a:gd name="connsiteX35" fmla="*/ 1437647 w 2433465"/>
              <a:gd name="connsiteY35" fmla="*/ 126241 h 1661137"/>
              <a:gd name="connsiteX36" fmla="*/ 1437647 w 2433465"/>
              <a:gd name="connsiteY36" fmla="*/ 112593 h 1661137"/>
              <a:gd name="connsiteX37" fmla="*/ 1282972 w 2433465"/>
              <a:gd name="connsiteY37" fmla="*/ 135339 h 1661137"/>
              <a:gd name="connsiteX38" fmla="*/ 1278423 w 2433465"/>
              <a:gd name="connsiteY38" fmla="*/ 176282 h 1661137"/>
              <a:gd name="connsiteX39" fmla="*/ 1282972 w 2433465"/>
              <a:gd name="connsiteY39" fmla="*/ 199029 h 1661137"/>
              <a:gd name="connsiteX40" fmla="*/ 1305719 w 2433465"/>
              <a:gd name="connsiteY40" fmla="*/ 226324 h 1661137"/>
              <a:gd name="connsiteX41" fmla="*/ 1342113 w 2433465"/>
              <a:gd name="connsiteY41" fmla="*/ 285465 h 1661137"/>
              <a:gd name="connsiteX42" fmla="*/ 1378507 w 2433465"/>
              <a:gd name="connsiteY42" fmla="*/ 781333 h 1661137"/>
              <a:gd name="connsiteX43" fmla="*/ 1369408 w 2433465"/>
              <a:gd name="connsiteY43" fmla="*/ 872318 h 1661137"/>
              <a:gd name="connsiteX44" fmla="*/ 1287522 w 2433465"/>
              <a:gd name="connsiteY44" fmla="*/ 931459 h 1661137"/>
              <a:gd name="connsiteX45" fmla="*/ 1110101 w 2433465"/>
              <a:gd name="connsiteY45" fmla="*/ 1004247 h 1661137"/>
              <a:gd name="connsiteX46" fmla="*/ 950877 w 2433465"/>
              <a:gd name="connsiteY46" fmla="*/ 1090682 h 1661137"/>
              <a:gd name="connsiteX47" fmla="*/ 518698 w 2433465"/>
              <a:gd name="connsiteY47" fmla="*/ 1550157 h 1661137"/>
              <a:gd name="connsiteX48" fmla="*/ 450459 w 2433465"/>
              <a:gd name="connsiteY48" fmla="*/ 1627494 h 1661137"/>
              <a:gd name="connsiteX49" fmla="*/ 377671 w 2433465"/>
              <a:gd name="connsiteY49" fmla="*/ 1660043 h 1661137"/>
              <a:gd name="connsiteX50" fmla="*/ 304883 w 2433465"/>
              <a:gd name="connsiteY50" fmla="*/ 1591100 h 1661137"/>
              <a:gd name="connsiteX0" fmla="*/ 304883 w 2433465"/>
              <a:gd name="connsiteY0" fmla="*/ 1591100 h 1661137"/>
              <a:gd name="connsiteX1" fmla="*/ 177504 w 2433465"/>
              <a:gd name="connsiteY1" fmla="*/ 1249906 h 1661137"/>
              <a:gd name="connsiteX2" fmla="*/ 150208 w 2433465"/>
              <a:gd name="connsiteY2" fmla="*/ 1172569 h 1661137"/>
              <a:gd name="connsiteX3" fmla="*/ 141110 w 2433465"/>
              <a:gd name="connsiteY3" fmla="*/ 1117978 h 1661137"/>
              <a:gd name="connsiteX4" fmla="*/ 113814 w 2433465"/>
              <a:gd name="connsiteY4" fmla="*/ 1049739 h 1661137"/>
              <a:gd name="connsiteX5" fmla="*/ 31928 w 2433465"/>
              <a:gd name="connsiteY5" fmla="*/ 840473 h 1661137"/>
              <a:gd name="connsiteX6" fmla="*/ 9181 w 2433465"/>
              <a:gd name="connsiteY6" fmla="*/ 735841 h 1661137"/>
              <a:gd name="connsiteX7" fmla="*/ 83 w 2433465"/>
              <a:gd name="connsiteY7" fmla="*/ 594814 h 1661137"/>
              <a:gd name="connsiteX8" fmla="*/ 13731 w 2433465"/>
              <a:gd name="connsiteY8" fmla="*/ 467435 h 1661137"/>
              <a:gd name="connsiteX9" fmla="*/ 59223 w 2433465"/>
              <a:gd name="connsiteY9" fmla="*/ 330957 h 1661137"/>
              <a:gd name="connsiteX10" fmla="*/ 154758 w 2433465"/>
              <a:gd name="connsiteY10" fmla="*/ 221775 h 1661137"/>
              <a:gd name="connsiteX11" fmla="*/ 232095 w 2433465"/>
              <a:gd name="connsiteY11" fmla="*/ 171733 h 1661137"/>
              <a:gd name="connsiteX12" fmla="*/ 341277 w 2433465"/>
              <a:gd name="connsiteY12" fmla="*/ 108044 h 1661137"/>
              <a:gd name="connsiteX13" fmla="*/ 464107 w 2433465"/>
              <a:gd name="connsiteY13" fmla="*/ 53453 h 1661137"/>
              <a:gd name="connsiteX14" fmla="*/ 573289 w 2433465"/>
              <a:gd name="connsiteY14" fmla="*/ 30706 h 1661137"/>
              <a:gd name="connsiteX15" fmla="*/ 737062 w 2433465"/>
              <a:gd name="connsiteY15" fmla="*/ 3411 h 1661137"/>
              <a:gd name="connsiteX16" fmla="*/ 941778 w 2433465"/>
              <a:gd name="connsiteY16" fmla="*/ 3411 h 1661137"/>
              <a:gd name="connsiteX17" fmla="*/ 1146495 w 2433465"/>
              <a:gd name="connsiteY17" fmla="*/ 30706 h 1661137"/>
              <a:gd name="connsiteX18" fmla="*/ 1301169 w 2433465"/>
              <a:gd name="connsiteY18" fmla="*/ 30706 h 1661137"/>
              <a:gd name="connsiteX19" fmla="*/ 1574125 w 2433465"/>
              <a:gd name="connsiteY19" fmla="*/ 39805 h 1661137"/>
              <a:gd name="connsiteX20" fmla="*/ 1769743 w 2433465"/>
              <a:gd name="connsiteY20" fmla="*/ 39805 h 1661137"/>
              <a:gd name="connsiteX21" fmla="*/ 2047247 w 2433465"/>
              <a:gd name="connsiteY21" fmla="*/ 62551 h 1661137"/>
              <a:gd name="connsiteX22" fmla="*/ 2242865 w 2433465"/>
              <a:gd name="connsiteY22" fmla="*/ 76199 h 1661137"/>
              <a:gd name="connsiteX23" fmla="*/ 2374793 w 2433465"/>
              <a:gd name="connsiteY23" fmla="*/ 94396 h 1661137"/>
              <a:gd name="connsiteX24" fmla="*/ 2429384 w 2433465"/>
              <a:gd name="connsiteY24" fmla="*/ 139888 h 1661137"/>
              <a:gd name="connsiteX25" fmla="*/ 2415737 w 2433465"/>
              <a:gd name="connsiteY25" fmla="*/ 185381 h 1661137"/>
              <a:gd name="connsiteX26" fmla="*/ 2306555 w 2433465"/>
              <a:gd name="connsiteY26" fmla="*/ 330957 h 1661137"/>
              <a:gd name="connsiteX27" fmla="*/ 2138232 w 2433465"/>
              <a:gd name="connsiteY27" fmla="*/ 494730 h 1661137"/>
              <a:gd name="connsiteX28" fmla="*/ 1951713 w 2433465"/>
              <a:gd name="connsiteY28" fmla="*/ 635757 h 1661137"/>
              <a:gd name="connsiteX29" fmla="*/ 1774292 w 2433465"/>
              <a:gd name="connsiteY29" fmla="*/ 740390 h 1661137"/>
              <a:gd name="connsiteX30" fmla="*/ 1651462 w 2433465"/>
              <a:gd name="connsiteY30" fmla="*/ 799530 h 1661137"/>
              <a:gd name="connsiteX31" fmla="*/ 1542280 w 2433465"/>
              <a:gd name="connsiteY31" fmla="*/ 813178 h 1661137"/>
              <a:gd name="connsiteX32" fmla="*/ 1474041 w 2433465"/>
              <a:gd name="connsiteY32" fmla="*/ 781333 h 1661137"/>
              <a:gd name="connsiteX33" fmla="*/ 1423999 w 2433465"/>
              <a:gd name="connsiteY33" fmla="*/ 699447 h 1661137"/>
              <a:gd name="connsiteX34" fmla="*/ 1392155 w 2433465"/>
              <a:gd name="connsiteY34" fmla="*/ 349154 h 1661137"/>
              <a:gd name="connsiteX35" fmla="*/ 1437647 w 2433465"/>
              <a:gd name="connsiteY35" fmla="*/ 126241 h 1661137"/>
              <a:gd name="connsiteX36" fmla="*/ 1437647 w 2433465"/>
              <a:gd name="connsiteY36" fmla="*/ 112593 h 1661137"/>
              <a:gd name="connsiteX37" fmla="*/ 1282972 w 2433465"/>
              <a:gd name="connsiteY37" fmla="*/ 135339 h 1661137"/>
              <a:gd name="connsiteX38" fmla="*/ 1278423 w 2433465"/>
              <a:gd name="connsiteY38" fmla="*/ 176282 h 1661137"/>
              <a:gd name="connsiteX39" fmla="*/ 1282972 w 2433465"/>
              <a:gd name="connsiteY39" fmla="*/ 199029 h 1661137"/>
              <a:gd name="connsiteX40" fmla="*/ 1305719 w 2433465"/>
              <a:gd name="connsiteY40" fmla="*/ 226324 h 1661137"/>
              <a:gd name="connsiteX41" fmla="*/ 1342113 w 2433465"/>
              <a:gd name="connsiteY41" fmla="*/ 285465 h 1661137"/>
              <a:gd name="connsiteX42" fmla="*/ 1378507 w 2433465"/>
              <a:gd name="connsiteY42" fmla="*/ 781333 h 1661137"/>
              <a:gd name="connsiteX43" fmla="*/ 1369408 w 2433465"/>
              <a:gd name="connsiteY43" fmla="*/ 872318 h 1661137"/>
              <a:gd name="connsiteX44" fmla="*/ 1287522 w 2433465"/>
              <a:gd name="connsiteY44" fmla="*/ 931459 h 1661137"/>
              <a:gd name="connsiteX45" fmla="*/ 1110101 w 2433465"/>
              <a:gd name="connsiteY45" fmla="*/ 1004247 h 1661137"/>
              <a:gd name="connsiteX46" fmla="*/ 950877 w 2433465"/>
              <a:gd name="connsiteY46" fmla="*/ 1090682 h 1661137"/>
              <a:gd name="connsiteX47" fmla="*/ 518698 w 2433465"/>
              <a:gd name="connsiteY47" fmla="*/ 1550157 h 1661137"/>
              <a:gd name="connsiteX48" fmla="*/ 450459 w 2433465"/>
              <a:gd name="connsiteY48" fmla="*/ 1627494 h 1661137"/>
              <a:gd name="connsiteX49" fmla="*/ 377671 w 2433465"/>
              <a:gd name="connsiteY49" fmla="*/ 1660043 h 1661137"/>
              <a:gd name="connsiteX50" fmla="*/ 304883 w 2433465"/>
              <a:gd name="connsiteY50" fmla="*/ 1591100 h 1661137"/>
              <a:gd name="connsiteX0" fmla="*/ 304883 w 2433465"/>
              <a:gd name="connsiteY0" fmla="*/ 1591100 h 1661137"/>
              <a:gd name="connsiteX1" fmla="*/ 177504 w 2433465"/>
              <a:gd name="connsiteY1" fmla="*/ 1249906 h 1661137"/>
              <a:gd name="connsiteX2" fmla="*/ 150208 w 2433465"/>
              <a:gd name="connsiteY2" fmla="*/ 1172569 h 1661137"/>
              <a:gd name="connsiteX3" fmla="*/ 141110 w 2433465"/>
              <a:gd name="connsiteY3" fmla="*/ 1117978 h 1661137"/>
              <a:gd name="connsiteX4" fmla="*/ 113814 w 2433465"/>
              <a:gd name="connsiteY4" fmla="*/ 1049739 h 1661137"/>
              <a:gd name="connsiteX5" fmla="*/ 31928 w 2433465"/>
              <a:gd name="connsiteY5" fmla="*/ 840473 h 1661137"/>
              <a:gd name="connsiteX6" fmla="*/ 9181 w 2433465"/>
              <a:gd name="connsiteY6" fmla="*/ 735841 h 1661137"/>
              <a:gd name="connsiteX7" fmla="*/ 83 w 2433465"/>
              <a:gd name="connsiteY7" fmla="*/ 594814 h 1661137"/>
              <a:gd name="connsiteX8" fmla="*/ 13731 w 2433465"/>
              <a:gd name="connsiteY8" fmla="*/ 467435 h 1661137"/>
              <a:gd name="connsiteX9" fmla="*/ 59223 w 2433465"/>
              <a:gd name="connsiteY9" fmla="*/ 330957 h 1661137"/>
              <a:gd name="connsiteX10" fmla="*/ 154758 w 2433465"/>
              <a:gd name="connsiteY10" fmla="*/ 221775 h 1661137"/>
              <a:gd name="connsiteX11" fmla="*/ 232095 w 2433465"/>
              <a:gd name="connsiteY11" fmla="*/ 171733 h 1661137"/>
              <a:gd name="connsiteX12" fmla="*/ 341277 w 2433465"/>
              <a:gd name="connsiteY12" fmla="*/ 108044 h 1661137"/>
              <a:gd name="connsiteX13" fmla="*/ 464107 w 2433465"/>
              <a:gd name="connsiteY13" fmla="*/ 53453 h 1661137"/>
              <a:gd name="connsiteX14" fmla="*/ 573289 w 2433465"/>
              <a:gd name="connsiteY14" fmla="*/ 30706 h 1661137"/>
              <a:gd name="connsiteX15" fmla="*/ 737062 w 2433465"/>
              <a:gd name="connsiteY15" fmla="*/ 3411 h 1661137"/>
              <a:gd name="connsiteX16" fmla="*/ 941778 w 2433465"/>
              <a:gd name="connsiteY16" fmla="*/ 3411 h 1661137"/>
              <a:gd name="connsiteX17" fmla="*/ 1146495 w 2433465"/>
              <a:gd name="connsiteY17" fmla="*/ 30706 h 1661137"/>
              <a:gd name="connsiteX18" fmla="*/ 1301169 w 2433465"/>
              <a:gd name="connsiteY18" fmla="*/ 30706 h 1661137"/>
              <a:gd name="connsiteX19" fmla="*/ 1574125 w 2433465"/>
              <a:gd name="connsiteY19" fmla="*/ 39805 h 1661137"/>
              <a:gd name="connsiteX20" fmla="*/ 1769743 w 2433465"/>
              <a:gd name="connsiteY20" fmla="*/ 39805 h 1661137"/>
              <a:gd name="connsiteX21" fmla="*/ 2047247 w 2433465"/>
              <a:gd name="connsiteY21" fmla="*/ 62551 h 1661137"/>
              <a:gd name="connsiteX22" fmla="*/ 2242865 w 2433465"/>
              <a:gd name="connsiteY22" fmla="*/ 76199 h 1661137"/>
              <a:gd name="connsiteX23" fmla="*/ 2374793 w 2433465"/>
              <a:gd name="connsiteY23" fmla="*/ 94396 h 1661137"/>
              <a:gd name="connsiteX24" fmla="*/ 2429384 w 2433465"/>
              <a:gd name="connsiteY24" fmla="*/ 139888 h 1661137"/>
              <a:gd name="connsiteX25" fmla="*/ 2415737 w 2433465"/>
              <a:gd name="connsiteY25" fmla="*/ 185381 h 1661137"/>
              <a:gd name="connsiteX26" fmla="*/ 2306555 w 2433465"/>
              <a:gd name="connsiteY26" fmla="*/ 330957 h 1661137"/>
              <a:gd name="connsiteX27" fmla="*/ 2138232 w 2433465"/>
              <a:gd name="connsiteY27" fmla="*/ 494730 h 1661137"/>
              <a:gd name="connsiteX28" fmla="*/ 1951713 w 2433465"/>
              <a:gd name="connsiteY28" fmla="*/ 635757 h 1661137"/>
              <a:gd name="connsiteX29" fmla="*/ 1774292 w 2433465"/>
              <a:gd name="connsiteY29" fmla="*/ 740390 h 1661137"/>
              <a:gd name="connsiteX30" fmla="*/ 1651462 w 2433465"/>
              <a:gd name="connsiteY30" fmla="*/ 799530 h 1661137"/>
              <a:gd name="connsiteX31" fmla="*/ 1542280 w 2433465"/>
              <a:gd name="connsiteY31" fmla="*/ 813178 h 1661137"/>
              <a:gd name="connsiteX32" fmla="*/ 1474041 w 2433465"/>
              <a:gd name="connsiteY32" fmla="*/ 781333 h 1661137"/>
              <a:gd name="connsiteX33" fmla="*/ 1423999 w 2433465"/>
              <a:gd name="connsiteY33" fmla="*/ 699447 h 1661137"/>
              <a:gd name="connsiteX34" fmla="*/ 1392155 w 2433465"/>
              <a:gd name="connsiteY34" fmla="*/ 349154 h 1661137"/>
              <a:gd name="connsiteX35" fmla="*/ 1437647 w 2433465"/>
              <a:gd name="connsiteY35" fmla="*/ 126241 h 1661137"/>
              <a:gd name="connsiteX36" fmla="*/ 1437647 w 2433465"/>
              <a:gd name="connsiteY36" fmla="*/ 112593 h 1661137"/>
              <a:gd name="connsiteX37" fmla="*/ 1282972 w 2433465"/>
              <a:gd name="connsiteY37" fmla="*/ 135339 h 1661137"/>
              <a:gd name="connsiteX38" fmla="*/ 1278423 w 2433465"/>
              <a:gd name="connsiteY38" fmla="*/ 176282 h 1661137"/>
              <a:gd name="connsiteX39" fmla="*/ 1282972 w 2433465"/>
              <a:gd name="connsiteY39" fmla="*/ 199029 h 1661137"/>
              <a:gd name="connsiteX40" fmla="*/ 1305719 w 2433465"/>
              <a:gd name="connsiteY40" fmla="*/ 226324 h 1661137"/>
              <a:gd name="connsiteX41" fmla="*/ 1342113 w 2433465"/>
              <a:gd name="connsiteY41" fmla="*/ 285465 h 1661137"/>
              <a:gd name="connsiteX42" fmla="*/ 1378507 w 2433465"/>
              <a:gd name="connsiteY42" fmla="*/ 781333 h 1661137"/>
              <a:gd name="connsiteX43" fmla="*/ 1369408 w 2433465"/>
              <a:gd name="connsiteY43" fmla="*/ 872318 h 1661137"/>
              <a:gd name="connsiteX44" fmla="*/ 1287522 w 2433465"/>
              <a:gd name="connsiteY44" fmla="*/ 931459 h 1661137"/>
              <a:gd name="connsiteX45" fmla="*/ 1110101 w 2433465"/>
              <a:gd name="connsiteY45" fmla="*/ 1004247 h 1661137"/>
              <a:gd name="connsiteX46" fmla="*/ 950877 w 2433465"/>
              <a:gd name="connsiteY46" fmla="*/ 1090682 h 1661137"/>
              <a:gd name="connsiteX47" fmla="*/ 518698 w 2433465"/>
              <a:gd name="connsiteY47" fmla="*/ 1550157 h 1661137"/>
              <a:gd name="connsiteX48" fmla="*/ 450459 w 2433465"/>
              <a:gd name="connsiteY48" fmla="*/ 1627494 h 1661137"/>
              <a:gd name="connsiteX49" fmla="*/ 377671 w 2433465"/>
              <a:gd name="connsiteY49" fmla="*/ 1660043 h 1661137"/>
              <a:gd name="connsiteX50" fmla="*/ 304883 w 2433465"/>
              <a:gd name="connsiteY50" fmla="*/ 1591100 h 1661137"/>
              <a:gd name="connsiteX0" fmla="*/ 304883 w 2433465"/>
              <a:gd name="connsiteY0" fmla="*/ 1591100 h 1661137"/>
              <a:gd name="connsiteX1" fmla="*/ 177504 w 2433465"/>
              <a:gd name="connsiteY1" fmla="*/ 1249906 h 1661137"/>
              <a:gd name="connsiteX2" fmla="*/ 150208 w 2433465"/>
              <a:gd name="connsiteY2" fmla="*/ 1172569 h 1661137"/>
              <a:gd name="connsiteX3" fmla="*/ 141110 w 2433465"/>
              <a:gd name="connsiteY3" fmla="*/ 1117978 h 1661137"/>
              <a:gd name="connsiteX4" fmla="*/ 113814 w 2433465"/>
              <a:gd name="connsiteY4" fmla="*/ 1049739 h 1661137"/>
              <a:gd name="connsiteX5" fmla="*/ 31928 w 2433465"/>
              <a:gd name="connsiteY5" fmla="*/ 840473 h 1661137"/>
              <a:gd name="connsiteX6" fmla="*/ 9181 w 2433465"/>
              <a:gd name="connsiteY6" fmla="*/ 735841 h 1661137"/>
              <a:gd name="connsiteX7" fmla="*/ 83 w 2433465"/>
              <a:gd name="connsiteY7" fmla="*/ 594814 h 1661137"/>
              <a:gd name="connsiteX8" fmla="*/ 13731 w 2433465"/>
              <a:gd name="connsiteY8" fmla="*/ 467435 h 1661137"/>
              <a:gd name="connsiteX9" fmla="*/ 59223 w 2433465"/>
              <a:gd name="connsiteY9" fmla="*/ 330957 h 1661137"/>
              <a:gd name="connsiteX10" fmla="*/ 154758 w 2433465"/>
              <a:gd name="connsiteY10" fmla="*/ 221775 h 1661137"/>
              <a:gd name="connsiteX11" fmla="*/ 232095 w 2433465"/>
              <a:gd name="connsiteY11" fmla="*/ 171733 h 1661137"/>
              <a:gd name="connsiteX12" fmla="*/ 341277 w 2433465"/>
              <a:gd name="connsiteY12" fmla="*/ 108044 h 1661137"/>
              <a:gd name="connsiteX13" fmla="*/ 464107 w 2433465"/>
              <a:gd name="connsiteY13" fmla="*/ 53453 h 1661137"/>
              <a:gd name="connsiteX14" fmla="*/ 573289 w 2433465"/>
              <a:gd name="connsiteY14" fmla="*/ 30706 h 1661137"/>
              <a:gd name="connsiteX15" fmla="*/ 737062 w 2433465"/>
              <a:gd name="connsiteY15" fmla="*/ 3411 h 1661137"/>
              <a:gd name="connsiteX16" fmla="*/ 941778 w 2433465"/>
              <a:gd name="connsiteY16" fmla="*/ 3411 h 1661137"/>
              <a:gd name="connsiteX17" fmla="*/ 1146495 w 2433465"/>
              <a:gd name="connsiteY17" fmla="*/ 30706 h 1661137"/>
              <a:gd name="connsiteX18" fmla="*/ 1301169 w 2433465"/>
              <a:gd name="connsiteY18" fmla="*/ 30706 h 1661137"/>
              <a:gd name="connsiteX19" fmla="*/ 1574125 w 2433465"/>
              <a:gd name="connsiteY19" fmla="*/ 39805 h 1661137"/>
              <a:gd name="connsiteX20" fmla="*/ 1769743 w 2433465"/>
              <a:gd name="connsiteY20" fmla="*/ 39805 h 1661137"/>
              <a:gd name="connsiteX21" fmla="*/ 2047247 w 2433465"/>
              <a:gd name="connsiteY21" fmla="*/ 62551 h 1661137"/>
              <a:gd name="connsiteX22" fmla="*/ 2242865 w 2433465"/>
              <a:gd name="connsiteY22" fmla="*/ 76199 h 1661137"/>
              <a:gd name="connsiteX23" fmla="*/ 2374793 w 2433465"/>
              <a:gd name="connsiteY23" fmla="*/ 94396 h 1661137"/>
              <a:gd name="connsiteX24" fmla="*/ 2429384 w 2433465"/>
              <a:gd name="connsiteY24" fmla="*/ 139888 h 1661137"/>
              <a:gd name="connsiteX25" fmla="*/ 2415737 w 2433465"/>
              <a:gd name="connsiteY25" fmla="*/ 185381 h 1661137"/>
              <a:gd name="connsiteX26" fmla="*/ 2306555 w 2433465"/>
              <a:gd name="connsiteY26" fmla="*/ 330957 h 1661137"/>
              <a:gd name="connsiteX27" fmla="*/ 2138232 w 2433465"/>
              <a:gd name="connsiteY27" fmla="*/ 494730 h 1661137"/>
              <a:gd name="connsiteX28" fmla="*/ 1951713 w 2433465"/>
              <a:gd name="connsiteY28" fmla="*/ 635757 h 1661137"/>
              <a:gd name="connsiteX29" fmla="*/ 1774292 w 2433465"/>
              <a:gd name="connsiteY29" fmla="*/ 740390 h 1661137"/>
              <a:gd name="connsiteX30" fmla="*/ 1651462 w 2433465"/>
              <a:gd name="connsiteY30" fmla="*/ 799530 h 1661137"/>
              <a:gd name="connsiteX31" fmla="*/ 1542280 w 2433465"/>
              <a:gd name="connsiteY31" fmla="*/ 813178 h 1661137"/>
              <a:gd name="connsiteX32" fmla="*/ 1474041 w 2433465"/>
              <a:gd name="connsiteY32" fmla="*/ 781333 h 1661137"/>
              <a:gd name="connsiteX33" fmla="*/ 1423999 w 2433465"/>
              <a:gd name="connsiteY33" fmla="*/ 699447 h 1661137"/>
              <a:gd name="connsiteX34" fmla="*/ 1392155 w 2433465"/>
              <a:gd name="connsiteY34" fmla="*/ 349154 h 1661137"/>
              <a:gd name="connsiteX35" fmla="*/ 1437647 w 2433465"/>
              <a:gd name="connsiteY35" fmla="*/ 126241 h 1661137"/>
              <a:gd name="connsiteX36" fmla="*/ 1437647 w 2433465"/>
              <a:gd name="connsiteY36" fmla="*/ 112593 h 1661137"/>
              <a:gd name="connsiteX37" fmla="*/ 1282972 w 2433465"/>
              <a:gd name="connsiteY37" fmla="*/ 135339 h 1661137"/>
              <a:gd name="connsiteX38" fmla="*/ 1278423 w 2433465"/>
              <a:gd name="connsiteY38" fmla="*/ 176282 h 1661137"/>
              <a:gd name="connsiteX39" fmla="*/ 1282972 w 2433465"/>
              <a:gd name="connsiteY39" fmla="*/ 199029 h 1661137"/>
              <a:gd name="connsiteX40" fmla="*/ 1305719 w 2433465"/>
              <a:gd name="connsiteY40" fmla="*/ 226324 h 1661137"/>
              <a:gd name="connsiteX41" fmla="*/ 1342113 w 2433465"/>
              <a:gd name="connsiteY41" fmla="*/ 285465 h 1661137"/>
              <a:gd name="connsiteX42" fmla="*/ 1378507 w 2433465"/>
              <a:gd name="connsiteY42" fmla="*/ 781333 h 1661137"/>
              <a:gd name="connsiteX43" fmla="*/ 1369408 w 2433465"/>
              <a:gd name="connsiteY43" fmla="*/ 872318 h 1661137"/>
              <a:gd name="connsiteX44" fmla="*/ 1287522 w 2433465"/>
              <a:gd name="connsiteY44" fmla="*/ 931459 h 1661137"/>
              <a:gd name="connsiteX45" fmla="*/ 1110101 w 2433465"/>
              <a:gd name="connsiteY45" fmla="*/ 1004247 h 1661137"/>
              <a:gd name="connsiteX46" fmla="*/ 950877 w 2433465"/>
              <a:gd name="connsiteY46" fmla="*/ 1090682 h 1661137"/>
              <a:gd name="connsiteX47" fmla="*/ 518698 w 2433465"/>
              <a:gd name="connsiteY47" fmla="*/ 1550157 h 1661137"/>
              <a:gd name="connsiteX48" fmla="*/ 450459 w 2433465"/>
              <a:gd name="connsiteY48" fmla="*/ 1627494 h 1661137"/>
              <a:gd name="connsiteX49" fmla="*/ 377671 w 2433465"/>
              <a:gd name="connsiteY49" fmla="*/ 1660043 h 1661137"/>
              <a:gd name="connsiteX50" fmla="*/ 304883 w 2433465"/>
              <a:gd name="connsiteY50" fmla="*/ 1591100 h 1661137"/>
              <a:gd name="connsiteX0" fmla="*/ 304883 w 2433465"/>
              <a:gd name="connsiteY0" fmla="*/ 1591100 h 1661137"/>
              <a:gd name="connsiteX1" fmla="*/ 177504 w 2433465"/>
              <a:gd name="connsiteY1" fmla="*/ 1249906 h 1661137"/>
              <a:gd name="connsiteX2" fmla="*/ 150208 w 2433465"/>
              <a:gd name="connsiteY2" fmla="*/ 1172569 h 1661137"/>
              <a:gd name="connsiteX3" fmla="*/ 141110 w 2433465"/>
              <a:gd name="connsiteY3" fmla="*/ 1117978 h 1661137"/>
              <a:gd name="connsiteX4" fmla="*/ 113814 w 2433465"/>
              <a:gd name="connsiteY4" fmla="*/ 1049739 h 1661137"/>
              <a:gd name="connsiteX5" fmla="*/ 31928 w 2433465"/>
              <a:gd name="connsiteY5" fmla="*/ 840473 h 1661137"/>
              <a:gd name="connsiteX6" fmla="*/ 9181 w 2433465"/>
              <a:gd name="connsiteY6" fmla="*/ 735841 h 1661137"/>
              <a:gd name="connsiteX7" fmla="*/ 83 w 2433465"/>
              <a:gd name="connsiteY7" fmla="*/ 594814 h 1661137"/>
              <a:gd name="connsiteX8" fmla="*/ 13731 w 2433465"/>
              <a:gd name="connsiteY8" fmla="*/ 467435 h 1661137"/>
              <a:gd name="connsiteX9" fmla="*/ 59223 w 2433465"/>
              <a:gd name="connsiteY9" fmla="*/ 330957 h 1661137"/>
              <a:gd name="connsiteX10" fmla="*/ 154758 w 2433465"/>
              <a:gd name="connsiteY10" fmla="*/ 221775 h 1661137"/>
              <a:gd name="connsiteX11" fmla="*/ 232095 w 2433465"/>
              <a:gd name="connsiteY11" fmla="*/ 171733 h 1661137"/>
              <a:gd name="connsiteX12" fmla="*/ 341277 w 2433465"/>
              <a:gd name="connsiteY12" fmla="*/ 108044 h 1661137"/>
              <a:gd name="connsiteX13" fmla="*/ 464107 w 2433465"/>
              <a:gd name="connsiteY13" fmla="*/ 53453 h 1661137"/>
              <a:gd name="connsiteX14" fmla="*/ 573289 w 2433465"/>
              <a:gd name="connsiteY14" fmla="*/ 30706 h 1661137"/>
              <a:gd name="connsiteX15" fmla="*/ 737062 w 2433465"/>
              <a:gd name="connsiteY15" fmla="*/ 3411 h 1661137"/>
              <a:gd name="connsiteX16" fmla="*/ 941778 w 2433465"/>
              <a:gd name="connsiteY16" fmla="*/ 3411 h 1661137"/>
              <a:gd name="connsiteX17" fmla="*/ 1146495 w 2433465"/>
              <a:gd name="connsiteY17" fmla="*/ 30706 h 1661137"/>
              <a:gd name="connsiteX18" fmla="*/ 1301169 w 2433465"/>
              <a:gd name="connsiteY18" fmla="*/ 30706 h 1661137"/>
              <a:gd name="connsiteX19" fmla="*/ 1574125 w 2433465"/>
              <a:gd name="connsiteY19" fmla="*/ 39805 h 1661137"/>
              <a:gd name="connsiteX20" fmla="*/ 1769743 w 2433465"/>
              <a:gd name="connsiteY20" fmla="*/ 39805 h 1661137"/>
              <a:gd name="connsiteX21" fmla="*/ 2047247 w 2433465"/>
              <a:gd name="connsiteY21" fmla="*/ 62551 h 1661137"/>
              <a:gd name="connsiteX22" fmla="*/ 2242865 w 2433465"/>
              <a:gd name="connsiteY22" fmla="*/ 76199 h 1661137"/>
              <a:gd name="connsiteX23" fmla="*/ 2374793 w 2433465"/>
              <a:gd name="connsiteY23" fmla="*/ 94396 h 1661137"/>
              <a:gd name="connsiteX24" fmla="*/ 2429384 w 2433465"/>
              <a:gd name="connsiteY24" fmla="*/ 139888 h 1661137"/>
              <a:gd name="connsiteX25" fmla="*/ 2415737 w 2433465"/>
              <a:gd name="connsiteY25" fmla="*/ 185381 h 1661137"/>
              <a:gd name="connsiteX26" fmla="*/ 2306555 w 2433465"/>
              <a:gd name="connsiteY26" fmla="*/ 330957 h 1661137"/>
              <a:gd name="connsiteX27" fmla="*/ 2138232 w 2433465"/>
              <a:gd name="connsiteY27" fmla="*/ 494730 h 1661137"/>
              <a:gd name="connsiteX28" fmla="*/ 1951713 w 2433465"/>
              <a:gd name="connsiteY28" fmla="*/ 635757 h 1661137"/>
              <a:gd name="connsiteX29" fmla="*/ 1774292 w 2433465"/>
              <a:gd name="connsiteY29" fmla="*/ 740390 h 1661137"/>
              <a:gd name="connsiteX30" fmla="*/ 1651462 w 2433465"/>
              <a:gd name="connsiteY30" fmla="*/ 799530 h 1661137"/>
              <a:gd name="connsiteX31" fmla="*/ 1542280 w 2433465"/>
              <a:gd name="connsiteY31" fmla="*/ 813178 h 1661137"/>
              <a:gd name="connsiteX32" fmla="*/ 1474041 w 2433465"/>
              <a:gd name="connsiteY32" fmla="*/ 781333 h 1661137"/>
              <a:gd name="connsiteX33" fmla="*/ 1423999 w 2433465"/>
              <a:gd name="connsiteY33" fmla="*/ 699447 h 1661137"/>
              <a:gd name="connsiteX34" fmla="*/ 1392155 w 2433465"/>
              <a:gd name="connsiteY34" fmla="*/ 349154 h 1661137"/>
              <a:gd name="connsiteX35" fmla="*/ 1437647 w 2433465"/>
              <a:gd name="connsiteY35" fmla="*/ 126241 h 1661137"/>
              <a:gd name="connsiteX36" fmla="*/ 1437647 w 2433465"/>
              <a:gd name="connsiteY36" fmla="*/ 112593 h 1661137"/>
              <a:gd name="connsiteX37" fmla="*/ 1282972 w 2433465"/>
              <a:gd name="connsiteY37" fmla="*/ 135339 h 1661137"/>
              <a:gd name="connsiteX38" fmla="*/ 1278423 w 2433465"/>
              <a:gd name="connsiteY38" fmla="*/ 176282 h 1661137"/>
              <a:gd name="connsiteX39" fmla="*/ 1282972 w 2433465"/>
              <a:gd name="connsiteY39" fmla="*/ 199029 h 1661137"/>
              <a:gd name="connsiteX40" fmla="*/ 1305719 w 2433465"/>
              <a:gd name="connsiteY40" fmla="*/ 226324 h 1661137"/>
              <a:gd name="connsiteX41" fmla="*/ 1342113 w 2433465"/>
              <a:gd name="connsiteY41" fmla="*/ 285465 h 1661137"/>
              <a:gd name="connsiteX42" fmla="*/ 1378507 w 2433465"/>
              <a:gd name="connsiteY42" fmla="*/ 781333 h 1661137"/>
              <a:gd name="connsiteX43" fmla="*/ 1369408 w 2433465"/>
              <a:gd name="connsiteY43" fmla="*/ 872318 h 1661137"/>
              <a:gd name="connsiteX44" fmla="*/ 1287522 w 2433465"/>
              <a:gd name="connsiteY44" fmla="*/ 931459 h 1661137"/>
              <a:gd name="connsiteX45" fmla="*/ 1110101 w 2433465"/>
              <a:gd name="connsiteY45" fmla="*/ 1004247 h 1661137"/>
              <a:gd name="connsiteX46" fmla="*/ 950877 w 2433465"/>
              <a:gd name="connsiteY46" fmla="*/ 1090682 h 1661137"/>
              <a:gd name="connsiteX47" fmla="*/ 518698 w 2433465"/>
              <a:gd name="connsiteY47" fmla="*/ 1550157 h 1661137"/>
              <a:gd name="connsiteX48" fmla="*/ 450459 w 2433465"/>
              <a:gd name="connsiteY48" fmla="*/ 1627494 h 1661137"/>
              <a:gd name="connsiteX49" fmla="*/ 377671 w 2433465"/>
              <a:gd name="connsiteY49" fmla="*/ 1660043 h 1661137"/>
              <a:gd name="connsiteX50" fmla="*/ 304883 w 2433465"/>
              <a:gd name="connsiteY50" fmla="*/ 1591100 h 1661137"/>
              <a:gd name="connsiteX0" fmla="*/ 304883 w 2433465"/>
              <a:gd name="connsiteY0" fmla="*/ 1591100 h 1661137"/>
              <a:gd name="connsiteX1" fmla="*/ 177504 w 2433465"/>
              <a:gd name="connsiteY1" fmla="*/ 1249906 h 1661137"/>
              <a:gd name="connsiteX2" fmla="*/ 150208 w 2433465"/>
              <a:gd name="connsiteY2" fmla="*/ 1172569 h 1661137"/>
              <a:gd name="connsiteX3" fmla="*/ 141110 w 2433465"/>
              <a:gd name="connsiteY3" fmla="*/ 1117978 h 1661137"/>
              <a:gd name="connsiteX4" fmla="*/ 113814 w 2433465"/>
              <a:gd name="connsiteY4" fmla="*/ 1049739 h 1661137"/>
              <a:gd name="connsiteX5" fmla="*/ 31928 w 2433465"/>
              <a:gd name="connsiteY5" fmla="*/ 840473 h 1661137"/>
              <a:gd name="connsiteX6" fmla="*/ 9181 w 2433465"/>
              <a:gd name="connsiteY6" fmla="*/ 735841 h 1661137"/>
              <a:gd name="connsiteX7" fmla="*/ 83 w 2433465"/>
              <a:gd name="connsiteY7" fmla="*/ 594814 h 1661137"/>
              <a:gd name="connsiteX8" fmla="*/ 13731 w 2433465"/>
              <a:gd name="connsiteY8" fmla="*/ 467435 h 1661137"/>
              <a:gd name="connsiteX9" fmla="*/ 59223 w 2433465"/>
              <a:gd name="connsiteY9" fmla="*/ 330957 h 1661137"/>
              <a:gd name="connsiteX10" fmla="*/ 154758 w 2433465"/>
              <a:gd name="connsiteY10" fmla="*/ 221775 h 1661137"/>
              <a:gd name="connsiteX11" fmla="*/ 232095 w 2433465"/>
              <a:gd name="connsiteY11" fmla="*/ 171733 h 1661137"/>
              <a:gd name="connsiteX12" fmla="*/ 341277 w 2433465"/>
              <a:gd name="connsiteY12" fmla="*/ 108044 h 1661137"/>
              <a:gd name="connsiteX13" fmla="*/ 464107 w 2433465"/>
              <a:gd name="connsiteY13" fmla="*/ 53453 h 1661137"/>
              <a:gd name="connsiteX14" fmla="*/ 573289 w 2433465"/>
              <a:gd name="connsiteY14" fmla="*/ 30706 h 1661137"/>
              <a:gd name="connsiteX15" fmla="*/ 737062 w 2433465"/>
              <a:gd name="connsiteY15" fmla="*/ 3411 h 1661137"/>
              <a:gd name="connsiteX16" fmla="*/ 941778 w 2433465"/>
              <a:gd name="connsiteY16" fmla="*/ 3411 h 1661137"/>
              <a:gd name="connsiteX17" fmla="*/ 1146495 w 2433465"/>
              <a:gd name="connsiteY17" fmla="*/ 30706 h 1661137"/>
              <a:gd name="connsiteX18" fmla="*/ 1301169 w 2433465"/>
              <a:gd name="connsiteY18" fmla="*/ 30706 h 1661137"/>
              <a:gd name="connsiteX19" fmla="*/ 1574125 w 2433465"/>
              <a:gd name="connsiteY19" fmla="*/ 39805 h 1661137"/>
              <a:gd name="connsiteX20" fmla="*/ 1769743 w 2433465"/>
              <a:gd name="connsiteY20" fmla="*/ 39805 h 1661137"/>
              <a:gd name="connsiteX21" fmla="*/ 2047247 w 2433465"/>
              <a:gd name="connsiteY21" fmla="*/ 62551 h 1661137"/>
              <a:gd name="connsiteX22" fmla="*/ 2242865 w 2433465"/>
              <a:gd name="connsiteY22" fmla="*/ 76199 h 1661137"/>
              <a:gd name="connsiteX23" fmla="*/ 2374793 w 2433465"/>
              <a:gd name="connsiteY23" fmla="*/ 94396 h 1661137"/>
              <a:gd name="connsiteX24" fmla="*/ 2429384 w 2433465"/>
              <a:gd name="connsiteY24" fmla="*/ 139888 h 1661137"/>
              <a:gd name="connsiteX25" fmla="*/ 2415737 w 2433465"/>
              <a:gd name="connsiteY25" fmla="*/ 185381 h 1661137"/>
              <a:gd name="connsiteX26" fmla="*/ 2306555 w 2433465"/>
              <a:gd name="connsiteY26" fmla="*/ 330957 h 1661137"/>
              <a:gd name="connsiteX27" fmla="*/ 2138232 w 2433465"/>
              <a:gd name="connsiteY27" fmla="*/ 494730 h 1661137"/>
              <a:gd name="connsiteX28" fmla="*/ 1951713 w 2433465"/>
              <a:gd name="connsiteY28" fmla="*/ 635757 h 1661137"/>
              <a:gd name="connsiteX29" fmla="*/ 1774292 w 2433465"/>
              <a:gd name="connsiteY29" fmla="*/ 740390 h 1661137"/>
              <a:gd name="connsiteX30" fmla="*/ 1651462 w 2433465"/>
              <a:gd name="connsiteY30" fmla="*/ 799530 h 1661137"/>
              <a:gd name="connsiteX31" fmla="*/ 1542280 w 2433465"/>
              <a:gd name="connsiteY31" fmla="*/ 813178 h 1661137"/>
              <a:gd name="connsiteX32" fmla="*/ 1474041 w 2433465"/>
              <a:gd name="connsiteY32" fmla="*/ 781333 h 1661137"/>
              <a:gd name="connsiteX33" fmla="*/ 1423999 w 2433465"/>
              <a:gd name="connsiteY33" fmla="*/ 699447 h 1661137"/>
              <a:gd name="connsiteX34" fmla="*/ 1392155 w 2433465"/>
              <a:gd name="connsiteY34" fmla="*/ 349154 h 1661137"/>
              <a:gd name="connsiteX35" fmla="*/ 1437647 w 2433465"/>
              <a:gd name="connsiteY35" fmla="*/ 126241 h 1661137"/>
              <a:gd name="connsiteX36" fmla="*/ 1437647 w 2433465"/>
              <a:gd name="connsiteY36" fmla="*/ 112593 h 1661137"/>
              <a:gd name="connsiteX37" fmla="*/ 1282972 w 2433465"/>
              <a:gd name="connsiteY37" fmla="*/ 135339 h 1661137"/>
              <a:gd name="connsiteX38" fmla="*/ 1278423 w 2433465"/>
              <a:gd name="connsiteY38" fmla="*/ 176282 h 1661137"/>
              <a:gd name="connsiteX39" fmla="*/ 1282972 w 2433465"/>
              <a:gd name="connsiteY39" fmla="*/ 199029 h 1661137"/>
              <a:gd name="connsiteX40" fmla="*/ 1305719 w 2433465"/>
              <a:gd name="connsiteY40" fmla="*/ 226324 h 1661137"/>
              <a:gd name="connsiteX41" fmla="*/ 1342113 w 2433465"/>
              <a:gd name="connsiteY41" fmla="*/ 285465 h 1661137"/>
              <a:gd name="connsiteX42" fmla="*/ 1378507 w 2433465"/>
              <a:gd name="connsiteY42" fmla="*/ 781333 h 1661137"/>
              <a:gd name="connsiteX43" fmla="*/ 1369408 w 2433465"/>
              <a:gd name="connsiteY43" fmla="*/ 872318 h 1661137"/>
              <a:gd name="connsiteX44" fmla="*/ 1287522 w 2433465"/>
              <a:gd name="connsiteY44" fmla="*/ 931459 h 1661137"/>
              <a:gd name="connsiteX45" fmla="*/ 1110101 w 2433465"/>
              <a:gd name="connsiteY45" fmla="*/ 1004247 h 1661137"/>
              <a:gd name="connsiteX46" fmla="*/ 950877 w 2433465"/>
              <a:gd name="connsiteY46" fmla="*/ 1090682 h 1661137"/>
              <a:gd name="connsiteX47" fmla="*/ 518698 w 2433465"/>
              <a:gd name="connsiteY47" fmla="*/ 1550157 h 1661137"/>
              <a:gd name="connsiteX48" fmla="*/ 450459 w 2433465"/>
              <a:gd name="connsiteY48" fmla="*/ 1627494 h 1661137"/>
              <a:gd name="connsiteX49" fmla="*/ 377671 w 2433465"/>
              <a:gd name="connsiteY49" fmla="*/ 1660043 h 1661137"/>
              <a:gd name="connsiteX50" fmla="*/ 304883 w 2433465"/>
              <a:gd name="connsiteY50" fmla="*/ 1591100 h 1661137"/>
              <a:gd name="connsiteX0" fmla="*/ 304883 w 2433465"/>
              <a:gd name="connsiteY0" fmla="*/ 1591100 h 1661137"/>
              <a:gd name="connsiteX1" fmla="*/ 177504 w 2433465"/>
              <a:gd name="connsiteY1" fmla="*/ 1249906 h 1661137"/>
              <a:gd name="connsiteX2" fmla="*/ 150208 w 2433465"/>
              <a:gd name="connsiteY2" fmla="*/ 1172569 h 1661137"/>
              <a:gd name="connsiteX3" fmla="*/ 141110 w 2433465"/>
              <a:gd name="connsiteY3" fmla="*/ 1117978 h 1661137"/>
              <a:gd name="connsiteX4" fmla="*/ 113814 w 2433465"/>
              <a:gd name="connsiteY4" fmla="*/ 1049739 h 1661137"/>
              <a:gd name="connsiteX5" fmla="*/ 31928 w 2433465"/>
              <a:gd name="connsiteY5" fmla="*/ 840473 h 1661137"/>
              <a:gd name="connsiteX6" fmla="*/ 9181 w 2433465"/>
              <a:gd name="connsiteY6" fmla="*/ 735841 h 1661137"/>
              <a:gd name="connsiteX7" fmla="*/ 83 w 2433465"/>
              <a:gd name="connsiteY7" fmla="*/ 594814 h 1661137"/>
              <a:gd name="connsiteX8" fmla="*/ 13731 w 2433465"/>
              <a:gd name="connsiteY8" fmla="*/ 467435 h 1661137"/>
              <a:gd name="connsiteX9" fmla="*/ 59223 w 2433465"/>
              <a:gd name="connsiteY9" fmla="*/ 330957 h 1661137"/>
              <a:gd name="connsiteX10" fmla="*/ 154758 w 2433465"/>
              <a:gd name="connsiteY10" fmla="*/ 221775 h 1661137"/>
              <a:gd name="connsiteX11" fmla="*/ 232095 w 2433465"/>
              <a:gd name="connsiteY11" fmla="*/ 171733 h 1661137"/>
              <a:gd name="connsiteX12" fmla="*/ 341277 w 2433465"/>
              <a:gd name="connsiteY12" fmla="*/ 108044 h 1661137"/>
              <a:gd name="connsiteX13" fmla="*/ 464107 w 2433465"/>
              <a:gd name="connsiteY13" fmla="*/ 53453 h 1661137"/>
              <a:gd name="connsiteX14" fmla="*/ 573289 w 2433465"/>
              <a:gd name="connsiteY14" fmla="*/ 30706 h 1661137"/>
              <a:gd name="connsiteX15" fmla="*/ 737062 w 2433465"/>
              <a:gd name="connsiteY15" fmla="*/ 3411 h 1661137"/>
              <a:gd name="connsiteX16" fmla="*/ 941778 w 2433465"/>
              <a:gd name="connsiteY16" fmla="*/ 3411 h 1661137"/>
              <a:gd name="connsiteX17" fmla="*/ 1146495 w 2433465"/>
              <a:gd name="connsiteY17" fmla="*/ 30706 h 1661137"/>
              <a:gd name="connsiteX18" fmla="*/ 1301169 w 2433465"/>
              <a:gd name="connsiteY18" fmla="*/ 30706 h 1661137"/>
              <a:gd name="connsiteX19" fmla="*/ 1574125 w 2433465"/>
              <a:gd name="connsiteY19" fmla="*/ 39805 h 1661137"/>
              <a:gd name="connsiteX20" fmla="*/ 1769743 w 2433465"/>
              <a:gd name="connsiteY20" fmla="*/ 39805 h 1661137"/>
              <a:gd name="connsiteX21" fmla="*/ 2047247 w 2433465"/>
              <a:gd name="connsiteY21" fmla="*/ 62551 h 1661137"/>
              <a:gd name="connsiteX22" fmla="*/ 2242865 w 2433465"/>
              <a:gd name="connsiteY22" fmla="*/ 76199 h 1661137"/>
              <a:gd name="connsiteX23" fmla="*/ 2374793 w 2433465"/>
              <a:gd name="connsiteY23" fmla="*/ 94396 h 1661137"/>
              <a:gd name="connsiteX24" fmla="*/ 2429384 w 2433465"/>
              <a:gd name="connsiteY24" fmla="*/ 139888 h 1661137"/>
              <a:gd name="connsiteX25" fmla="*/ 2415737 w 2433465"/>
              <a:gd name="connsiteY25" fmla="*/ 185381 h 1661137"/>
              <a:gd name="connsiteX26" fmla="*/ 2306555 w 2433465"/>
              <a:gd name="connsiteY26" fmla="*/ 330957 h 1661137"/>
              <a:gd name="connsiteX27" fmla="*/ 2138232 w 2433465"/>
              <a:gd name="connsiteY27" fmla="*/ 494730 h 1661137"/>
              <a:gd name="connsiteX28" fmla="*/ 1951713 w 2433465"/>
              <a:gd name="connsiteY28" fmla="*/ 635757 h 1661137"/>
              <a:gd name="connsiteX29" fmla="*/ 1774292 w 2433465"/>
              <a:gd name="connsiteY29" fmla="*/ 740390 h 1661137"/>
              <a:gd name="connsiteX30" fmla="*/ 1651462 w 2433465"/>
              <a:gd name="connsiteY30" fmla="*/ 799530 h 1661137"/>
              <a:gd name="connsiteX31" fmla="*/ 1542280 w 2433465"/>
              <a:gd name="connsiteY31" fmla="*/ 813178 h 1661137"/>
              <a:gd name="connsiteX32" fmla="*/ 1474041 w 2433465"/>
              <a:gd name="connsiteY32" fmla="*/ 781333 h 1661137"/>
              <a:gd name="connsiteX33" fmla="*/ 1423999 w 2433465"/>
              <a:gd name="connsiteY33" fmla="*/ 699447 h 1661137"/>
              <a:gd name="connsiteX34" fmla="*/ 1392155 w 2433465"/>
              <a:gd name="connsiteY34" fmla="*/ 349154 h 1661137"/>
              <a:gd name="connsiteX35" fmla="*/ 1437647 w 2433465"/>
              <a:gd name="connsiteY35" fmla="*/ 126241 h 1661137"/>
              <a:gd name="connsiteX36" fmla="*/ 1437647 w 2433465"/>
              <a:gd name="connsiteY36" fmla="*/ 112593 h 1661137"/>
              <a:gd name="connsiteX37" fmla="*/ 1282972 w 2433465"/>
              <a:gd name="connsiteY37" fmla="*/ 135339 h 1661137"/>
              <a:gd name="connsiteX38" fmla="*/ 1278423 w 2433465"/>
              <a:gd name="connsiteY38" fmla="*/ 176282 h 1661137"/>
              <a:gd name="connsiteX39" fmla="*/ 1282972 w 2433465"/>
              <a:gd name="connsiteY39" fmla="*/ 199029 h 1661137"/>
              <a:gd name="connsiteX40" fmla="*/ 1305719 w 2433465"/>
              <a:gd name="connsiteY40" fmla="*/ 226324 h 1661137"/>
              <a:gd name="connsiteX41" fmla="*/ 1342113 w 2433465"/>
              <a:gd name="connsiteY41" fmla="*/ 285465 h 1661137"/>
              <a:gd name="connsiteX42" fmla="*/ 1378507 w 2433465"/>
              <a:gd name="connsiteY42" fmla="*/ 781333 h 1661137"/>
              <a:gd name="connsiteX43" fmla="*/ 1369408 w 2433465"/>
              <a:gd name="connsiteY43" fmla="*/ 872318 h 1661137"/>
              <a:gd name="connsiteX44" fmla="*/ 1287522 w 2433465"/>
              <a:gd name="connsiteY44" fmla="*/ 931459 h 1661137"/>
              <a:gd name="connsiteX45" fmla="*/ 1110101 w 2433465"/>
              <a:gd name="connsiteY45" fmla="*/ 1004247 h 1661137"/>
              <a:gd name="connsiteX46" fmla="*/ 950877 w 2433465"/>
              <a:gd name="connsiteY46" fmla="*/ 1090682 h 1661137"/>
              <a:gd name="connsiteX47" fmla="*/ 518698 w 2433465"/>
              <a:gd name="connsiteY47" fmla="*/ 1550157 h 1661137"/>
              <a:gd name="connsiteX48" fmla="*/ 450459 w 2433465"/>
              <a:gd name="connsiteY48" fmla="*/ 1627494 h 1661137"/>
              <a:gd name="connsiteX49" fmla="*/ 377671 w 2433465"/>
              <a:gd name="connsiteY49" fmla="*/ 1660043 h 1661137"/>
              <a:gd name="connsiteX50" fmla="*/ 304883 w 2433465"/>
              <a:gd name="connsiteY50" fmla="*/ 1591100 h 166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433465" h="1661137">
                <a:moveTo>
                  <a:pt x="304883" y="1591100"/>
                </a:moveTo>
                <a:cubicBezTo>
                  <a:pt x="271522" y="1522744"/>
                  <a:pt x="186603" y="1275685"/>
                  <a:pt x="177504" y="1249906"/>
                </a:cubicBezTo>
                <a:lnTo>
                  <a:pt x="150208" y="1172569"/>
                </a:lnTo>
                <a:cubicBezTo>
                  <a:pt x="141109" y="1146790"/>
                  <a:pt x="147176" y="1138450"/>
                  <a:pt x="141110" y="1117978"/>
                </a:cubicBezTo>
                <a:cubicBezTo>
                  <a:pt x="135044" y="1097506"/>
                  <a:pt x="132011" y="1095990"/>
                  <a:pt x="113814" y="1049739"/>
                </a:cubicBezTo>
                <a:cubicBezTo>
                  <a:pt x="95617" y="1003488"/>
                  <a:pt x="49367" y="892789"/>
                  <a:pt x="31928" y="840473"/>
                </a:cubicBezTo>
                <a:cubicBezTo>
                  <a:pt x="14489" y="788157"/>
                  <a:pt x="14489" y="776784"/>
                  <a:pt x="9181" y="735841"/>
                </a:cubicBezTo>
                <a:cubicBezTo>
                  <a:pt x="3874" y="694898"/>
                  <a:pt x="-675" y="639548"/>
                  <a:pt x="83" y="594814"/>
                </a:cubicBezTo>
                <a:cubicBezTo>
                  <a:pt x="841" y="550080"/>
                  <a:pt x="3874" y="511411"/>
                  <a:pt x="13731" y="467435"/>
                </a:cubicBezTo>
                <a:cubicBezTo>
                  <a:pt x="23588" y="423459"/>
                  <a:pt x="35719" y="371900"/>
                  <a:pt x="59223" y="330957"/>
                </a:cubicBezTo>
                <a:cubicBezTo>
                  <a:pt x="82728" y="290014"/>
                  <a:pt x="125946" y="248312"/>
                  <a:pt x="154758" y="221775"/>
                </a:cubicBezTo>
                <a:cubicBezTo>
                  <a:pt x="183570" y="195238"/>
                  <a:pt x="201009" y="190688"/>
                  <a:pt x="232095" y="171733"/>
                </a:cubicBezTo>
                <a:cubicBezTo>
                  <a:pt x="263181" y="152778"/>
                  <a:pt x="302608" y="127757"/>
                  <a:pt x="341277" y="108044"/>
                </a:cubicBezTo>
                <a:cubicBezTo>
                  <a:pt x="379946" y="88331"/>
                  <a:pt x="425438" y="66343"/>
                  <a:pt x="464107" y="53453"/>
                </a:cubicBezTo>
                <a:cubicBezTo>
                  <a:pt x="502776" y="40563"/>
                  <a:pt x="527797" y="39046"/>
                  <a:pt x="573289" y="30706"/>
                </a:cubicBezTo>
                <a:cubicBezTo>
                  <a:pt x="618781" y="22366"/>
                  <a:pt x="675647" y="7960"/>
                  <a:pt x="737062" y="3411"/>
                </a:cubicBezTo>
                <a:cubicBezTo>
                  <a:pt x="798477" y="-1138"/>
                  <a:pt x="873539" y="-1138"/>
                  <a:pt x="941778" y="3411"/>
                </a:cubicBezTo>
                <a:cubicBezTo>
                  <a:pt x="1010017" y="7960"/>
                  <a:pt x="1086597" y="26157"/>
                  <a:pt x="1146495" y="30706"/>
                </a:cubicBezTo>
                <a:cubicBezTo>
                  <a:pt x="1206393" y="35255"/>
                  <a:pt x="1229897" y="29190"/>
                  <a:pt x="1301169" y="30706"/>
                </a:cubicBezTo>
                <a:cubicBezTo>
                  <a:pt x="1372441" y="32223"/>
                  <a:pt x="1496029" y="38289"/>
                  <a:pt x="1574125" y="39805"/>
                </a:cubicBezTo>
                <a:cubicBezTo>
                  <a:pt x="1652221" y="41322"/>
                  <a:pt x="1690889" y="36014"/>
                  <a:pt x="1769743" y="39805"/>
                </a:cubicBezTo>
                <a:cubicBezTo>
                  <a:pt x="1848597" y="43596"/>
                  <a:pt x="1968393" y="56485"/>
                  <a:pt x="2047247" y="62551"/>
                </a:cubicBezTo>
                <a:cubicBezTo>
                  <a:pt x="2126101" y="68617"/>
                  <a:pt x="2188274" y="70892"/>
                  <a:pt x="2242865" y="76199"/>
                </a:cubicBezTo>
                <a:cubicBezTo>
                  <a:pt x="2297456" y="81507"/>
                  <a:pt x="2343706" y="83781"/>
                  <a:pt x="2374793" y="94396"/>
                </a:cubicBezTo>
                <a:cubicBezTo>
                  <a:pt x="2405880" y="105011"/>
                  <a:pt x="2422560" y="124724"/>
                  <a:pt x="2429384" y="139888"/>
                </a:cubicBezTo>
                <a:cubicBezTo>
                  <a:pt x="2436208" y="155052"/>
                  <a:pt x="2436209" y="153536"/>
                  <a:pt x="2415737" y="185381"/>
                </a:cubicBezTo>
                <a:cubicBezTo>
                  <a:pt x="2395265" y="217226"/>
                  <a:pt x="2352806" y="279399"/>
                  <a:pt x="2306555" y="330957"/>
                </a:cubicBezTo>
                <a:cubicBezTo>
                  <a:pt x="2260304" y="382515"/>
                  <a:pt x="2197372" y="443930"/>
                  <a:pt x="2138232" y="494730"/>
                </a:cubicBezTo>
                <a:cubicBezTo>
                  <a:pt x="2079092" y="545530"/>
                  <a:pt x="2012370" y="594814"/>
                  <a:pt x="1951713" y="635757"/>
                </a:cubicBezTo>
                <a:cubicBezTo>
                  <a:pt x="1891056" y="676700"/>
                  <a:pt x="1824334" y="713095"/>
                  <a:pt x="1774292" y="740390"/>
                </a:cubicBezTo>
                <a:cubicBezTo>
                  <a:pt x="1724250" y="767685"/>
                  <a:pt x="1690131" y="787399"/>
                  <a:pt x="1651462" y="799530"/>
                </a:cubicBezTo>
                <a:cubicBezTo>
                  <a:pt x="1612793" y="811661"/>
                  <a:pt x="1571850" y="816211"/>
                  <a:pt x="1542280" y="813178"/>
                </a:cubicBezTo>
                <a:cubicBezTo>
                  <a:pt x="1512710" y="810145"/>
                  <a:pt x="1493754" y="800288"/>
                  <a:pt x="1474041" y="781333"/>
                </a:cubicBezTo>
                <a:cubicBezTo>
                  <a:pt x="1454328" y="762378"/>
                  <a:pt x="1437647" y="771477"/>
                  <a:pt x="1423999" y="699447"/>
                </a:cubicBezTo>
                <a:cubicBezTo>
                  <a:pt x="1410351" y="627417"/>
                  <a:pt x="1389880" y="444688"/>
                  <a:pt x="1392155" y="349154"/>
                </a:cubicBezTo>
                <a:cubicBezTo>
                  <a:pt x="1394430" y="253620"/>
                  <a:pt x="1430065" y="165668"/>
                  <a:pt x="1437647" y="126241"/>
                </a:cubicBezTo>
                <a:lnTo>
                  <a:pt x="1437647" y="112593"/>
                </a:lnTo>
                <a:lnTo>
                  <a:pt x="1282972" y="135339"/>
                </a:lnTo>
                <a:lnTo>
                  <a:pt x="1278423" y="176282"/>
                </a:lnTo>
                <a:lnTo>
                  <a:pt x="1282972" y="199029"/>
                </a:lnTo>
                <a:lnTo>
                  <a:pt x="1305719" y="226324"/>
                </a:lnTo>
                <a:lnTo>
                  <a:pt x="1342113" y="285465"/>
                </a:lnTo>
                <a:cubicBezTo>
                  <a:pt x="1354244" y="377967"/>
                  <a:pt x="1373958" y="683524"/>
                  <a:pt x="1378507" y="781333"/>
                </a:cubicBezTo>
                <a:cubicBezTo>
                  <a:pt x="1383056" y="879142"/>
                  <a:pt x="1384572" y="847297"/>
                  <a:pt x="1369408" y="872318"/>
                </a:cubicBezTo>
                <a:cubicBezTo>
                  <a:pt x="1354244" y="897339"/>
                  <a:pt x="1330740" y="909471"/>
                  <a:pt x="1287522" y="931459"/>
                </a:cubicBezTo>
                <a:cubicBezTo>
                  <a:pt x="1244304" y="953447"/>
                  <a:pt x="1166209" y="977710"/>
                  <a:pt x="1110101" y="1004247"/>
                </a:cubicBezTo>
                <a:cubicBezTo>
                  <a:pt x="1053993" y="1030784"/>
                  <a:pt x="1049444" y="999697"/>
                  <a:pt x="950877" y="1090682"/>
                </a:cubicBezTo>
                <a:cubicBezTo>
                  <a:pt x="852310" y="1181667"/>
                  <a:pt x="602101" y="1460688"/>
                  <a:pt x="518698" y="1550157"/>
                </a:cubicBezTo>
                <a:cubicBezTo>
                  <a:pt x="435295" y="1639626"/>
                  <a:pt x="473963" y="1609180"/>
                  <a:pt x="450459" y="1627494"/>
                </a:cubicBezTo>
                <a:cubicBezTo>
                  <a:pt x="426955" y="1645808"/>
                  <a:pt x="401933" y="1666109"/>
                  <a:pt x="377671" y="1660043"/>
                </a:cubicBezTo>
                <a:cubicBezTo>
                  <a:pt x="353409" y="1653977"/>
                  <a:pt x="338244" y="1659456"/>
                  <a:pt x="304883" y="1591100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/>
          </a:p>
        </p:txBody>
      </p:sp>
      <p:grpSp>
        <p:nvGrpSpPr>
          <p:cNvPr id="5" name="Group 37"/>
          <p:cNvGrpSpPr/>
          <p:nvPr/>
        </p:nvGrpSpPr>
        <p:grpSpPr>
          <a:xfrm>
            <a:off x="3264056" y="3557596"/>
            <a:ext cx="578633" cy="582811"/>
            <a:chOff x="7064828" y="142004"/>
            <a:chExt cx="2242458" cy="2270782"/>
          </a:xfrm>
          <a:solidFill>
            <a:schemeClr val="accent4"/>
          </a:solidFill>
        </p:grpSpPr>
        <p:sp>
          <p:nvSpPr>
            <p:cNvPr id="39" name="Freeform 66"/>
            <p:cNvSpPr/>
            <p:nvPr/>
          </p:nvSpPr>
          <p:spPr>
            <a:xfrm>
              <a:off x="7064828" y="142004"/>
              <a:ext cx="2242458" cy="2270782"/>
            </a:xfrm>
            <a:custGeom>
              <a:avLst/>
              <a:gdLst>
                <a:gd name="connsiteX0" fmla="*/ 1121228 w 2242458"/>
                <a:gd name="connsiteY0" fmla="*/ 689323 h 2270782"/>
                <a:gd name="connsiteX1" fmla="*/ 664589 w 2242458"/>
                <a:gd name="connsiteY1" fmla="*/ 1135391 h 2270782"/>
                <a:gd name="connsiteX2" fmla="*/ 1121228 w 2242458"/>
                <a:gd name="connsiteY2" fmla="*/ 1581459 h 2270782"/>
                <a:gd name="connsiteX3" fmla="*/ 1577867 w 2242458"/>
                <a:gd name="connsiteY3" fmla="*/ 1135391 h 2270782"/>
                <a:gd name="connsiteX4" fmla="*/ 1121228 w 2242458"/>
                <a:gd name="connsiteY4" fmla="*/ 689323 h 2270782"/>
                <a:gd name="connsiteX5" fmla="*/ 1121229 w 2242458"/>
                <a:gd name="connsiteY5" fmla="*/ 0 h 2270782"/>
                <a:gd name="connsiteX6" fmla="*/ 2242458 w 2242458"/>
                <a:gd name="connsiteY6" fmla="*/ 1135391 h 2270782"/>
                <a:gd name="connsiteX7" fmla="*/ 1121229 w 2242458"/>
                <a:gd name="connsiteY7" fmla="*/ 2270782 h 2270782"/>
                <a:gd name="connsiteX8" fmla="*/ 0 w 2242458"/>
                <a:gd name="connsiteY8" fmla="*/ 1135391 h 2270782"/>
                <a:gd name="connsiteX9" fmla="*/ 1121229 w 2242458"/>
                <a:gd name="connsiteY9" fmla="*/ 0 h 227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458" h="2270782">
                  <a:moveTo>
                    <a:pt x="1121228" y="689323"/>
                  </a:moveTo>
                  <a:cubicBezTo>
                    <a:pt x="869033" y="689323"/>
                    <a:pt x="664589" y="889034"/>
                    <a:pt x="664589" y="1135391"/>
                  </a:cubicBezTo>
                  <a:cubicBezTo>
                    <a:pt x="664589" y="1381748"/>
                    <a:pt x="869033" y="1581459"/>
                    <a:pt x="1121228" y="1581459"/>
                  </a:cubicBezTo>
                  <a:cubicBezTo>
                    <a:pt x="1373423" y="1581459"/>
                    <a:pt x="1577867" y="1381748"/>
                    <a:pt x="1577867" y="1135391"/>
                  </a:cubicBezTo>
                  <a:cubicBezTo>
                    <a:pt x="1577867" y="889034"/>
                    <a:pt x="1373423" y="689323"/>
                    <a:pt x="1121228" y="689323"/>
                  </a:cubicBezTo>
                  <a:close/>
                  <a:moveTo>
                    <a:pt x="1121229" y="0"/>
                  </a:moveTo>
                  <a:cubicBezTo>
                    <a:pt x="1740467" y="0"/>
                    <a:pt x="2242458" y="508332"/>
                    <a:pt x="2242458" y="1135391"/>
                  </a:cubicBezTo>
                  <a:cubicBezTo>
                    <a:pt x="2242458" y="1762450"/>
                    <a:pt x="1740467" y="2270782"/>
                    <a:pt x="1121229" y="2270782"/>
                  </a:cubicBezTo>
                  <a:cubicBezTo>
                    <a:pt x="501991" y="2270782"/>
                    <a:pt x="0" y="1762450"/>
                    <a:pt x="0" y="1135391"/>
                  </a:cubicBezTo>
                  <a:cubicBezTo>
                    <a:pt x="0" y="508332"/>
                    <a:pt x="501991" y="0"/>
                    <a:pt x="1121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159962" y="559127"/>
              <a:ext cx="0" cy="138522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2700000">
              <a:off x="8159962" y="559127"/>
              <a:ext cx="0" cy="138522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>
              <a:off x="8159962" y="559127"/>
              <a:ext cx="0" cy="138522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8900000" flipV="1">
              <a:off x="8138709" y="582552"/>
              <a:ext cx="0" cy="1385222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8040216" y="448950"/>
              <a:ext cx="223989" cy="22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8048775" y="1842810"/>
              <a:ext cx="223989" cy="22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  <p:sp>
          <p:nvSpPr>
            <p:cNvPr id="48" name="Oval 47"/>
            <p:cNvSpPr/>
            <p:nvPr/>
          </p:nvSpPr>
          <p:spPr>
            <a:xfrm>
              <a:off x="8518303" y="1668792"/>
              <a:ext cx="223989" cy="22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8759938" y="1170642"/>
              <a:ext cx="223989" cy="22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  <p:sp>
          <p:nvSpPr>
            <p:cNvPr id="50" name="Oval 49"/>
            <p:cNvSpPr/>
            <p:nvPr/>
          </p:nvSpPr>
          <p:spPr>
            <a:xfrm>
              <a:off x="7343246" y="1153519"/>
              <a:ext cx="223989" cy="22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  <p:sp>
          <p:nvSpPr>
            <p:cNvPr id="51" name="Oval 50"/>
            <p:cNvSpPr/>
            <p:nvPr/>
          </p:nvSpPr>
          <p:spPr>
            <a:xfrm>
              <a:off x="7542186" y="1658682"/>
              <a:ext cx="223989" cy="22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  <p:sp>
          <p:nvSpPr>
            <p:cNvPr id="52" name="Oval 51"/>
            <p:cNvSpPr/>
            <p:nvPr/>
          </p:nvSpPr>
          <p:spPr>
            <a:xfrm>
              <a:off x="8553005" y="641994"/>
              <a:ext cx="223989" cy="22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  <p:sp>
          <p:nvSpPr>
            <p:cNvPr id="53" name="Oval 52"/>
            <p:cNvSpPr/>
            <p:nvPr/>
          </p:nvSpPr>
          <p:spPr>
            <a:xfrm>
              <a:off x="7517480" y="678765"/>
              <a:ext cx="223989" cy="2225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350"/>
            </a:p>
          </p:txBody>
        </p:sp>
      </p:grpSp>
      <p:sp>
        <p:nvSpPr>
          <p:cNvPr id="68" name="Freeform 12"/>
          <p:cNvSpPr>
            <a:spLocks noEditPoints="1"/>
          </p:cNvSpPr>
          <p:nvPr/>
        </p:nvSpPr>
        <p:spPr bwMode="auto">
          <a:xfrm>
            <a:off x="1106925" y="3494502"/>
            <a:ext cx="631979" cy="631979"/>
          </a:xfrm>
          <a:custGeom>
            <a:avLst/>
            <a:gdLst>
              <a:gd name="T0" fmla="*/ 311 w 322"/>
              <a:gd name="T1" fmla="*/ 264 h 321"/>
              <a:gd name="T2" fmla="*/ 296 w 322"/>
              <a:gd name="T3" fmla="*/ 279 h 321"/>
              <a:gd name="T4" fmla="*/ 264 w 322"/>
              <a:gd name="T5" fmla="*/ 247 h 321"/>
              <a:gd name="T6" fmla="*/ 317 w 322"/>
              <a:gd name="T7" fmla="*/ 193 h 321"/>
              <a:gd name="T8" fmla="*/ 317 w 322"/>
              <a:gd name="T9" fmla="*/ 176 h 321"/>
              <a:gd name="T10" fmla="*/ 301 w 322"/>
              <a:gd name="T11" fmla="*/ 176 h 321"/>
              <a:gd name="T12" fmla="*/ 281 w 322"/>
              <a:gd name="T13" fmla="*/ 196 h 321"/>
              <a:gd name="T14" fmla="*/ 98 w 322"/>
              <a:gd name="T15" fmla="*/ 13 h 321"/>
              <a:gd name="T16" fmla="*/ 81 w 322"/>
              <a:gd name="T17" fmla="*/ 13 h 321"/>
              <a:gd name="T18" fmla="*/ 51 w 322"/>
              <a:gd name="T19" fmla="*/ 43 h 321"/>
              <a:gd name="T20" fmla="*/ 11 w 322"/>
              <a:gd name="T21" fmla="*/ 3 h 321"/>
              <a:gd name="T22" fmla="*/ 3 w 322"/>
              <a:gd name="T23" fmla="*/ 3 h 321"/>
              <a:gd name="T24" fmla="*/ 3 w 322"/>
              <a:gd name="T25" fmla="*/ 11 h 321"/>
              <a:gd name="T26" fmla="*/ 43 w 322"/>
              <a:gd name="T27" fmla="*/ 51 h 321"/>
              <a:gd name="T28" fmla="*/ 13 w 322"/>
              <a:gd name="T29" fmla="*/ 81 h 321"/>
              <a:gd name="T30" fmla="*/ 13 w 322"/>
              <a:gd name="T31" fmla="*/ 98 h 321"/>
              <a:gd name="T32" fmla="*/ 196 w 322"/>
              <a:gd name="T33" fmla="*/ 281 h 321"/>
              <a:gd name="T34" fmla="*/ 176 w 322"/>
              <a:gd name="T35" fmla="*/ 301 h 321"/>
              <a:gd name="T36" fmla="*/ 176 w 322"/>
              <a:gd name="T37" fmla="*/ 317 h 321"/>
              <a:gd name="T38" fmla="*/ 185 w 322"/>
              <a:gd name="T39" fmla="*/ 321 h 321"/>
              <a:gd name="T40" fmla="*/ 193 w 322"/>
              <a:gd name="T41" fmla="*/ 317 h 321"/>
              <a:gd name="T42" fmla="*/ 247 w 322"/>
              <a:gd name="T43" fmla="*/ 264 h 321"/>
              <a:gd name="T44" fmla="*/ 279 w 322"/>
              <a:gd name="T45" fmla="*/ 296 h 321"/>
              <a:gd name="T46" fmla="*/ 264 w 322"/>
              <a:gd name="T47" fmla="*/ 311 h 321"/>
              <a:gd name="T48" fmla="*/ 264 w 322"/>
              <a:gd name="T49" fmla="*/ 319 h 321"/>
              <a:gd name="T50" fmla="*/ 268 w 322"/>
              <a:gd name="T51" fmla="*/ 321 h 321"/>
              <a:gd name="T52" fmla="*/ 272 w 322"/>
              <a:gd name="T53" fmla="*/ 319 h 321"/>
              <a:gd name="T54" fmla="*/ 319 w 322"/>
              <a:gd name="T55" fmla="*/ 272 h 321"/>
              <a:gd name="T56" fmla="*/ 319 w 322"/>
              <a:gd name="T57" fmla="*/ 264 h 321"/>
              <a:gd name="T58" fmla="*/ 311 w 322"/>
              <a:gd name="T59" fmla="*/ 264 h 321"/>
              <a:gd name="T60" fmla="*/ 98 w 322"/>
              <a:gd name="T61" fmla="*/ 149 h 321"/>
              <a:gd name="T62" fmla="*/ 119 w 322"/>
              <a:gd name="T63" fmla="*/ 128 h 321"/>
              <a:gd name="T64" fmla="*/ 119 w 322"/>
              <a:gd name="T65" fmla="*/ 119 h 321"/>
              <a:gd name="T66" fmla="*/ 111 w 322"/>
              <a:gd name="T67" fmla="*/ 119 h 321"/>
              <a:gd name="T68" fmla="*/ 90 w 322"/>
              <a:gd name="T69" fmla="*/ 141 h 321"/>
              <a:gd name="T70" fmla="*/ 38 w 322"/>
              <a:gd name="T71" fmla="*/ 89 h 321"/>
              <a:gd name="T72" fmla="*/ 89 w 322"/>
              <a:gd name="T73" fmla="*/ 38 h 321"/>
              <a:gd name="T74" fmla="*/ 166 w 322"/>
              <a:gd name="T75" fmla="*/ 115 h 321"/>
              <a:gd name="T76" fmla="*/ 115 w 322"/>
              <a:gd name="T77" fmla="*/ 166 h 321"/>
              <a:gd name="T78" fmla="*/ 98 w 322"/>
              <a:gd name="T79" fmla="*/ 149 h 321"/>
              <a:gd name="T80" fmla="*/ 132 w 322"/>
              <a:gd name="T81" fmla="*/ 183 h 321"/>
              <a:gd name="T82" fmla="*/ 153 w 322"/>
              <a:gd name="T83" fmla="*/ 162 h 321"/>
              <a:gd name="T84" fmla="*/ 162 w 322"/>
              <a:gd name="T85" fmla="*/ 162 h 321"/>
              <a:gd name="T86" fmla="*/ 162 w 322"/>
              <a:gd name="T87" fmla="*/ 170 h 321"/>
              <a:gd name="T88" fmla="*/ 141 w 322"/>
              <a:gd name="T89" fmla="*/ 192 h 321"/>
              <a:gd name="T90" fmla="*/ 132 w 322"/>
              <a:gd name="T91" fmla="*/ 183 h 321"/>
              <a:gd name="T92" fmla="*/ 158 w 322"/>
              <a:gd name="T93" fmla="*/ 209 h 321"/>
              <a:gd name="T94" fmla="*/ 179 w 322"/>
              <a:gd name="T95" fmla="*/ 187 h 321"/>
              <a:gd name="T96" fmla="*/ 187 w 322"/>
              <a:gd name="T97" fmla="*/ 187 h 321"/>
              <a:gd name="T98" fmla="*/ 187 w 322"/>
              <a:gd name="T99" fmla="*/ 196 h 321"/>
              <a:gd name="T100" fmla="*/ 166 w 322"/>
              <a:gd name="T101" fmla="*/ 217 h 321"/>
              <a:gd name="T102" fmla="*/ 158 w 322"/>
              <a:gd name="T103" fmla="*/ 209 h 321"/>
              <a:gd name="T104" fmla="*/ 213 w 322"/>
              <a:gd name="T105" fmla="*/ 221 h 321"/>
              <a:gd name="T106" fmla="*/ 192 w 322"/>
              <a:gd name="T107" fmla="*/ 243 h 321"/>
              <a:gd name="T108" fmla="*/ 183 w 322"/>
              <a:gd name="T109" fmla="*/ 234 h 321"/>
              <a:gd name="T110" fmla="*/ 204 w 322"/>
              <a:gd name="T111" fmla="*/ 213 h 321"/>
              <a:gd name="T112" fmla="*/ 213 w 322"/>
              <a:gd name="T113" fmla="*/ 213 h 321"/>
              <a:gd name="T114" fmla="*/ 213 w 322"/>
              <a:gd name="T115" fmla="*/ 22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2" h="321">
                <a:moveTo>
                  <a:pt x="311" y="264"/>
                </a:moveTo>
                <a:cubicBezTo>
                  <a:pt x="296" y="279"/>
                  <a:pt x="296" y="279"/>
                  <a:pt x="296" y="279"/>
                </a:cubicBezTo>
                <a:cubicBezTo>
                  <a:pt x="264" y="247"/>
                  <a:pt x="264" y="247"/>
                  <a:pt x="264" y="247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22" y="188"/>
                  <a:pt x="322" y="181"/>
                  <a:pt x="317" y="176"/>
                </a:cubicBezTo>
                <a:cubicBezTo>
                  <a:pt x="313" y="171"/>
                  <a:pt x="305" y="171"/>
                  <a:pt x="301" y="176"/>
                </a:cubicBezTo>
                <a:cubicBezTo>
                  <a:pt x="281" y="196"/>
                  <a:pt x="281" y="196"/>
                  <a:pt x="281" y="196"/>
                </a:cubicBezTo>
                <a:cubicBezTo>
                  <a:pt x="98" y="13"/>
                  <a:pt x="98" y="13"/>
                  <a:pt x="98" y="13"/>
                </a:cubicBezTo>
                <a:cubicBezTo>
                  <a:pt x="93" y="8"/>
                  <a:pt x="86" y="8"/>
                  <a:pt x="81" y="13"/>
                </a:cubicBezTo>
                <a:cubicBezTo>
                  <a:pt x="51" y="43"/>
                  <a:pt x="51" y="43"/>
                  <a:pt x="51" y="4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0"/>
                  <a:pt x="5" y="0"/>
                  <a:pt x="3" y="3"/>
                </a:cubicBezTo>
                <a:cubicBezTo>
                  <a:pt x="0" y="5"/>
                  <a:pt x="0" y="9"/>
                  <a:pt x="3" y="11"/>
                </a:cubicBezTo>
                <a:cubicBezTo>
                  <a:pt x="43" y="51"/>
                  <a:pt x="43" y="51"/>
                  <a:pt x="43" y="51"/>
                </a:cubicBezTo>
                <a:cubicBezTo>
                  <a:pt x="13" y="81"/>
                  <a:pt x="13" y="81"/>
                  <a:pt x="13" y="81"/>
                </a:cubicBezTo>
                <a:cubicBezTo>
                  <a:pt x="8" y="86"/>
                  <a:pt x="8" y="93"/>
                  <a:pt x="13" y="98"/>
                </a:cubicBezTo>
                <a:cubicBezTo>
                  <a:pt x="196" y="281"/>
                  <a:pt x="196" y="281"/>
                  <a:pt x="196" y="281"/>
                </a:cubicBezTo>
                <a:cubicBezTo>
                  <a:pt x="176" y="301"/>
                  <a:pt x="176" y="301"/>
                  <a:pt x="176" y="301"/>
                </a:cubicBezTo>
                <a:cubicBezTo>
                  <a:pt x="171" y="305"/>
                  <a:pt x="171" y="313"/>
                  <a:pt x="176" y="317"/>
                </a:cubicBezTo>
                <a:cubicBezTo>
                  <a:pt x="178" y="320"/>
                  <a:pt x="181" y="321"/>
                  <a:pt x="185" y="321"/>
                </a:cubicBezTo>
                <a:cubicBezTo>
                  <a:pt x="188" y="321"/>
                  <a:pt x="191" y="320"/>
                  <a:pt x="193" y="317"/>
                </a:cubicBezTo>
                <a:cubicBezTo>
                  <a:pt x="247" y="264"/>
                  <a:pt x="247" y="264"/>
                  <a:pt x="247" y="264"/>
                </a:cubicBezTo>
                <a:cubicBezTo>
                  <a:pt x="279" y="296"/>
                  <a:pt x="279" y="296"/>
                  <a:pt x="279" y="296"/>
                </a:cubicBezTo>
                <a:cubicBezTo>
                  <a:pt x="264" y="311"/>
                  <a:pt x="264" y="311"/>
                  <a:pt x="264" y="311"/>
                </a:cubicBezTo>
                <a:cubicBezTo>
                  <a:pt x="261" y="313"/>
                  <a:pt x="261" y="317"/>
                  <a:pt x="264" y="319"/>
                </a:cubicBezTo>
                <a:cubicBezTo>
                  <a:pt x="265" y="320"/>
                  <a:pt x="266" y="321"/>
                  <a:pt x="268" y="321"/>
                </a:cubicBezTo>
                <a:cubicBezTo>
                  <a:pt x="269" y="321"/>
                  <a:pt x="271" y="320"/>
                  <a:pt x="272" y="319"/>
                </a:cubicBezTo>
                <a:cubicBezTo>
                  <a:pt x="319" y="272"/>
                  <a:pt x="319" y="272"/>
                  <a:pt x="319" y="272"/>
                </a:cubicBezTo>
                <a:cubicBezTo>
                  <a:pt x="322" y="270"/>
                  <a:pt x="322" y="266"/>
                  <a:pt x="319" y="264"/>
                </a:cubicBezTo>
                <a:cubicBezTo>
                  <a:pt x="317" y="261"/>
                  <a:pt x="313" y="261"/>
                  <a:pt x="311" y="264"/>
                </a:cubicBezTo>
                <a:close/>
                <a:moveTo>
                  <a:pt x="98" y="149"/>
                </a:moveTo>
                <a:cubicBezTo>
                  <a:pt x="119" y="128"/>
                  <a:pt x="119" y="128"/>
                  <a:pt x="119" y="128"/>
                </a:cubicBezTo>
                <a:cubicBezTo>
                  <a:pt x="122" y="126"/>
                  <a:pt x="122" y="122"/>
                  <a:pt x="119" y="119"/>
                </a:cubicBezTo>
                <a:cubicBezTo>
                  <a:pt x="117" y="117"/>
                  <a:pt x="113" y="117"/>
                  <a:pt x="111" y="119"/>
                </a:cubicBezTo>
                <a:cubicBezTo>
                  <a:pt x="90" y="141"/>
                  <a:pt x="90" y="141"/>
                  <a:pt x="90" y="141"/>
                </a:cubicBezTo>
                <a:cubicBezTo>
                  <a:pt x="38" y="89"/>
                  <a:pt x="38" y="89"/>
                  <a:pt x="38" y="89"/>
                </a:cubicBezTo>
                <a:cubicBezTo>
                  <a:pt x="89" y="38"/>
                  <a:pt x="89" y="38"/>
                  <a:pt x="89" y="38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15" y="166"/>
                  <a:pt x="115" y="166"/>
                  <a:pt x="115" y="166"/>
                </a:cubicBezTo>
                <a:lnTo>
                  <a:pt x="98" y="149"/>
                </a:lnTo>
                <a:close/>
                <a:moveTo>
                  <a:pt x="132" y="183"/>
                </a:moveTo>
                <a:cubicBezTo>
                  <a:pt x="153" y="162"/>
                  <a:pt x="153" y="162"/>
                  <a:pt x="153" y="162"/>
                </a:cubicBezTo>
                <a:cubicBezTo>
                  <a:pt x="156" y="160"/>
                  <a:pt x="160" y="160"/>
                  <a:pt x="162" y="162"/>
                </a:cubicBezTo>
                <a:cubicBezTo>
                  <a:pt x="164" y="164"/>
                  <a:pt x="164" y="168"/>
                  <a:pt x="162" y="170"/>
                </a:cubicBezTo>
                <a:cubicBezTo>
                  <a:pt x="141" y="192"/>
                  <a:pt x="141" y="192"/>
                  <a:pt x="141" y="192"/>
                </a:cubicBezTo>
                <a:lnTo>
                  <a:pt x="132" y="183"/>
                </a:lnTo>
                <a:close/>
                <a:moveTo>
                  <a:pt x="158" y="209"/>
                </a:moveTo>
                <a:cubicBezTo>
                  <a:pt x="179" y="187"/>
                  <a:pt x="179" y="187"/>
                  <a:pt x="179" y="187"/>
                </a:cubicBezTo>
                <a:cubicBezTo>
                  <a:pt x="181" y="185"/>
                  <a:pt x="185" y="185"/>
                  <a:pt x="187" y="187"/>
                </a:cubicBezTo>
                <a:cubicBezTo>
                  <a:pt x="190" y="190"/>
                  <a:pt x="190" y="194"/>
                  <a:pt x="187" y="196"/>
                </a:cubicBezTo>
                <a:cubicBezTo>
                  <a:pt x="166" y="217"/>
                  <a:pt x="166" y="217"/>
                  <a:pt x="166" y="217"/>
                </a:cubicBezTo>
                <a:lnTo>
                  <a:pt x="158" y="209"/>
                </a:lnTo>
                <a:close/>
                <a:moveTo>
                  <a:pt x="213" y="221"/>
                </a:moveTo>
                <a:cubicBezTo>
                  <a:pt x="192" y="243"/>
                  <a:pt x="192" y="243"/>
                  <a:pt x="192" y="243"/>
                </a:cubicBezTo>
                <a:cubicBezTo>
                  <a:pt x="183" y="234"/>
                  <a:pt x="183" y="234"/>
                  <a:pt x="183" y="234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7" y="210"/>
                  <a:pt x="210" y="210"/>
                  <a:pt x="213" y="213"/>
                </a:cubicBezTo>
                <a:cubicBezTo>
                  <a:pt x="215" y="215"/>
                  <a:pt x="215" y="219"/>
                  <a:pt x="213" y="2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68"/>
          <p:cNvGrpSpPr/>
          <p:nvPr/>
        </p:nvGrpSpPr>
        <p:grpSpPr>
          <a:xfrm>
            <a:off x="5355057" y="3625458"/>
            <a:ext cx="673488" cy="476705"/>
            <a:chOff x="7755143" y="3170945"/>
            <a:chExt cx="794860" cy="592169"/>
          </a:xfrm>
        </p:grpSpPr>
        <p:grpSp>
          <p:nvGrpSpPr>
            <p:cNvPr id="7" name="Group 69"/>
            <p:cNvGrpSpPr/>
            <p:nvPr/>
          </p:nvGrpSpPr>
          <p:grpSpPr>
            <a:xfrm>
              <a:off x="7755143" y="3527121"/>
              <a:ext cx="521887" cy="229115"/>
              <a:chOff x="6905148" y="3267735"/>
              <a:chExt cx="568865" cy="250746"/>
            </a:xfrm>
          </p:grpSpPr>
          <p:sp>
            <p:nvSpPr>
              <p:cNvPr id="77" name="Oval 2"/>
              <p:cNvSpPr/>
              <p:nvPr/>
            </p:nvSpPr>
            <p:spPr bwMode="auto">
              <a:xfrm rot="1620566">
                <a:off x="6905148" y="3267735"/>
                <a:ext cx="568865" cy="250746"/>
              </a:xfrm>
              <a:custGeom>
                <a:avLst/>
                <a:gdLst>
                  <a:gd name="connsiteX0" fmla="*/ 0 w 568841"/>
                  <a:gd name="connsiteY0" fmla="*/ 122274 h 244548"/>
                  <a:gd name="connsiteX1" fmla="*/ 284421 w 568841"/>
                  <a:gd name="connsiteY1" fmla="*/ 0 h 244548"/>
                  <a:gd name="connsiteX2" fmla="*/ 568842 w 568841"/>
                  <a:gd name="connsiteY2" fmla="*/ 122274 h 244548"/>
                  <a:gd name="connsiteX3" fmla="*/ 284421 w 568841"/>
                  <a:gd name="connsiteY3" fmla="*/ 244548 h 244548"/>
                  <a:gd name="connsiteX4" fmla="*/ 0 w 568841"/>
                  <a:gd name="connsiteY4" fmla="*/ 122274 h 244548"/>
                  <a:gd name="connsiteX0" fmla="*/ 0 w 568842"/>
                  <a:gd name="connsiteY0" fmla="*/ 122274 h 249137"/>
                  <a:gd name="connsiteX1" fmla="*/ 284421 w 568842"/>
                  <a:gd name="connsiteY1" fmla="*/ 0 h 249137"/>
                  <a:gd name="connsiteX2" fmla="*/ 568842 w 568842"/>
                  <a:gd name="connsiteY2" fmla="*/ 122274 h 249137"/>
                  <a:gd name="connsiteX3" fmla="*/ 282930 w 568842"/>
                  <a:gd name="connsiteY3" fmla="*/ 249137 h 249137"/>
                  <a:gd name="connsiteX4" fmla="*/ 0 w 568842"/>
                  <a:gd name="connsiteY4" fmla="*/ 122274 h 249137"/>
                  <a:gd name="connsiteX0" fmla="*/ 0 w 568842"/>
                  <a:gd name="connsiteY0" fmla="*/ 122274 h 249137"/>
                  <a:gd name="connsiteX1" fmla="*/ 284421 w 568842"/>
                  <a:gd name="connsiteY1" fmla="*/ 0 h 249137"/>
                  <a:gd name="connsiteX2" fmla="*/ 568842 w 568842"/>
                  <a:gd name="connsiteY2" fmla="*/ 122274 h 249137"/>
                  <a:gd name="connsiteX3" fmla="*/ 282930 w 568842"/>
                  <a:gd name="connsiteY3" fmla="*/ 249137 h 249137"/>
                  <a:gd name="connsiteX4" fmla="*/ 0 w 568842"/>
                  <a:gd name="connsiteY4" fmla="*/ 122274 h 249137"/>
                  <a:gd name="connsiteX0" fmla="*/ 23 w 568865"/>
                  <a:gd name="connsiteY0" fmla="*/ 123883 h 250746"/>
                  <a:gd name="connsiteX1" fmla="*/ 295113 w 568865"/>
                  <a:gd name="connsiteY1" fmla="*/ 0 h 250746"/>
                  <a:gd name="connsiteX2" fmla="*/ 568865 w 568865"/>
                  <a:gd name="connsiteY2" fmla="*/ 123883 h 250746"/>
                  <a:gd name="connsiteX3" fmla="*/ 282953 w 568865"/>
                  <a:gd name="connsiteY3" fmla="*/ 250746 h 250746"/>
                  <a:gd name="connsiteX4" fmla="*/ 23 w 568865"/>
                  <a:gd name="connsiteY4" fmla="*/ 123883 h 25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865" h="250746">
                    <a:moveTo>
                      <a:pt x="23" y="123883"/>
                    </a:moveTo>
                    <a:cubicBezTo>
                      <a:pt x="2050" y="82092"/>
                      <a:pt x="138032" y="0"/>
                      <a:pt x="295113" y="0"/>
                    </a:cubicBezTo>
                    <a:cubicBezTo>
                      <a:pt x="452194" y="0"/>
                      <a:pt x="568865" y="56353"/>
                      <a:pt x="568865" y="123883"/>
                    </a:cubicBezTo>
                    <a:cubicBezTo>
                      <a:pt x="568865" y="191413"/>
                      <a:pt x="440034" y="250746"/>
                      <a:pt x="282953" y="250746"/>
                    </a:cubicBezTo>
                    <a:cubicBezTo>
                      <a:pt x="125872" y="250746"/>
                      <a:pt x="-2004" y="165674"/>
                      <a:pt x="23" y="1238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8" name="Moon 77"/>
              <p:cNvSpPr/>
              <p:nvPr/>
            </p:nvSpPr>
            <p:spPr bwMode="auto">
              <a:xfrm rot="18107361">
                <a:off x="7153253" y="3251067"/>
                <a:ext cx="56113" cy="32109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8" name="Group 70"/>
            <p:cNvGrpSpPr/>
            <p:nvPr/>
          </p:nvGrpSpPr>
          <p:grpSpPr>
            <a:xfrm rot="18106550">
              <a:off x="8208178" y="3421289"/>
              <a:ext cx="421106" cy="262544"/>
              <a:chOff x="6905148" y="3267735"/>
              <a:chExt cx="568865" cy="250746"/>
            </a:xfrm>
          </p:grpSpPr>
          <p:sp>
            <p:nvSpPr>
              <p:cNvPr id="75" name="Oval 2"/>
              <p:cNvSpPr/>
              <p:nvPr/>
            </p:nvSpPr>
            <p:spPr bwMode="auto">
              <a:xfrm rot="1620566">
                <a:off x="6905148" y="3267735"/>
                <a:ext cx="568865" cy="250746"/>
              </a:xfrm>
              <a:custGeom>
                <a:avLst/>
                <a:gdLst>
                  <a:gd name="connsiteX0" fmla="*/ 0 w 568841"/>
                  <a:gd name="connsiteY0" fmla="*/ 122274 h 244548"/>
                  <a:gd name="connsiteX1" fmla="*/ 284421 w 568841"/>
                  <a:gd name="connsiteY1" fmla="*/ 0 h 244548"/>
                  <a:gd name="connsiteX2" fmla="*/ 568842 w 568841"/>
                  <a:gd name="connsiteY2" fmla="*/ 122274 h 244548"/>
                  <a:gd name="connsiteX3" fmla="*/ 284421 w 568841"/>
                  <a:gd name="connsiteY3" fmla="*/ 244548 h 244548"/>
                  <a:gd name="connsiteX4" fmla="*/ 0 w 568841"/>
                  <a:gd name="connsiteY4" fmla="*/ 122274 h 244548"/>
                  <a:gd name="connsiteX0" fmla="*/ 0 w 568842"/>
                  <a:gd name="connsiteY0" fmla="*/ 122274 h 249137"/>
                  <a:gd name="connsiteX1" fmla="*/ 284421 w 568842"/>
                  <a:gd name="connsiteY1" fmla="*/ 0 h 249137"/>
                  <a:gd name="connsiteX2" fmla="*/ 568842 w 568842"/>
                  <a:gd name="connsiteY2" fmla="*/ 122274 h 249137"/>
                  <a:gd name="connsiteX3" fmla="*/ 282930 w 568842"/>
                  <a:gd name="connsiteY3" fmla="*/ 249137 h 249137"/>
                  <a:gd name="connsiteX4" fmla="*/ 0 w 568842"/>
                  <a:gd name="connsiteY4" fmla="*/ 122274 h 249137"/>
                  <a:gd name="connsiteX0" fmla="*/ 0 w 568842"/>
                  <a:gd name="connsiteY0" fmla="*/ 122274 h 249137"/>
                  <a:gd name="connsiteX1" fmla="*/ 284421 w 568842"/>
                  <a:gd name="connsiteY1" fmla="*/ 0 h 249137"/>
                  <a:gd name="connsiteX2" fmla="*/ 568842 w 568842"/>
                  <a:gd name="connsiteY2" fmla="*/ 122274 h 249137"/>
                  <a:gd name="connsiteX3" fmla="*/ 282930 w 568842"/>
                  <a:gd name="connsiteY3" fmla="*/ 249137 h 249137"/>
                  <a:gd name="connsiteX4" fmla="*/ 0 w 568842"/>
                  <a:gd name="connsiteY4" fmla="*/ 122274 h 249137"/>
                  <a:gd name="connsiteX0" fmla="*/ 23 w 568865"/>
                  <a:gd name="connsiteY0" fmla="*/ 123883 h 250746"/>
                  <a:gd name="connsiteX1" fmla="*/ 295113 w 568865"/>
                  <a:gd name="connsiteY1" fmla="*/ 0 h 250746"/>
                  <a:gd name="connsiteX2" fmla="*/ 568865 w 568865"/>
                  <a:gd name="connsiteY2" fmla="*/ 123883 h 250746"/>
                  <a:gd name="connsiteX3" fmla="*/ 282953 w 568865"/>
                  <a:gd name="connsiteY3" fmla="*/ 250746 h 250746"/>
                  <a:gd name="connsiteX4" fmla="*/ 23 w 568865"/>
                  <a:gd name="connsiteY4" fmla="*/ 123883 h 25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865" h="250746">
                    <a:moveTo>
                      <a:pt x="23" y="123883"/>
                    </a:moveTo>
                    <a:cubicBezTo>
                      <a:pt x="2050" y="82092"/>
                      <a:pt x="138032" y="0"/>
                      <a:pt x="295113" y="0"/>
                    </a:cubicBezTo>
                    <a:cubicBezTo>
                      <a:pt x="452194" y="0"/>
                      <a:pt x="568865" y="56353"/>
                      <a:pt x="568865" y="123883"/>
                    </a:cubicBezTo>
                    <a:cubicBezTo>
                      <a:pt x="568865" y="191413"/>
                      <a:pt x="440034" y="250746"/>
                      <a:pt x="282953" y="250746"/>
                    </a:cubicBezTo>
                    <a:cubicBezTo>
                      <a:pt x="125872" y="250746"/>
                      <a:pt x="-2004" y="165674"/>
                      <a:pt x="23" y="1238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6" name="Moon 75"/>
              <p:cNvSpPr/>
              <p:nvPr/>
            </p:nvSpPr>
            <p:spPr bwMode="auto">
              <a:xfrm rot="18107361">
                <a:off x="7153253" y="3251067"/>
                <a:ext cx="56113" cy="321096"/>
              </a:xfrm>
              <a:prstGeom prst="moon">
                <a:avLst/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9" name="Group 71"/>
            <p:cNvGrpSpPr/>
            <p:nvPr/>
          </p:nvGrpSpPr>
          <p:grpSpPr>
            <a:xfrm rot="20105097">
              <a:off x="7928670" y="3170945"/>
              <a:ext cx="466253" cy="264427"/>
              <a:chOff x="6905148" y="3267735"/>
              <a:chExt cx="568865" cy="250746"/>
            </a:xfrm>
          </p:grpSpPr>
          <p:sp>
            <p:nvSpPr>
              <p:cNvPr id="73" name="Oval 2"/>
              <p:cNvSpPr/>
              <p:nvPr/>
            </p:nvSpPr>
            <p:spPr bwMode="auto">
              <a:xfrm rot="1620566">
                <a:off x="6905148" y="3267735"/>
                <a:ext cx="568865" cy="250746"/>
              </a:xfrm>
              <a:custGeom>
                <a:avLst/>
                <a:gdLst>
                  <a:gd name="connsiteX0" fmla="*/ 0 w 568841"/>
                  <a:gd name="connsiteY0" fmla="*/ 122274 h 244548"/>
                  <a:gd name="connsiteX1" fmla="*/ 284421 w 568841"/>
                  <a:gd name="connsiteY1" fmla="*/ 0 h 244548"/>
                  <a:gd name="connsiteX2" fmla="*/ 568842 w 568841"/>
                  <a:gd name="connsiteY2" fmla="*/ 122274 h 244548"/>
                  <a:gd name="connsiteX3" fmla="*/ 284421 w 568841"/>
                  <a:gd name="connsiteY3" fmla="*/ 244548 h 244548"/>
                  <a:gd name="connsiteX4" fmla="*/ 0 w 568841"/>
                  <a:gd name="connsiteY4" fmla="*/ 122274 h 244548"/>
                  <a:gd name="connsiteX0" fmla="*/ 0 w 568842"/>
                  <a:gd name="connsiteY0" fmla="*/ 122274 h 249137"/>
                  <a:gd name="connsiteX1" fmla="*/ 284421 w 568842"/>
                  <a:gd name="connsiteY1" fmla="*/ 0 h 249137"/>
                  <a:gd name="connsiteX2" fmla="*/ 568842 w 568842"/>
                  <a:gd name="connsiteY2" fmla="*/ 122274 h 249137"/>
                  <a:gd name="connsiteX3" fmla="*/ 282930 w 568842"/>
                  <a:gd name="connsiteY3" fmla="*/ 249137 h 249137"/>
                  <a:gd name="connsiteX4" fmla="*/ 0 w 568842"/>
                  <a:gd name="connsiteY4" fmla="*/ 122274 h 249137"/>
                  <a:gd name="connsiteX0" fmla="*/ 0 w 568842"/>
                  <a:gd name="connsiteY0" fmla="*/ 122274 h 249137"/>
                  <a:gd name="connsiteX1" fmla="*/ 284421 w 568842"/>
                  <a:gd name="connsiteY1" fmla="*/ 0 h 249137"/>
                  <a:gd name="connsiteX2" fmla="*/ 568842 w 568842"/>
                  <a:gd name="connsiteY2" fmla="*/ 122274 h 249137"/>
                  <a:gd name="connsiteX3" fmla="*/ 282930 w 568842"/>
                  <a:gd name="connsiteY3" fmla="*/ 249137 h 249137"/>
                  <a:gd name="connsiteX4" fmla="*/ 0 w 568842"/>
                  <a:gd name="connsiteY4" fmla="*/ 122274 h 249137"/>
                  <a:gd name="connsiteX0" fmla="*/ 23 w 568865"/>
                  <a:gd name="connsiteY0" fmla="*/ 123883 h 250746"/>
                  <a:gd name="connsiteX1" fmla="*/ 295113 w 568865"/>
                  <a:gd name="connsiteY1" fmla="*/ 0 h 250746"/>
                  <a:gd name="connsiteX2" fmla="*/ 568865 w 568865"/>
                  <a:gd name="connsiteY2" fmla="*/ 123883 h 250746"/>
                  <a:gd name="connsiteX3" fmla="*/ 282953 w 568865"/>
                  <a:gd name="connsiteY3" fmla="*/ 250746 h 250746"/>
                  <a:gd name="connsiteX4" fmla="*/ 23 w 568865"/>
                  <a:gd name="connsiteY4" fmla="*/ 123883 h 25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865" h="250746">
                    <a:moveTo>
                      <a:pt x="23" y="123883"/>
                    </a:moveTo>
                    <a:cubicBezTo>
                      <a:pt x="2050" y="82092"/>
                      <a:pt x="138032" y="0"/>
                      <a:pt x="295113" y="0"/>
                    </a:cubicBezTo>
                    <a:cubicBezTo>
                      <a:pt x="452194" y="0"/>
                      <a:pt x="568865" y="56353"/>
                      <a:pt x="568865" y="123883"/>
                    </a:cubicBezTo>
                    <a:cubicBezTo>
                      <a:pt x="568865" y="191413"/>
                      <a:pt x="440034" y="250746"/>
                      <a:pt x="282953" y="250746"/>
                    </a:cubicBezTo>
                    <a:cubicBezTo>
                      <a:pt x="125872" y="250746"/>
                      <a:pt x="-2004" y="165674"/>
                      <a:pt x="23" y="12388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4" name="Moon 34"/>
              <p:cNvSpPr/>
              <p:nvPr/>
            </p:nvSpPr>
            <p:spPr bwMode="auto">
              <a:xfrm rot="18107361">
                <a:off x="7147644" y="3238282"/>
                <a:ext cx="53195" cy="346780"/>
              </a:xfrm>
              <a:custGeom>
                <a:avLst/>
                <a:gdLst>
                  <a:gd name="connsiteX0" fmla="*/ 45719 w 45719"/>
                  <a:gd name="connsiteY0" fmla="*/ 259205 h 259205"/>
                  <a:gd name="connsiteX1" fmla="*/ 0 w 45719"/>
                  <a:gd name="connsiteY1" fmla="*/ 129602 h 259205"/>
                  <a:gd name="connsiteX2" fmla="*/ 45719 w 45719"/>
                  <a:gd name="connsiteY2" fmla="*/ -1 h 259205"/>
                  <a:gd name="connsiteX3" fmla="*/ 22859 w 45719"/>
                  <a:gd name="connsiteY3" fmla="*/ 129602 h 259205"/>
                  <a:gd name="connsiteX4" fmla="*/ 45719 w 45719"/>
                  <a:gd name="connsiteY4" fmla="*/ 259205 h 259205"/>
                  <a:gd name="connsiteX0" fmla="*/ 56803 w 56803"/>
                  <a:gd name="connsiteY0" fmla="*/ 264756 h 264756"/>
                  <a:gd name="connsiteX1" fmla="*/ 105 w 56803"/>
                  <a:gd name="connsiteY1" fmla="*/ 129603 h 264756"/>
                  <a:gd name="connsiteX2" fmla="*/ 45824 w 56803"/>
                  <a:gd name="connsiteY2" fmla="*/ 0 h 264756"/>
                  <a:gd name="connsiteX3" fmla="*/ 22964 w 56803"/>
                  <a:gd name="connsiteY3" fmla="*/ 129603 h 264756"/>
                  <a:gd name="connsiteX4" fmla="*/ 56803 w 56803"/>
                  <a:gd name="connsiteY4" fmla="*/ 264756 h 264756"/>
                  <a:gd name="connsiteX0" fmla="*/ 56699 w 57636"/>
                  <a:gd name="connsiteY0" fmla="*/ 279939 h 279939"/>
                  <a:gd name="connsiteX1" fmla="*/ 1 w 57636"/>
                  <a:gd name="connsiteY1" fmla="*/ 144786 h 279939"/>
                  <a:gd name="connsiteX2" fmla="*/ 57636 w 57636"/>
                  <a:gd name="connsiteY2" fmla="*/ 0 h 279939"/>
                  <a:gd name="connsiteX3" fmla="*/ 22860 w 57636"/>
                  <a:gd name="connsiteY3" fmla="*/ 144786 h 279939"/>
                  <a:gd name="connsiteX4" fmla="*/ 56699 w 57636"/>
                  <a:gd name="connsiteY4" fmla="*/ 279939 h 27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36" h="279939">
                    <a:moveTo>
                      <a:pt x="56699" y="279939"/>
                    </a:moveTo>
                    <a:cubicBezTo>
                      <a:pt x="31449" y="279939"/>
                      <a:pt x="-155" y="191442"/>
                      <a:pt x="1" y="144786"/>
                    </a:cubicBezTo>
                    <a:cubicBezTo>
                      <a:pt x="157" y="98130"/>
                      <a:pt x="32386" y="0"/>
                      <a:pt x="57636" y="0"/>
                    </a:cubicBezTo>
                    <a:cubicBezTo>
                      <a:pt x="43245" y="30595"/>
                      <a:pt x="23016" y="98130"/>
                      <a:pt x="22860" y="144786"/>
                    </a:cubicBezTo>
                    <a:cubicBezTo>
                      <a:pt x="22704" y="191442"/>
                      <a:pt x="42308" y="249344"/>
                      <a:pt x="56699" y="2799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 err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10" name="Group 109"/>
          <p:cNvGrpSpPr/>
          <p:nvPr/>
        </p:nvGrpSpPr>
        <p:grpSpPr>
          <a:xfrm>
            <a:off x="5347200" y="5497065"/>
            <a:ext cx="765501" cy="505122"/>
            <a:chOff x="540303" y="3490415"/>
            <a:chExt cx="2331620" cy="1355905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2011680" y="4239431"/>
              <a:ext cx="679269" cy="587829"/>
            </a:xfrm>
            <a:prstGeom prst="rect">
              <a:avLst/>
            </a:pr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12" name="Straight Connector 111"/>
            <p:cNvCxnSpPr/>
            <p:nvPr/>
          </p:nvCxnSpPr>
          <p:spPr>
            <a:xfrm>
              <a:off x="1828799" y="4219303"/>
              <a:ext cx="1043124" cy="39188"/>
            </a:xfrm>
            <a:prstGeom prst="line">
              <a:avLst/>
            </a:prstGeom>
            <a:solidFill>
              <a:schemeClr val="accent5"/>
            </a:solidFill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rapezoid 112"/>
            <p:cNvSpPr/>
            <p:nvPr/>
          </p:nvSpPr>
          <p:spPr bwMode="auto">
            <a:xfrm flipV="1">
              <a:off x="2455820" y="3998588"/>
              <a:ext cx="143691" cy="220716"/>
            </a:xfrm>
            <a:prstGeom prst="trapezoid">
              <a:avLst/>
            </a:pr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640080" y="4678272"/>
              <a:ext cx="2050869" cy="16804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862149" y="4100763"/>
              <a:ext cx="509451" cy="577509"/>
            </a:xfrm>
            <a:prstGeom prst="rect">
              <a:avLst/>
            </a:pr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" name="Flowchart: Manual Input 115"/>
            <p:cNvSpPr/>
            <p:nvPr/>
          </p:nvSpPr>
          <p:spPr bwMode="auto">
            <a:xfrm>
              <a:off x="731520" y="3665659"/>
              <a:ext cx="666206" cy="553644"/>
            </a:xfrm>
            <a:prstGeom prst="flowChartManualInput">
              <a:avLst/>
            </a:pr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540303" y="3641795"/>
              <a:ext cx="1045882" cy="162542"/>
            </a:xfrm>
            <a:prstGeom prst="line">
              <a:avLst/>
            </a:prstGeom>
            <a:solidFill>
              <a:schemeClr val="accent5"/>
            </a:solidFill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4" idx="0"/>
            </p:cNvCxnSpPr>
            <p:nvPr/>
          </p:nvCxnSpPr>
          <p:spPr>
            <a:xfrm flipH="1" flipV="1">
              <a:off x="1659079" y="3490415"/>
              <a:ext cx="6436" cy="1187857"/>
            </a:xfrm>
            <a:prstGeom prst="line">
              <a:avLst/>
            </a:prstGeom>
            <a:solidFill>
              <a:schemeClr val="accent5"/>
            </a:solidFill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Freeform 60"/>
            <p:cNvSpPr/>
            <p:nvPr/>
          </p:nvSpPr>
          <p:spPr bwMode="auto">
            <a:xfrm>
              <a:off x="1384663" y="3906254"/>
              <a:ext cx="705394" cy="470935"/>
            </a:xfrm>
            <a:custGeom>
              <a:avLst/>
              <a:gdLst>
                <a:gd name="connsiteX0" fmla="*/ 0 w 705394"/>
                <a:gd name="connsiteY0" fmla="*/ 90980 h 470935"/>
                <a:gd name="connsiteX1" fmla="*/ 130628 w 705394"/>
                <a:gd name="connsiteY1" fmla="*/ 104043 h 470935"/>
                <a:gd name="connsiteX2" fmla="*/ 261257 w 705394"/>
                <a:gd name="connsiteY2" fmla="*/ 38729 h 470935"/>
                <a:gd name="connsiteX3" fmla="*/ 248194 w 705394"/>
                <a:gd name="connsiteY3" fmla="*/ 25666 h 470935"/>
                <a:gd name="connsiteX4" fmla="*/ 391886 w 705394"/>
                <a:gd name="connsiteY4" fmla="*/ 391426 h 470935"/>
                <a:gd name="connsiteX5" fmla="*/ 522514 w 705394"/>
                <a:gd name="connsiteY5" fmla="*/ 469803 h 470935"/>
                <a:gd name="connsiteX6" fmla="*/ 705394 w 705394"/>
                <a:gd name="connsiteY6" fmla="*/ 430615 h 47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394" h="470935">
                  <a:moveTo>
                    <a:pt x="0" y="90980"/>
                  </a:moveTo>
                  <a:cubicBezTo>
                    <a:pt x="43542" y="101865"/>
                    <a:pt x="87085" y="112751"/>
                    <a:pt x="130628" y="104043"/>
                  </a:cubicBezTo>
                  <a:cubicBezTo>
                    <a:pt x="174171" y="95335"/>
                    <a:pt x="241663" y="51792"/>
                    <a:pt x="261257" y="38729"/>
                  </a:cubicBezTo>
                  <a:cubicBezTo>
                    <a:pt x="280851" y="25666"/>
                    <a:pt x="226423" y="-33117"/>
                    <a:pt x="248194" y="25666"/>
                  </a:cubicBezTo>
                  <a:cubicBezTo>
                    <a:pt x="269966" y="84449"/>
                    <a:pt x="346166" y="317403"/>
                    <a:pt x="391886" y="391426"/>
                  </a:cubicBezTo>
                  <a:cubicBezTo>
                    <a:pt x="437606" y="465449"/>
                    <a:pt x="470263" y="463272"/>
                    <a:pt x="522514" y="469803"/>
                  </a:cubicBezTo>
                  <a:cubicBezTo>
                    <a:pt x="574765" y="476334"/>
                    <a:pt x="640079" y="453474"/>
                    <a:pt x="705394" y="430615"/>
                  </a:cubicBezTo>
                </a:path>
              </a:pathLst>
            </a:custGeom>
            <a:noFill/>
            <a:ln>
              <a:solidFill>
                <a:schemeClr val="accent5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2350361" y="4389517"/>
              <a:ext cx="105459" cy="162888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961855" y="4300700"/>
              <a:ext cx="187679" cy="219686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842557" y="3827544"/>
              <a:ext cx="176344" cy="21704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129938" y="3802171"/>
              <a:ext cx="176344" cy="217040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 err="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4" name="Rectangle 123"/>
          <p:cNvSpPr/>
          <p:nvPr/>
        </p:nvSpPr>
        <p:spPr>
          <a:xfrm>
            <a:off x="2973375" y="1799083"/>
            <a:ext cx="77055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accent5"/>
                </a:solidFill>
                <a:latin typeface="arial" panose="020B0604020202020204" pitchFamily="34" charset="0"/>
              </a:rPr>
              <a:t>♂</a:t>
            </a:r>
            <a:endParaRPr lang="en-GB" sz="4800" b="1" dirty="0">
              <a:solidFill>
                <a:schemeClr val="accent5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457411" y="1808227"/>
            <a:ext cx="77055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accent5"/>
                </a:solidFill>
                <a:latin typeface="arial" panose="020B0604020202020204" pitchFamily="34" charset="0"/>
              </a:rPr>
              <a:t>♂</a:t>
            </a:r>
            <a:endParaRPr lang="en-GB" sz="4800" b="1" dirty="0">
              <a:solidFill>
                <a:schemeClr val="accent5"/>
              </a:solidFill>
            </a:endParaRPr>
          </a:p>
        </p:txBody>
      </p:sp>
      <p:sp>
        <p:nvSpPr>
          <p:cNvPr id="46" name="Freeform 95"/>
          <p:cNvSpPr>
            <a:spLocks noEditPoints="1"/>
          </p:cNvSpPr>
          <p:nvPr/>
        </p:nvSpPr>
        <p:spPr bwMode="auto">
          <a:xfrm>
            <a:off x="5591434" y="1811121"/>
            <a:ext cx="296770" cy="756068"/>
          </a:xfrm>
          <a:custGeom>
            <a:avLst/>
            <a:gdLst>
              <a:gd name="T0" fmla="*/ 219 w 219"/>
              <a:gd name="T1" fmla="*/ 345 h 640"/>
              <a:gd name="T2" fmla="*/ 208 w 219"/>
              <a:gd name="T3" fmla="*/ 173 h 640"/>
              <a:gd name="T4" fmla="*/ 142 w 219"/>
              <a:gd name="T5" fmla="*/ 129 h 640"/>
              <a:gd name="T6" fmla="*/ 164 w 219"/>
              <a:gd name="T7" fmla="*/ 85 h 640"/>
              <a:gd name="T8" fmla="*/ 110 w 219"/>
              <a:gd name="T9" fmla="*/ 0 h 640"/>
              <a:gd name="T10" fmla="*/ 55 w 219"/>
              <a:gd name="T11" fmla="*/ 85 h 640"/>
              <a:gd name="T12" fmla="*/ 22 w 219"/>
              <a:gd name="T13" fmla="*/ 156 h 640"/>
              <a:gd name="T14" fmla="*/ 1 w 219"/>
              <a:gd name="T15" fmla="*/ 345 h 640"/>
              <a:gd name="T16" fmla="*/ 0 w 219"/>
              <a:gd name="T17" fmla="*/ 357 h 640"/>
              <a:gd name="T18" fmla="*/ 25 w 219"/>
              <a:gd name="T19" fmla="*/ 445 h 640"/>
              <a:gd name="T20" fmla="*/ 31 w 219"/>
              <a:gd name="T21" fmla="*/ 451 h 640"/>
              <a:gd name="T22" fmla="*/ 40 w 219"/>
              <a:gd name="T23" fmla="*/ 640 h 640"/>
              <a:gd name="T24" fmla="*/ 82 w 219"/>
              <a:gd name="T25" fmla="*/ 628 h 640"/>
              <a:gd name="T26" fmla="*/ 117 w 219"/>
              <a:gd name="T27" fmla="*/ 451 h 640"/>
              <a:gd name="T28" fmla="*/ 151 w 219"/>
              <a:gd name="T29" fmla="*/ 640 h 640"/>
              <a:gd name="T30" fmla="*/ 180 w 219"/>
              <a:gd name="T31" fmla="*/ 451 h 640"/>
              <a:gd name="T32" fmla="*/ 192 w 219"/>
              <a:gd name="T33" fmla="*/ 449 h 640"/>
              <a:gd name="T34" fmla="*/ 191 w 219"/>
              <a:gd name="T35" fmla="*/ 400 h 640"/>
              <a:gd name="T36" fmla="*/ 67 w 219"/>
              <a:gd name="T37" fmla="*/ 85 h 640"/>
              <a:gd name="T38" fmla="*/ 88 w 219"/>
              <a:gd name="T39" fmla="*/ 39 h 640"/>
              <a:gd name="T40" fmla="*/ 110 w 219"/>
              <a:gd name="T41" fmla="*/ 41 h 640"/>
              <a:gd name="T42" fmla="*/ 152 w 219"/>
              <a:gd name="T43" fmla="*/ 54 h 640"/>
              <a:gd name="T44" fmla="*/ 110 w 219"/>
              <a:gd name="T45" fmla="*/ 127 h 640"/>
              <a:gd name="T46" fmla="*/ 29 w 219"/>
              <a:gd name="T47" fmla="*/ 387 h 640"/>
              <a:gd name="T48" fmla="*/ 12 w 219"/>
              <a:gd name="T49" fmla="*/ 357 h 640"/>
              <a:gd name="T50" fmla="*/ 29 w 219"/>
              <a:gd name="T51" fmla="*/ 387 h 640"/>
              <a:gd name="T52" fmla="*/ 179 w 219"/>
              <a:gd name="T53" fmla="*/ 203 h 640"/>
              <a:gd name="T54" fmla="*/ 167 w 219"/>
              <a:gd name="T55" fmla="*/ 204 h 640"/>
              <a:gd name="T56" fmla="*/ 38 w 219"/>
              <a:gd name="T57" fmla="*/ 439 h 640"/>
              <a:gd name="T58" fmla="*/ 46 w 219"/>
              <a:gd name="T59" fmla="*/ 198 h 640"/>
              <a:gd name="T60" fmla="*/ 31 w 219"/>
              <a:gd name="T61" fmla="*/ 345 h 640"/>
              <a:gd name="T62" fmla="*/ 24 w 219"/>
              <a:gd name="T63" fmla="*/ 174 h 640"/>
              <a:gd name="T64" fmla="*/ 80 w 219"/>
              <a:gd name="T65" fmla="*/ 141 h 640"/>
              <a:gd name="T66" fmla="*/ 70 w 219"/>
              <a:gd name="T67" fmla="*/ 204 h 640"/>
              <a:gd name="T68" fmla="*/ 102 w 219"/>
              <a:gd name="T69" fmla="*/ 204 h 640"/>
              <a:gd name="T70" fmla="*/ 92 w 219"/>
              <a:gd name="T71" fmla="*/ 136 h 640"/>
              <a:gd name="T72" fmla="*/ 128 w 219"/>
              <a:gd name="T73" fmla="*/ 136 h 640"/>
              <a:gd name="T74" fmla="*/ 113 w 219"/>
              <a:gd name="T75" fmla="*/ 179 h 640"/>
              <a:gd name="T76" fmla="*/ 113 w 219"/>
              <a:gd name="T77" fmla="*/ 240 h 640"/>
              <a:gd name="T78" fmla="*/ 123 w 219"/>
              <a:gd name="T79" fmla="*/ 256 h 640"/>
              <a:gd name="T80" fmla="*/ 127 w 219"/>
              <a:gd name="T81" fmla="*/ 246 h 640"/>
              <a:gd name="T82" fmla="*/ 125 w 219"/>
              <a:gd name="T83" fmla="*/ 180 h 640"/>
              <a:gd name="T84" fmla="*/ 143 w 219"/>
              <a:gd name="T85" fmla="*/ 180 h 640"/>
              <a:gd name="T86" fmla="*/ 143 w 219"/>
              <a:gd name="T87" fmla="*/ 240 h 640"/>
              <a:gd name="T88" fmla="*/ 140 w 219"/>
              <a:gd name="T89" fmla="*/ 254 h 640"/>
              <a:gd name="T90" fmla="*/ 149 w 219"/>
              <a:gd name="T91" fmla="*/ 254 h 640"/>
              <a:gd name="T92" fmla="*/ 155 w 219"/>
              <a:gd name="T93" fmla="*/ 180 h 640"/>
              <a:gd name="T94" fmla="*/ 140 w 219"/>
              <a:gd name="T95" fmla="*/ 160 h 640"/>
              <a:gd name="T96" fmla="*/ 191 w 219"/>
              <a:gd name="T97" fmla="*/ 167 h 640"/>
              <a:gd name="T98" fmla="*/ 206 w 219"/>
              <a:gd name="T99" fmla="*/ 345 h 640"/>
              <a:gd name="T100" fmla="*/ 190 w 219"/>
              <a:gd name="T101" fmla="*/ 387 h 640"/>
              <a:gd name="T102" fmla="*/ 207 w 219"/>
              <a:gd name="T103" fmla="*/ 357 h 640"/>
              <a:gd name="T104" fmla="*/ 190 w 219"/>
              <a:gd name="T105" fmla="*/ 387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9" h="640">
                <a:moveTo>
                  <a:pt x="219" y="357"/>
                </a:moveTo>
                <a:cubicBezTo>
                  <a:pt x="219" y="345"/>
                  <a:pt x="219" y="345"/>
                  <a:pt x="219" y="345"/>
                </a:cubicBezTo>
                <a:cubicBezTo>
                  <a:pt x="219" y="345"/>
                  <a:pt x="219" y="345"/>
                  <a:pt x="219" y="345"/>
                </a:cubicBezTo>
                <a:cubicBezTo>
                  <a:pt x="208" y="173"/>
                  <a:pt x="208" y="173"/>
                  <a:pt x="208" y="173"/>
                </a:cubicBezTo>
                <a:cubicBezTo>
                  <a:pt x="208" y="165"/>
                  <a:pt x="204" y="159"/>
                  <a:pt x="197" y="156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55" y="119"/>
                  <a:pt x="164" y="103"/>
                  <a:pt x="164" y="85"/>
                </a:cubicBezTo>
                <a:cubicBezTo>
                  <a:pt x="164" y="54"/>
                  <a:pt x="164" y="54"/>
                  <a:pt x="164" y="54"/>
                </a:cubicBezTo>
                <a:cubicBezTo>
                  <a:pt x="164" y="25"/>
                  <a:pt x="139" y="0"/>
                  <a:pt x="110" y="0"/>
                </a:cubicBezTo>
                <a:cubicBezTo>
                  <a:pt x="80" y="0"/>
                  <a:pt x="55" y="25"/>
                  <a:pt x="55" y="54"/>
                </a:cubicBezTo>
                <a:cubicBezTo>
                  <a:pt x="55" y="85"/>
                  <a:pt x="55" y="85"/>
                  <a:pt x="55" y="85"/>
                </a:cubicBezTo>
                <a:cubicBezTo>
                  <a:pt x="55" y="103"/>
                  <a:pt x="64" y="119"/>
                  <a:pt x="77" y="129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16" y="159"/>
                  <a:pt x="12" y="165"/>
                  <a:pt x="11" y="173"/>
                </a:cubicBezTo>
                <a:cubicBezTo>
                  <a:pt x="1" y="345"/>
                  <a:pt x="1" y="345"/>
                  <a:pt x="1" y="345"/>
                </a:cubicBezTo>
                <a:cubicBezTo>
                  <a:pt x="1" y="345"/>
                  <a:pt x="1" y="345"/>
                  <a:pt x="1" y="345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77"/>
                  <a:pt x="11" y="393"/>
                  <a:pt x="28" y="400"/>
                </a:cubicBezTo>
                <a:cubicBezTo>
                  <a:pt x="25" y="445"/>
                  <a:pt x="25" y="445"/>
                  <a:pt x="25" y="445"/>
                </a:cubicBezTo>
                <a:cubicBezTo>
                  <a:pt x="25" y="446"/>
                  <a:pt x="26" y="448"/>
                  <a:pt x="27" y="449"/>
                </a:cubicBezTo>
                <a:cubicBezTo>
                  <a:pt x="28" y="451"/>
                  <a:pt x="30" y="451"/>
                  <a:pt x="31" y="451"/>
                </a:cubicBezTo>
                <a:cubicBezTo>
                  <a:pt x="40" y="451"/>
                  <a:pt x="40" y="451"/>
                  <a:pt x="40" y="451"/>
                </a:cubicBezTo>
                <a:cubicBezTo>
                  <a:pt x="40" y="640"/>
                  <a:pt x="40" y="640"/>
                  <a:pt x="40" y="640"/>
                </a:cubicBezTo>
                <a:cubicBezTo>
                  <a:pt x="68" y="640"/>
                  <a:pt x="68" y="640"/>
                  <a:pt x="68" y="640"/>
                </a:cubicBezTo>
                <a:cubicBezTo>
                  <a:pt x="75" y="640"/>
                  <a:pt x="81" y="634"/>
                  <a:pt x="82" y="628"/>
                </a:cubicBezTo>
                <a:cubicBezTo>
                  <a:pt x="103" y="451"/>
                  <a:pt x="103" y="451"/>
                  <a:pt x="103" y="451"/>
                </a:cubicBezTo>
                <a:cubicBezTo>
                  <a:pt x="117" y="451"/>
                  <a:pt x="117" y="451"/>
                  <a:pt x="117" y="451"/>
                </a:cubicBezTo>
                <a:cubicBezTo>
                  <a:pt x="137" y="628"/>
                  <a:pt x="137" y="628"/>
                  <a:pt x="137" y="628"/>
                </a:cubicBezTo>
                <a:cubicBezTo>
                  <a:pt x="138" y="634"/>
                  <a:pt x="144" y="640"/>
                  <a:pt x="151" y="640"/>
                </a:cubicBezTo>
                <a:cubicBezTo>
                  <a:pt x="180" y="640"/>
                  <a:pt x="180" y="640"/>
                  <a:pt x="180" y="640"/>
                </a:cubicBezTo>
                <a:cubicBezTo>
                  <a:pt x="180" y="451"/>
                  <a:pt x="180" y="451"/>
                  <a:pt x="180" y="451"/>
                </a:cubicBezTo>
                <a:cubicBezTo>
                  <a:pt x="188" y="451"/>
                  <a:pt x="188" y="451"/>
                  <a:pt x="188" y="451"/>
                </a:cubicBezTo>
                <a:cubicBezTo>
                  <a:pt x="190" y="451"/>
                  <a:pt x="191" y="451"/>
                  <a:pt x="192" y="449"/>
                </a:cubicBezTo>
                <a:cubicBezTo>
                  <a:pt x="193" y="448"/>
                  <a:pt x="194" y="446"/>
                  <a:pt x="194" y="445"/>
                </a:cubicBezTo>
                <a:cubicBezTo>
                  <a:pt x="191" y="400"/>
                  <a:pt x="191" y="400"/>
                  <a:pt x="191" y="400"/>
                </a:cubicBezTo>
                <a:cubicBezTo>
                  <a:pt x="208" y="393"/>
                  <a:pt x="219" y="377"/>
                  <a:pt x="219" y="357"/>
                </a:cubicBezTo>
                <a:close/>
                <a:moveTo>
                  <a:pt x="67" y="85"/>
                </a:moveTo>
                <a:cubicBezTo>
                  <a:pt x="67" y="59"/>
                  <a:pt x="67" y="59"/>
                  <a:pt x="67" y="59"/>
                </a:cubicBezTo>
                <a:cubicBezTo>
                  <a:pt x="68" y="48"/>
                  <a:pt x="7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94" y="41"/>
                  <a:pt x="102" y="41"/>
                  <a:pt x="110" y="41"/>
                </a:cubicBezTo>
                <a:cubicBezTo>
                  <a:pt x="125" y="41"/>
                  <a:pt x="138" y="38"/>
                  <a:pt x="146" y="34"/>
                </a:cubicBezTo>
                <a:cubicBezTo>
                  <a:pt x="150" y="40"/>
                  <a:pt x="152" y="47"/>
                  <a:pt x="152" y="54"/>
                </a:cubicBezTo>
                <a:cubicBezTo>
                  <a:pt x="152" y="85"/>
                  <a:pt x="152" y="85"/>
                  <a:pt x="152" y="85"/>
                </a:cubicBezTo>
                <a:cubicBezTo>
                  <a:pt x="152" y="109"/>
                  <a:pt x="133" y="127"/>
                  <a:pt x="110" y="127"/>
                </a:cubicBezTo>
                <a:cubicBezTo>
                  <a:pt x="86" y="127"/>
                  <a:pt x="67" y="109"/>
                  <a:pt x="67" y="85"/>
                </a:cubicBezTo>
                <a:close/>
                <a:moveTo>
                  <a:pt x="29" y="387"/>
                </a:moveTo>
                <a:cubicBezTo>
                  <a:pt x="19" y="381"/>
                  <a:pt x="12" y="370"/>
                  <a:pt x="12" y="358"/>
                </a:cubicBezTo>
                <a:cubicBezTo>
                  <a:pt x="12" y="357"/>
                  <a:pt x="12" y="357"/>
                  <a:pt x="12" y="357"/>
                </a:cubicBezTo>
                <a:cubicBezTo>
                  <a:pt x="31" y="357"/>
                  <a:pt x="31" y="357"/>
                  <a:pt x="31" y="357"/>
                </a:cubicBezTo>
                <a:lnTo>
                  <a:pt x="29" y="387"/>
                </a:lnTo>
                <a:close/>
                <a:moveTo>
                  <a:pt x="188" y="345"/>
                </a:moveTo>
                <a:cubicBezTo>
                  <a:pt x="179" y="203"/>
                  <a:pt x="179" y="203"/>
                  <a:pt x="179" y="203"/>
                </a:cubicBezTo>
                <a:cubicBezTo>
                  <a:pt x="179" y="200"/>
                  <a:pt x="176" y="197"/>
                  <a:pt x="173" y="198"/>
                </a:cubicBezTo>
                <a:cubicBezTo>
                  <a:pt x="169" y="198"/>
                  <a:pt x="167" y="201"/>
                  <a:pt x="167" y="204"/>
                </a:cubicBezTo>
                <a:cubicBezTo>
                  <a:pt x="181" y="439"/>
                  <a:pt x="181" y="439"/>
                  <a:pt x="181" y="439"/>
                </a:cubicBezTo>
                <a:cubicBezTo>
                  <a:pt x="38" y="439"/>
                  <a:pt x="38" y="439"/>
                  <a:pt x="38" y="439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52" y="201"/>
                  <a:pt x="50" y="198"/>
                  <a:pt x="46" y="198"/>
                </a:cubicBezTo>
                <a:cubicBezTo>
                  <a:pt x="43" y="197"/>
                  <a:pt x="40" y="200"/>
                  <a:pt x="40" y="203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13" y="345"/>
                  <a:pt x="13" y="345"/>
                  <a:pt x="13" y="345"/>
                </a:cubicBezTo>
                <a:cubicBezTo>
                  <a:pt x="24" y="174"/>
                  <a:pt x="24" y="174"/>
                  <a:pt x="24" y="174"/>
                </a:cubicBezTo>
                <a:cubicBezTo>
                  <a:pt x="24" y="170"/>
                  <a:pt x="25" y="168"/>
                  <a:pt x="29" y="167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80" y="189"/>
                  <a:pt x="80" y="189"/>
                  <a:pt x="80" y="189"/>
                </a:cubicBezTo>
                <a:cubicBezTo>
                  <a:pt x="74" y="191"/>
                  <a:pt x="70" y="197"/>
                  <a:pt x="70" y="204"/>
                </a:cubicBezTo>
                <a:cubicBezTo>
                  <a:pt x="70" y="212"/>
                  <a:pt x="77" y="220"/>
                  <a:pt x="86" y="220"/>
                </a:cubicBezTo>
                <a:cubicBezTo>
                  <a:pt x="94" y="220"/>
                  <a:pt x="102" y="212"/>
                  <a:pt x="102" y="204"/>
                </a:cubicBezTo>
                <a:cubicBezTo>
                  <a:pt x="102" y="197"/>
                  <a:pt x="97" y="191"/>
                  <a:pt x="92" y="189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97" y="138"/>
                  <a:pt x="103" y="139"/>
                  <a:pt x="110" y="139"/>
                </a:cubicBezTo>
                <a:cubicBezTo>
                  <a:pt x="116" y="139"/>
                  <a:pt x="122" y="138"/>
                  <a:pt x="128" y="136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19" y="162"/>
                  <a:pt x="113" y="170"/>
                  <a:pt x="113" y="179"/>
                </a:cubicBezTo>
                <a:cubicBezTo>
                  <a:pt x="113" y="179"/>
                  <a:pt x="113" y="180"/>
                  <a:pt x="113" y="180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245"/>
                  <a:pt x="115" y="250"/>
                  <a:pt x="119" y="254"/>
                </a:cubicBezTo>
                <a:cubicBezTo>
                  <a:pt x="120" y="256"/>
                  <a:pt x="121" y="256"/>
                  <a:pt x="123" y="256"/>
                </a:cubicBezTo>
                <a:cubicBezTo>
                  <a:pt x="124" y="256"/>
                  <a:pt x="126" y="256"/>
                  <a:pt x="127" y="254"/>
                </a:cubicBezTo>
                <a:cubicBezTo>
                  <a:pt x="129" y="252"/>
                  <a:pt x="129" y="248"/>
                  <a:pt x="127" y="246"/>
                </a:cubicBezTo>
                <a:cubicBezTo>
                  <a:pt x="125" y="244"/>
                  <a:pt x="125" y="242"/>
                  <a:pt x="125" y="240"/>
                </a:cubicBezTo>
                <a:cubicBezTo>
                  <a:pt x="125" y="180"/>
                  <a:pt x="125" y="180"/>
                  <a:pt x="125" y="180"/>
                </a:cubicBezTo>
                <a:cubicBezTo>
                  <a:pt x="125" y="175"/>
                  <a:pt x="129" y="171"/>
                  <a:pt x="134" y="171"/>
                </a:cubicBezTo>
                <a:cubicBezTo>
                  <a:pt x="139" y="171"/>
                  <a:pt x="143" y="175"/>
                  <a:pt x="143" y="180"/>
                </a:cubicBezTo>
                <a:cubicBezTo>
                  <a:pt x="143" y="180"/>
                  <a:pt x="143" y="180"/>
                  <a:pt x="143" y="181"/>
                </a:cubicBezTo>
                <a:cubicBezTo>
                  <a:pt x="143" y="240"/>
                  <a:pt x="143" y="240"/>
                  <a:pt x="143" y="240"/>
                </a:cubicBezTo>
                <a:cubicBezTo>
                  <a:pt x="143" y="242"/>
                  <a:pt x="142" y="244"/>
                  <a:pt x="140" y="246"/>
                </a:cubicBezTo>
                <a:cubicBezTo>
                  <a:pt x="138" y="248"/>
                  <a:pt x="138" y="252"/>
                  <a:pt x="140" y="254"/>
                </a:cubicBezTo>
                <a:cubicBezTo>
                  <a:pt x="141" y="256"/>
                  <a:pt x="143" y="256"/>
                  <a:pt x="145" y="256"/>
                </a:cubicBezTo>
                <a:cubicBezTo>
                  <a:pt x="146" y="256"/>
                  <a:pt x="148" y="256"/>
                  <a:pt x="149" y="254"/>
                </a:cubicBezTo>
                <a:cubicBezTo>
                  <a:pt x="153" y="250"/>
                  <a:pt x="155" y="245"/>
                  <a:pt x="155" y="240"/>
                </a:cubicBezTo>
                <a:cubicBezTo>
                  <a:pt x="155" y="180"/>
                  <a:pt x="155" y="180"/>
                  <a:pt x="155" y="180"/>
                </a:cubicBezTo>
                <a:cubicBezTo>
                  <a:pt x="155" y="180"/>
                  <a:pt x="155" y="179"/>
                  <a:pt x="155" y="179"/>
                </a:cubicBezTo>
                <a:cubicBezTo>
                  <a:pt x="154" y="170"/>
                  <a:pt x="148" y="162"/>
                  <a:pt x="140" y="160"/>
                </a:cubicBezTo>
                <a:cubicBezTo>
                  <a:pt x="140" y="141"/>
                  <a:pt x="140" y="141"/>
                  <a:pt x="140" y="141"/>
                </a:cubicBezTo>
                <a:cubicBezTo>
                  <a:pt x="191" y="167"/>
                  <a:pt x="191" y="167"/>
                  <a:pt x="191" y="167"/>
                </a:cubicBezTo>
                <a:cubicBezTo>
                  <a:pt x="194" y="168"/>
                  <a:pt x="195" y="170"/>
                  <a:pt x="195" y="174"/>
                </a:cubicBezTo>
                <a:cubicBezTo>
                  <a:pt x="206" y="345"/>
                  <a:pt x="206" y="345"/>
                  <a:pt x="206" y="345"/>
                </a:cubicBezTo>
                <a:lnTo>
                  <a:pt x="188" y="345"/>
                </a:lnTo>
                <a:close/>
                <a:moveTo>
                  <a:pt x="190" y="387"/>
                </a:moveTo>
                <a:cubicBezTo>
                  <a:pt x="189" y="357"/>
                  <a:pt x="189" y="357"/>
                  <a:pt x="189" y="357"/>
                </a:cubicBezTo>
                <a:cubicBezTo>
                  <a:pt x="207" y="357"/>
                  <a:pt x="207" y="357"/>
                  <a:pt x="207" y="357"/>
                </a:cubicBezTo>
                <a:cubicBezTo>
                  <a:pt x="207" y="358"/>
                  <a:pt x="207" y="358"/>
                  <a:pt x="207" y="358"/>
                </a:cubicBezTo>
                <a:cubicBezTo>
                  <a:pt x="207" y="370"/>
                  <a:pt x="200" y="381"/>
                  <a:pt x="190" y="3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18977-94FB-415F-B497-03350E8854FC}" type="slidenum">
              <a:rPr lang="en-GB" smtClean="0">
                <a:solidFill>
                  <a:schemeClr val="tx1"/>
                </a:solidFill>
              </a:rPr>
              <a:pPr/>
              <a:t>24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Rounded Rectangle 34"/>
          <p:cNvSpPr/>
          <p:nvPr/>
        </p:nvSpPr>
        <p:spPr bwMode="auto">
          <a:xfrm>
            <a:off x="6765027" y="1286381"/>
            <a:ext cx="2016000" cy="1447345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Бытовые контакты инфицированных лиц</a:t>
            </a:r>
            <a:r>
              <a:rPr lang="en-GB" sz="1100" kern="0" baseline="30000" dirty="0">
                <a:solidFill>
                  <a:schemeClr val="tx1"/>
                </a:solidFill>
              </a:rPr>
              <a:t>1,2</a:t>
            </a:r>
          </a:p>
        </p:txBody>
      </p:sp>
      <p:sp>
        <p:nvSpPr>
          <p:cNvPr id="62" name="Rounded Rectangle 27"/>
          <p:cNvSpPr/>
          <p:nvPr/>
        </p:nvSpPr>
        <p:spPr bwMode="auto">
          <a:xfrm>
            <a:off x="6765027" y="2914680"/>
            <a:ext cx="2016000" cy="1454203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Дети, посещающие детские сады и ясли</a:t>
            </a:r>
            <a:r>
              <a:rPr lang="en-GB" sz="1100" kern="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3" name="Rounded Rectangle 44"/>
          <p:cNvSpPr/>
          <p:nvPr/>
        </p:nvSpPr>
        <p:spPr bwMode="auto">
          <a:xfrm>
            <a:off x="6765026" y="4526807"/>
            <a:ext cx="2016000" cy="153523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100" kern="0" dirty="0">
                <a:solidFill>
                  <a:schemeClr val="tx1"/>
                </a:solidFill>
              </a:rPr>
              <a:t>Работники общепита </a:t>
            </a:r>
            <a:r>
              <a:rPr lang="en-GB" sz="1100" kern="0" baseline="30000" dirty="0">
                <a:solidFill>
                  <a:schemeClr val="tx1"/>
                </a:solidFill>
              </a:rPr>
              <a:t>2</a:t>
            </a:r>
          </a:p>
          <a:p>
            <a:pPr algn="ctr" eaLnBrk="0" hangingPunct="0">
              <a:buClr>
                <a:schemeClr val="bg1"/>
              </a:buClr>
            </a:pPr>
            <a:endParaRPr lang="en-GB" sz="900" kern="0" dirty="0">
              <a:solidFill>
                <a:schemeClr val="tx1"/>
              </a:solidFill>
            </a:endParaRPr>
          </a:p>
        </p:txBody>
      </p:sp>
      <p:sp>
        <p:nvSpPr>
          <p:cNvPr id="104" name="Freeform 28">
            <a:extLst/>
          </p:cNvPr>
          <p:cNvSpPr>
            <a:spLocks noEditPoints="1"/>
          </p:cNvSpPr>
          <p:nvPr/>
        </p:nvSpPr>
        <p:spPr bwMode="auto">
          <a:xfrm>
            <a:off x="7545633" y="3638815"/>
            <a:ext cx="227172" cy="490771"/>
          </a:xfrm>
          <a:custGeom>
            <a:avLst/>
            <a:gdLst>
              <a:gd name="T0" fmla="*/ 142 w 152"/>
              <a:gd name="T1" fmla="*/ 130 h 365"/>
              <a:gd name="T2" fmla="*/ 118 w 152"/>
              <a:gd name="T3" fmla="*/ 96 h 365"/>
              <a:gd name="T4" fmla="*/ 107 w 152"/>
              <a:gd name="T5" fmla="*/ 91 h 365"/>
              <a:gd name="T6" fmla="*/ 123 w 152"/>
              <a:gd name="T7" fmla="*/ 57 h 365"/>
              <a:gd name="T8" fmla="*/ 123 w 152"/>
              <a:gd name="T9" fmla="*/ 47 h 365"/>
              <a:gd name="T10" fmla="*/ 76 w 152"/>
              <a:gd name="T11" fmla="*/ 0 h 365"/>
              <a:gd name="T12" fmla="*/ 28 w 152"/>
              <a:gd name="T13" fmla="*/ 47 h 365"/>
              <a:gd name="T14" fmla="*/ 28 w 152"/>
              <a:gd name="T15" fmla="*/ 57 h 365"/>
              <a:gd name="T16" fmla="*/ 44 w 152"/>
              <a:gd name="T17" fmla="*/ 91 h 365"/>
              <a:gd name="T18" fmla="*/ 33 w 152"/>
              <a:gd name="T19" fmla="*/ 96 h 365"/>
              <a:gd name="T20" fmla="*/ 9 w 152"/>
              <a:gd name="T21" fmla="*/ 130 h 365"/>
              <a:gd name="T22" fmla="*/ 0 w 152"/>
              <a:gd name="T23" fmla="*/ 219 h 365"/>
              <a:gd name="T24" fmla="*/ 24 w 152"/>
              <a:gd name="T25" fmla="*/ 252 h 365"/>
              <a:gd name="T26" fmla="*/ 40 w 152"/>
              <a:gd name="T27" fmla="*/ 353 h 365"/>
              <a:gd name="T28" fmla="*/ 54 w 152"/>
              <a:gd name="T29" fmla="*/ 365 h 365"/>
              <a:gd name="T30" fmla="*/ 70 w 152"/>
              <a:gd name="T31" fmla="*/ 365 h 365"/>
              <a:gd name="T32" fmla="*/ 70 w 152"/>
              <a:gd name="T33" fmla="*/ 278 h 365"/>
              <a:gd name="T34" fmla="*/ 82 w 152"/>
              <a:gd name="T35" fmla="*/ 278 h 365"/>
              <a:gd name="T36" fmla="*/ 82 w 152"/>
              <a:gd name="T37" fmla="*/ 365 h 365"/>
              <a:gd name="T38" fmla="*/ 99 w 152"/>
              <a:gd name="T39" fmla="*/ 365 h 365"/>
              <a:gd name="T40" fmla="*/ 112 w 152"/>
              <a:gd name="T41" fmla="*/ 353 h 365"/>
              <a:gd name="T42" fmla="*/ 129 w 152"/>
              <a:gd name="T43" fmla="*/ 252 h 365"/>
              <a:gd name="T44" fmla="*/ 152 w 152"/>
              <a:gd name="T45" fmla="*/ 219 h 365"/>
              <a:gd name="T46" fmla="*/ 142 w 152"/>
              <a:gd name="T47" fmla="*/ 130 h 365"/>
              <a:gd name="T48" fmla="*/ 40 w 152"/>
              <a:gd name="T49" fmla="*/ 57 h 365"/>
              <a:gd name="T50" fmla="*/ 40 w 152"/>
              <a:gd name="T51" fmla="*/ 47 h 365"/>
              <a:gd name="T52" fmla="*/ 64 w 152"/>
              <a:gd name="T53" fmla="*/ 14 h 365"/>
              <a:gd name="T54" fmla="*/ 63 w 152"/>
              <a:gd name="T55" fmla="*/ 21 h 365"/>
              <a:gd name="T56" fmla="*/ 84 w 152"/>
              <a:gd name="T57" fmla="*/ 42 h 365"/>
              <a:gd name="T58" fmla="*/ 90 w 152"/>
              <a:gd name="T59" fmla="*/ 36 h 365"/>
              <a:gd name="T60" fmla="*/ 84 w 152"/>
              <a:gd name="T61" fmla="*/ 30 h 365"/>
              <a:gd name="T62" fmla="*/ 75 w 152"/>
              <a:gd name="T63" fmla="*/ 21 h 365"/>
              <a:gd name="T64" fmla="*/ 83 w 152"/>
              <a:gd name="T65" fmla="*/ 13 h 365"/>
              <a:gd name="T66" fmla="*/ 111 w 152"/>
              <a:gd name="T67" fmla="*/ 47 h 365"/>
              <a:gd name="T68" fmla="*/ 111 w 152"/>
              <a:gd name="T69" fmla="*/ 57 h 365"/>
              <a:gd name="T70" fmla="*/ 76 w 152"/>
              <a:gd name="T71" fmla="*/ 92 h 365"/>
              <a:gd name="T72" fmla="*/ 40 w 152"/>
              <a:gd name="T73" fmla="*/ 5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365">
                <a:moveTo>
                  <a:pt x="142" y="130"/>
                </a:moveTo>
                <a:cubicBezTo>
                  <a:pt x="141" y="117"/>
                  <a:pt x="130" y="102"/>
                  <a:pt x="118" y="96"/>
                </a:cubicBezTo>
                <a:cubicBezTo>
                  <a:pt x="107" y="91"/>
                  <a:pt x="107" y="91"/>
                  <a:pt x="107" y="91"/>
                </a:cubicBezTo>
                <a:cubicBezTo>
                  <a:pt x="117" y="83"/>
                  <a:pt x="123" y="70"/>
                  <a:pt x="123" y="5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3" y="21"/>
                  <a:pt x="102" y="0"/>
                  <a:pt x="76" y="0"/>
                </a:cubicBezTo>
                <a:cubicBezTo>
                  <a:pt x="50" y="0"/>
                  <a:pt x="28" y="21"/>
                  <a:pt x="28" y="47"/>
                </a:cubicBezTo>
                <a:cubicBezTo>
                  <a:pt x="28" y="57"/>
                  <a:pt x="28" y="57"/>
                  <a:pt x="28" y="57"/>
                </a:cubicBezTo>
                <a:cubicBezTo>
                  <a:pt x="28" y="70"/>
                  <a:pt x="34" y="83"/>
                  <a:pt x="44" y="91"/>
                </a:cubicBezTo>
                <a:cubicBezTo>
                  <a:pt x="33" y="96"/>
                  <a:pt x="33" y="96"/>
                  <a:pt x="33" y="96"/>
                </a:cubicBezTo>
                <a:cubicBezTo>
                  <a:pt x="21" y="102"/>
                  <a:pt x="10" y="117"/>
                  <a:pt x="9" y="130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5"/>
                  <a:pt x="10" y="247"/>
                  <a:pt x="24" y="252"/>
                </a:cubicBezTo>
                <a:cubicBezTo>
                  <a:pt x="40" y="353"/>
                  <a:pt x="40" y="353"/>
                  <a:pt x="40" y="353"/>
                </a:cubicBezTo>
                <a:cubicBezTo>
                  <a:pt x="41" y="359"/>
                  <a:pt x="48" y="365"/>
                  <a:pt x="54" y="365"/>
                </a:cubicBezTo>
                <a:cubicBezTo>
                  <a:pt x="70" y="365"/>
                  <a:pt x="70" y="365"/>
                  <a:pt x="70" y="365"/>
                </a:cubicBezTo>
                <a:cubicBezTo>
                  <a:pt x="70" y="278"/>
                  <a:pt x="70" y="278"/>
                  <a:pt x="70" y="278"/>
                </a:cubicBezTo>
                <a:cubicBezTo>
                  <a:pt x="82" y="278"/>
                  <a:pt x="82" y="278"/>
                  <a:pt x="82" y="278"/>
                </a:cubicBezTo>
                <a:cubicBezTo>
                  <a:pt x="82" y="365"/>
                  <a:pt x="82" y="365"/>
                  <a:pt x="82" y="365"/>
                </a:cubicBezTo>
                <a:cubicBezTo>
                  <a:pt x="99" y="365"/>
                  <a:pt x="99" y="365"/>
                  <a:pt x="99" y="365"/>
                </a:cubicBezTo>
                <a:cubicBezTo>
                  <a:pt x="105" y="365"/>
                  <a:pt x="111" y="359"/>
                  <a:pt x="112" y="353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42" y="247"/>
                  <a:pt x="152" y="234"/>
                  <a:pt x="152" y="219"/>
                </a:cubicBezTo>
                <a:lnTo>
                  <a:pt x="142" y="130"/>
                </a:lnTo>
                <a:close/>
                <a:moveTo>
                  <a:pt x="40" y="57"/>
                </a:moveTo>
                <a:cubicBezTo>
                  <a:pt x="40" y="47"/>
                  <a:pt x="40" y="47"/>
                  <a:pt x="40" y="47"/>
                </a:cubicBezTo>
                <a:cubicBezTo>
                  <a:pt x="40" y="32"/>
                  <a:pt x="50" y="18"/>
                  <a:pt x="64" y="14"/>
                </a:cubicBezTo>
                <a:cubicBezTo>
                  <a:pt x="63" y="16"/>
                  <a:pt x="63" y="19"/>
                  <a:pt x="63" y="21"/>
                </a:cubicBezTo>
                <a:cubicBezTo>
                  <a:pt x="63" y="33"/>
                  <a:pt x="72" y="42"/>
                  <a:pt x="84" y="42"/>
                </a:cubicBezTo>
                <a:cubicBezTo>
                  <a:pt x="87" y="42"/>
                  <a:pt x="90" y="40"/>
                  <a:pt x="90" y="36"/>
                </a:cubicBezTo>
                <a:cubicBezTo>
                  <a:pt x="90" y="33"/>
                  <a:pt x="87" y="30"/>
                  <a:pt x="84" y="30"/>
                </a:cubicBezTo>
                <a:cubicBezTo>
                  <a:pt x="79" y="30"/>
                  <a:pt x="75" y="26"/>
                  <a:pt x="75" y="21"/>
                </a:cubicBezTo>
                <a:cubicBezTo>
                  <a:pt x="75" y="17"/>
                  <a:pt x="79" y="13"/>
                  <a:pt x="83" y="13"/>
                </a:cubicBezTo>
                <a:cubicBezTo>
                  <a:pt x="99" y="16"/>
                  <a:pt x="111" y="30"/>
                  <a:pt x="111" y="47"/>
                </a:cubicBezTo>
                <a:cubicBezTo>
                  <a:pt x="111" y="57"/>
                  <a:pt x="111" y="57"/>
                  <a:pt x="111" y="57"/>
                </a:cubicBezTo>
                <a:cubicBezTo>
                  <a:pt x="111" y="76"/>
                  <a:pt x="95" y="92"/>
                  <a:pt x="76" y="92"/>
                </a:cubicBezTo>
                <a:cubicBezTo>
                  <a:pt x="56" y="92"/>
                  <a:pt x="40" y="76"/>
                  <a:pt x="40" y="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Freeform 30">
            <a:extLst/>
          </p:cNvPr>
          <p:cNvSpPr>
            <a:spLocks noEditPoints="1"/>
          </p:cNvSpPr>
          <p:nvPr/>
        </p:nvSpPr>
        <p:spPr bwMode="auto">
          <a:xfrm>
            <a:off x="7793604" y="3522783"/>
            <a:ext cx="256886" cy="606803"/>
          </a:xfrm>
          <a:custGeom>
            <a:avLst/>
            <a:gdLst>
              <a:gd name="T0" fmla="*/ 132 w 172"/>
              <a:gd name="T1" fmla="*/ 66 h 451"/>
              <a:gd name="T2" fmla="*/ 139 w 172"/>
              <a:gd name="T3" fmla="*/ 75 h 451"/>
              <a:gd name="T4" fmla="*/ 172 w 172"/>
              <a:gd name="T5" fmla="*/ 85 h 451"/>
              <a:gd name="T6" fmla="*/ 158 w 172"/>
              <a:gd name="T7" fmla="*/ 54 h 451"/>
              <a:gd name="T8" fmla="*/ 133 w 172"/>
              <a:gd name="T9" fmla="*/ 44 h 451"/>
              <a:gd name="T10" fmla="*/ 86 w 172"/>
              <a:gd name="T11" fmla="*/ 0 h 451"/>
              <a:gd name="T12" fmla="*/ 39 w 172"/>
              <a:gd name="T13" fmla="*/ 44 h 451"/>
              <a:gd name="T14" fmla="*/ 14 w 172"/>
              <a:gd name="T15" fmla="*/ 54 h 451"/>
              <a:gd name="T16" fmla="*/ 0 w 172"/>
              <a:gd name="T17" fmla="*/ 85 h 451"/>
              <a:gd name="T18" fmla="*/ 33 w 172"/>
              <a:gd name="T19" fmla="*/ 75 h 451"/>
              <a:gd name="T20" fmla="*/ 40 w 172"/>
              <a:gd name="T21" fmla="*/ 66 h 451"/>
              <a:gd name="T22" fmla="*/ 54 w 172"/>
              <a:gd name="T23" fmla="*/ 92 h 451"/>
              <a:gd name="T24" fmla="*/ 33 w 172"/>
              <a:gd name="T25" fmla="*/ 101 h 451"/>
              <a:gd name="T26" fmla="*/ 21 w 172"/>
              <a:gd name="T27" fmla="*/ 118 h 451"/>
              <a:gd name="T28" fmla="*/ 9 w 172"/>
              <a:gd name="T29" fmla="*/ 229 h 451"/>
              <a:gd name="T30" fmla="*/ 9 w 172"/>
              <a:gd name="T31" fmla="*/ 229 h 451"/>
              <a:gd name="T32" fmla="*/ 8 w 172"/>
              <a:gd name="T33" fmla="*/ 241 h 451"/>
              <a:gd name="T34" fmla="*/ 23 w 172"/>
              <a:gd name="T35" fmla="*/ 269 h 451"/>
              <a:gd name="T36" fmla="*/ 10 w 172"/>
              <a:gd name="T37" fmla="*/ 328 h 451"/>
              <a:gd name="T38" fmla="*/ 20 w 172"/>
              <a:gd name="T39" fmla="*/ 340 h 451"/>
              <a:gd name="T40" fmla="*/ 42 w 172"/>
              <a:gd name="T41" fmla="*/ 340 h 451"/>
              <a:gd name="T42" fmla="*/ 56 w 172"/>
              <a:gd name="T43" fmla="*/ 439 h 451"/>
              <a:gd name="T44" fmla="*/ 69 w 172"/>
              <a:gd name="T45" fmla="*/ 451 h 451"/>
              <a:gd name="T46" fmla="*/ 80 w 172"/>
              <a:gd name="T47" fmla="*/ 451 h 451"/>
              <a:gd name="T48" fmla="*/ 80 w 172"/>
              <a:gd name="T49" fmla="*/ 439 h 451"/>
              <a:gd name="T50" fmla="*/ 80 w 172"/>
              <a:gd name="T51" fmla="*/ 340 h 451"/>
              <a:gd name="T52" fmla="*/ 92 w 172"/>
              <a:gd name="T53" fmla="*/ 340 h 451"/>
              <a:gd name="T54" fmla="*/ 92 w 172"/>
              <a:gd name="T55" fmla="*/ 439 h 451"/>
              <a:gd name="T56" fmla="*/ 92 w 172"/>
              <a:gd name="T57" fmla="*/ 451 h 451"/>
              <a:gd name="T58" fmla="*/ 103 w 172"/>
              <a:gd name="T59" fmla="*/ 451 h 451"/>
              <a:gd name="T60" fmla="*/ 116 w 172"/>
              <a:gd name="T61" fmla="*/ 439 h 451"/>
              <a:gd name="T62" fmla="*/ 130 w 172"/>
              <a:gd name="T63" fmla="*/ 340 h 451"/>
              <a:gd name="T64" fmla="*/ 152 w 172"/>
              <a:gd name="T65" fmla="*/ 340 h 451"/>
              <a:gd name="T66" fmla="*/ 162 w 172"/>
              <a:gd name="T67" fmla="*/ 328 h 451"/>
              <a:gd name="T68" fmla="*/ 149 w 172"/>
              <a:gd name="T69" fmla="*/ 269 h 451"/>
              <a:gd name="T70" fmla="*/ 164 w 172"/>
              <a:gd name="T71" fmla="*/ 241 h 451"/>
              <a:gd name="T72" fmla="*/ 161 w 172"/>
              <a:gd name="T73" fmla="*/ 214 h 451"/>
              <a:gd name="T74" fmla="*/ 161 w 172"/>
              <a:gd name="T75" fmla="*/ 214 h 451"/>
              <a:gd name="T76" fmla="*/ 151 w 172"/>
              <a:gd name="T77" fmla="*/ 118 h 451"/>
              <a:gd name="T78" fmla="*/ 139 w 172"/>
              <a:gd name="T79" fmla="*/ 101 h 451"/>
              <a:gd name="T80" fmla="*/ 118 w 172"/>
              <a:gd name="T81" fmla="*/ 92 h 451"/>
              <a:gd name="T82" fmla="*/ 132 w 172"/>
              <a:gd name="T83" fmla="*/ 66 h 451"/>
              <a:gd name="T84" fmla="*/ 86 w 172"/>
              <a:gd name="T85" fmla="*/ 92 h 451"/>
              <a:gd name="T86" fmla="*/ 51 w 172"/>
              <a:gd name="T87" fmla="*/ 57 h 451"/>
              <a:gd name="T88" fmla="*/ 51 w 172"/>
              <a:gd name="T89" fmla="*/ 47 h 451"/>
              <a:gd name="T90" fmla="*/ 51 w 172"/>
              <a:gd name="T91" fmla="*/ 43 h 451"/>
              <a:gd name="T92" fmla="*/ 60 w 172"/>
              <a:gd name="T93" fmla="*/ 43 h 451"/>
              <a:gd name="T94" fmla="*/ 86 w 172"/>
              <a:gd name="T95" fmla="*/ 24 h 451"/>
              <a:gd name="T96" fmla="*/ 112 w 172"/>
              <a:gd name="T97" fmla="*/ 43 h 451"/>
              <a:gd name="T98" fmla="*/ 121 w 172"/>
              <a:gd name="T99" fmla="*/ 43 h 451"/>
              <a:gd name="T100" fmla="*/ 121 w 172"/>
              <a:gd name="T101" fmla="*/ 47 h 451"/>
              <a:gd name="T102" fmla="*/ 121 w 172"/>
              <a:gd name="T103" fmla="*/ 57 h 451"/>
              <a:gd name="T104" fmla="*/ 86 w 172"/>
              <a:gd name="T105" fmla="*/ 9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2" h="451">
                <a:moveTo>
                  <a:pt x="132" y="66"/>
                </a:moveTo>
                <a:cubicBezTo>
                  <a:pt x="134" y="69"/>
                  <a:pt x="136" y="72"/>
                  <a:pt x="139" y="75"/>
                </a:cubicBezTo>
                <a:cubicBezTo>
                  <a:pt x="152" y="86"/>
                  <a:pt x="172" y="85"/>
                  <a:pt x="172" y="85"/>
                </a:cubicBezTo>
                <a:cubicBezTo>
                  <a:pt x="172" y="85"/>
                  <a:pt x="171" y="66"/>
                  <a:pt x="158" y="54"/>
                </a:cubicBezTo>
                <a:cubicBezTo>
                  <a:pt x="150" y="47"/>
                  <a:pt x="140" y="45"/>
                  <a:pt x="133" y="44"/>
                </a:cubicBezTo>
                <a:cubicBezTo>
                  <a:pt x="131" y="19"/>
                  <a:pt x="111" y="0"/>
                  <a:pt x="86" y="0"/>
                </a:cubicBezTo>
                <a:cubicBezTo>
                  <a:pt x="61" y="0"/>
                  <a:pt x="40" y="19"/>
                  <a:pt x="39" y="44"/>
                </a:cubicBezTo>
                <a:cubicBezTo>
                  <a:pt x="32" y="45"/>
                  <a:pt x="22" y="47"/>
                  <a:pt x="14" y="54"/>
                </a:cubicBezTo>
                <a:cubicBezTo>
                  <a:pt x="1" y="66"/>
                  <a:pt x="0" y="85"/>
                  <a:pt x="0" y="85"/>
                </a:cubicBezTo>
                <a:cubicBezTo>
                  <a:pt x="0" y="85"/>
                  <a:pt x="20" y="86"/>
                  <a:pt x="33" y="75"/>
                </a:cubicBezTo>
                <a:cubicBezTo>
                  <a:pt x="35" y="72"/>
                  <a:pt x="38" y="69"/>
                  <a:pt x="40" y="66"/>
                </a:cubicBezTo>
                <a:cubicBezTo>
                  <a:pt x="42" y="76"/>
                  <a:pt x="47" y="85"/>
                  <a:pt x="54" y="9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27" y="104"/>
                  <a:pt x="21" y="112"/>
                  <a:pt x="21" y="118"/>
                </a:cubicBezTo>
                <a:cubicBezTo>
                  <a:pt x="9" y="229"/>
                  <a:pt x="9" y="229"/>
                  <a:pt x="9" y="229"/>
                </a:cubicBezTo>
                <a:cubicBezTo>
                  <a:pt x="9" y="229"/>
                  <a:pt x="9" y="229"/>
                  <a:pt x="9" y="229"/>
                </a:cubicBezTo>
                <a:cubicBezTo>
                  <a:pt x="8" y="241"/>
                  <a:pt x="8" y="241"/>
                  <a:pt x="8" y="241"/>
                </a:cubicBezTo>
                <a:cubicBezTo>
                  <a:pt x="8" y="253"/>
                  <a:pt x="14" y="263"/>
                  <a:pt x="23" y="269"/>
                </a:cubicBezTo>
                <a:cubicBezTo>
                  <a:pt x="10" y="328"/>
                  <a:pt x="10" y="328"/>
                  <a:pt x="10" y="328"/>
                </a:cubicBezTo>
                <a:cubicBezTo>
                  <a:pt x="9" y="334"/>
                  <a:pt x="13" y="340"/>
                  <a:pt x="20" y="340"/>
                </a:cubicBezTo>
                <a:cubicBezTo>
                  <a:pt x="42" y="340"/>
                  <a:pt x="42" y="340"/>
                  <a:pt x="42" y="340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57" y="445"/>
                  <a:pt x="63" y="451"/>
                  <a:pt x="69" y="451"/>
                </a:cubicBezTo>
                <a:cubicBezTo>
                  <a:pt x="74" y="451"/>
                  <a:pt x="80" y="451"/>
                  <a:pt x="80" y="451"/>
                </a:cubicBezTo>
                <a:cubicBezTo>
                  <a:pt x="80" y="439"/>
                  <a:pt x="80" y="439"/>
                  <a:pt x="80" y="439"/>
                </a:cubicBezTo>
                <a:cubicBezTo>
                  <a:pt x="80" y="340"/>
                  <a:pt x="80" y="340"/>
                  <a:pt x="80" y="340"/>
                </a:cubicBezTo>
                <a:cubicBezTo>
                  <a:pt x="84" y="340"/>
                  <a:pt x="88" y="340"/>
                  <a:pt x="92" y="340"/>
                </a:cubicBezTo>
                <a:cubicBezTo>
                  <a:pt x="92" y="439"/>
                  <a:pt x="92" y="439"/>
                  <a:pt x="92" y="439"/>
                </a:cubicBezTo>
                <a:cubicBezTo>
                  <a:pt x="92" y="451"/>
                  <a:pt x="92" y="451"/>
                  <a:pt x="92" y="451"/>
                </a:cubicBezTo>
                <a:cubicBezTo>
                  <a:pt x="92" y="451"/>
                  <a:pt x="97" y="451"/>
                  <a:pt x="103" y="451"/>
                </a:cubicBezTo>
                <a:cubicBezTo>
                  <a:pt x="109" y="451"/>
                  <a:pt x="115" y="445"/>
                  <a:pt x="116" y="439"/>
                </a:cubicBezTo>
                <a:cubicBezTo>
                  <a:pt x="130" y="340"/>
                  <a:pt x="130" y="340"/>
                  <a:pt x="130" y="340"/>
                </a:cubicBezTo>
                <a:cubicBezTo>
                  <a:pt x="152" y="340"/>
                  <a:pt x="152" y="340"/>
                  <a:pt x="152" y="340"/>
                </a:cubicBezTo>
                <a:cubicBezTo>
                  <a:pt x="159" y="340"/>
                  <a:pt x="163" y="334"/>
                  <a:pt x="162" y="328"/>
                </a:cubicBezTo>
                <a:cubicBezTo>
                  <a:pt x="149" y="269"/>
                  <a:pt x="149" y="269"/>
                  <a:pt x="149" y="269"/>
                </a:cubicBezTo>
                <a:cubicBezTo>
                  <a:pt x="158" y="263"/>
                  <a:pt x="164" y="253"/>
                  <a:pt x="164" y="24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1" y="112"/>
                  <a:pt x="145" y="104"/>
                  <a:pt x="139" y="101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5" y="85"/>
                  <a:pt x="130" y="76"/>
                  <a:pt x="132" y="66"/>
                </a:cubicBezTo>
                <a:close/>
                <a:moveTo>
                  <a:pt x="86" y="92"/>
                </a:moveTo>
                <a:cubicBezTo>
                  <a:pt x="66" y="92"/>
                  <a:pt x="51" y="76"/>
                  <a:pt x="51" y="5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1" y="45"/>
                  <a:pt x="51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72" y="43"/>
                  <a:pt x="83" y="35"/>
                  <a:pt x="86" y="24"/>
                </a:cubicBezTo>
                <a:cubicBezTo>
                  <a:pt x="89" y="35"/>
                  <a:pt x="99" y="43"/>
                  <a:pt x="112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1" y="45"/>
                  <a:pt x="121" y="46"/>
                  <a:pt x="121" y="4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76"/>
                  <a:pt x="105" y="92"/>
                  <a:pt x="86" y="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9" name="Freeform 12"/>
          <p:cNvSpPr>
            <a:spLocks noEditPoints="1"/>
          </p:cNvSpPr>
          <p:nvPr/>
        </p:nvSpPr>
        <p:spPr bwMode="auto">
          <a:xfrm>
            <a:off x="7410309" y="1859227"/>
            <a:ext cx="724992" cy="751402"/>
          </a:xfrm>
          <a:custGeom>
            <a:avLst/>
            <a:gdLst>
              <a:gd name="T0" fmla="*/ 96 w 97"/>
              <a:gd name="T1" fmla="*/ 45 h 96"/>
              <a:gd name="T2" fmla="*/ 51 w 97"/>
              <a:gd name="T3" fmla="*/ 1 h 96"/>
              <a:gd name="T4" fmla="*/ 46 w 97"/>
              <a:gd name="T5" fmla="*/ 1 h 96"/>
              <a:gd name="T6" fmla="*/ 2 w 97"/>
              <a:gd name="T7" fmla="*/ 45 h 96"/>
              <a:gd name="T8" fmla="*/ 2 w 97"/>
              <a:gd name="T9" fmla="*/ 51 h 96"/>
              <a:gd name="T10" fmla="*/ 5 w 97"/>
              <a:gd name="T11" fmla="*/ 52 h 96"/>
              <a:gd name="T12" fmla="*/ 8 w 97"/>
              <a:gd name="T13" fmla="*/ 51 h 96"/>
              <a:gd name="T14" fmla="*/ 49 w 97"/>
              <a:gd name="T15" fmla="*/ 10 h 96"/>
              <a:gd name="T16" fmla="*/ 90 w 97"/>
              <a:gd name="T17" fmla="*/ 51 h 96"/>
              <a:gd name="T18" fmla="*/ 93 w 97"/>
              <a:gd name="T19" fmla="*/ 52 h 96"/>
              <a:gd name="T20" fmla="*/ 96 w 97"/>
              <a:gd name="T21" fmla="*/ 51 h 96"/>
              <a:gd name="T22" fmla="*/ 96 w 97"/>
              <a:gd name="T23" fmla="*/ 45 h 96"/>
              <a:gd name="T24" fmla="*/ 13 w 97"/>
              <a:gd name="T25" fmla="*/ 56 h 96"/>
              <a:gd name="T26" fmla="*/ 13 w 97"/>
              <a:gd name="T27" fmla="*/ 88 h 96"/>
              <a:gd name="T28" fmla="*/ 21 w 97"/>
              <a:gd name="T29" fmla="*/ 96 h 96"/>
              <a:gd name="T30" fmla="*/ 37 w 97"/>
              <a:gd name="T31" fmla="*/ 96 h 96"/>
              <a:gd name="T32" fmla="*/ 37 w 97"/>
              <a:gd name="T33" fmla="*/ 64 h 96"/>
              <a:gd name="T34" fmla="*/ 61 w 97"/>
              <a:gd name="T35" fmla="*/ 64 h 96"/>
              <a:gd name="T36" fmla="*/ 61 w 97"/>
              <a:gd name="T37" fmla="*/ 96 h 96"/>
              <a:gd name="T38" fmla="*/ 77 w 97"/>
              <a:gd name="T39" fmla="*/ 96 h 96"/>
              <a:gd name="T40" fmla="*/ 85 w 97"/>
              <a:gd name="T41" fmla="*/ 88 h 96"/>
              <a:gd name="T42" fmla="*/ 85 w 97"/>
              <a:gd name="T43" fmla="*/ 56 h 96"/>
              <a:gd name="T44" fmla="*/ 49 w 97"/>
              <a:gd name="T45" fmla="*/ 20 h 96"/>
              <a:gd name="T46" fmla="*/ 13 w 97"/>
              <a:gd name="T47" fmla="*/ 5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" h="96">
                <a:moveTo>
                  <a:pt x="96" y="45"/>
                </a:moveTo>
                <a:cubicBezTo>
                  <a:pt x="51" y="1"/>
                  <a:pt x="51" y="1"/>
                  <a:pt x="51" y="1"/>
                </a:cubicBezTo>
                <a:cubicBezTo>
                  <a:pt x="50" y="0"/>
                  <a:pt x="47" y="0"/>
                  <a:pt x="46" y="1"/>
                </a:cubicBezTo>
                <a:cubicBezTo>
                  <a:pt x="2" y="45"/>
                  <a:pt x="2" y="45"/>
                  <a:pt x="2" y="45"/>
                </a:cubicBezTo>
                <a:cubicBezTo>
                  <a:pt x="0" y="47"/>
                  <a:pt x="0" y="49"/>
                  <a:pt x="2" y="51"/>
                </a:cubicBezTo>
                <a:cubicBezTo>
                  <a:pt x="3" y="52"/>
                  <a:pt x="4" y="52"/>
                  <a:pt x="5" y="52"/>
                </a:cubicBezTo>
                <a:cubicBezTo>
                  <a:pt x="6" y="52"/>
                  <a:pt x="7" y="52"/>
                  <a:pt x="8" y="51"/>
                </a:cubicBezTo>
                <a:cubicBezTo>
                  <a:pt x="49" y="10"/>
                  <a:pt x="49" y="10"/>
                  <a:pt x="49" y="10"/>
                </a:cubicBezTo>
                <a:cubicBezTo>
                  <a:pt x="90" y="51"/>
                  <a:pt x="90" y="51"/>
                  <a:pt x="90" y="51"/>
                </a:cubicBezTo>
                <a:cubicBezTo>
                  <a:pt x="91" y="52"/>
                  <a:pt x="92" y="52"/>
                  <a:pt x="93" y="52"/>
                </a:cubicBezTo>
                <a:cubicBezTo>
                  <a:pt x="94" y="52"/>
                  <a:pt x="95" y="52"/>
                  <a:pt x="96" y="51"/>
                </a:cubicBezTo>
                <a:cubicBezTo>
                  <a:pt x="97" y="49"/>
                  <a:pt x="97" y="47"/>
                  <a:pt x="96" y="45"/>
                </a:cubicBezTo>
                <a:close/>
                <a:moveTo>
                  <a:pt x="13" y="56"/>
                </a:moveTo>
                <a:cubicBezTo>
                  <a:pt x="13" y="88"/>
                  <a:pt x="13" y="88"/>
                  <a:pt x="13" y="88"/>
                </a:cubicBezTo>
                <a:cubicBezTo>
                  <a:pt x="13" y="92"/>
                  <a:pt x="16" y="96"/>
                  <a:pt x="21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64"/>
                  <a:pt x="37" y="64"/>
                  <a:pt x="37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96"/>
                  <a:pt x="61" y="96"/>
                  <a:pt x="61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81" y="96"/>
                  <a:pt x="85" y="92"/>
                  <a:pt x="85" y="88"/>
                </a:cubicBezTo>
                <a:cubicBezTo>
                  <a:pt x="85" y="56"/>
                  <a:pt x="85" y="56"/>
                  <a:pt x="85" y="56"/>
                </a:cubicBezTo>
                <a:cubicBezTo>
                  <a:pt x="49" y="20"/>
                  <a:pt x="49" y="20"/>
                  <a:pt x="49" y="20"/>
                </a:cubicBezTo>
                <a:lnTo>
                  <a:pt x="13" y="5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11" name="Group 129"/>
          <p:cNvGrpSpPr/>
          <p:nvPr/>
        </p:nvGrpSpPr>
        <p:grpSpPr>
          <a:xfrm>
            <a:off x="7481755" y="5042345"/>
            <a:ext cx="680260" cy="708603"/>
            <a:chOff x="14286667" y="4352853"/>
            <a:chExt cx="680260" cy="708603"/>
          </a:xfrm>
          <a:solidFill>
            <a:schemeClr val="accent5"/>
          </a:solidFill>
        </p:grpSpPr>
        <p:grpSp>
          <p:nvGrpSpPr>
            <p:cNvPr id="12" name="Group 130"/>
            <p:cNvGrpSpPr/>
            <p:nvPr/>
          </p:nvGrpSpPr>
          <p:grpSpPr>
            <a:xfrm>
              <a:off x="14691458" y="4401163"/>
              <a:ext cx="107512" cy="658460"/>
              <a:chOff x="2844800" y="2395539"/>
              <a:chExt cx="165100" cy="1011160"/>
            </a:xfrm>
            <a:grpFill/>
          </p:grpSpPr>
          <p:sp>
            <p:nvSpPr>
              <p:cNvPr id="143" name="Rectangle: Diagonal Corners Rounded 142"/>
              <p:cNvSpPr/>
              <p:nvPr/>
            </p:nvSpPr>
            <p:spPr>
              <a:xfrm>
                <a:off x="2844800" y="2395539"/>
                <a:ext cx="165100" cy="457200"/>
              </a:xfrm>
              <a:prstGeom prst="round2DiagRect">
                <a:avLst>
                  <a:gd name="adj1" fmla="val 50000"/>
                  <a:gd name="adj2" fmla="val 12791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4" name="Rectangle: Rounded Corners 143"/>
              <p:cNvSpPr/>
              <p:nvPr/>
            </p:nvSpPr>
            <p:spPr>
              <a:xfrm>
                <a:off x="2886075" y="2736056"/>
                <a:ext cx="123825" cy="67064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" name="Group 131"/>
            <p:cNvGrpSpPr/>
            <p:nvPr/>
          </p:nvGrpSpPr>
          <p:grpSpPr>
            <a:xfrm>
              <a:off x="14832715" y="4401162"/>
              <a:ext cx="134212" cy="658462"/>
              <a:chOff x="3261748" y="2395537"/>
              <a:chExt cx="206101" cy="1011162"/>
            </a:xfrm>
            <a:grpFill/>
          </p:grpSpPr>
          <p:sp>
            <p:nvSpPr>
              <p:cNvPr id="137" name="Rectangle: Rounded Corners 136"/>
              <p:cNvSpPr/>
              <p:nvPr/>
            </p:nvSpPr>
            <p:spPr>
              <a:xfrm>
                <a:off x="3302512" y="2637826"/>
                <a:ext cx="123825" cy="7688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8" name="Rectangle: Top Corners Rounded 137"/>
              <p:cNvSpPr/>
              <p:nvPr/>
            </p:nvSpPr>
            <p:spPr>
              <a:xfrm rot="10800000">
                <a:off x="3262032" y="2611439"/>
                <a:ext cx="204787" cy="904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9" name="Rectangle: Rounded Corners 138"/>
              <p:cNvSpPr/>
              <p:nvPr/>
            </p:nvSpPr>
            <p:spPr>
              <a:xfrm flipH="1">
                <a:off x="3261748" y="2395538"/>
                <a:ext cx="36000" cy="27622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0" name="Rectangle: Rounded Corners 139"/>
              <p:cNvSpPr/>
              <p:nvPr/>
            </p:nvSpPr>
            <p:spPr>
              <a:xfrm flipH="1">
                <a:off x="3431849" y="2395537"/>
                <a:ext cx="36000" cy="27622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Rectangle: Rounded Corners 140"/>
              <p:cNvSpPr/>
              <p:nvPr/>
            </p:nvSpPr>
            <p:spPr>
              <a:xfrm flipH="1">
                <a:off x="3318448" y="2395538"/>
                <a:ext cx="36000" cy="27622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2" name="Rectangle: Rounded Corners 141"/>
              <p:cNvSpPr/>
              <p:nvPr/>
            </p:nvSpPr>
            <p:spPr>
              <a:xfrm flipH="1">
                <a:off x="3375148" y="2397127"/>
                <a:ext cx="36000" cy="27622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4" name="Group 132"/>
            <p:cNvGrpSpPr/>
            <p:nvPr/>
          </p:nvGrpSpPr>
          <p:grpSpPr>
            <a:xfrm>
              <a:off x="14286667" y="4352853"/>
              <a:ext cx="359752" cy="708603"/>
              <a:chOff x="2981325" y="2313600"/>
              <a:chExt cx="552450" cy="1088161"/>
            </a:xfrm>
            <a:grpFill/>
          </p:grpSpPr>
          <p:sp>
            <p:nvSpPr>
              <p:cNvPr id="135" name="Trapezoid 134"/>
              <p:cNvSpPr/>
              <p:nvPr/>
            </p:nvSpPr>
            <p:spPr>
              <a:xfrm rot="10800000">
                <a:off x="2981325" y="2656683"/>
                <a:ext cx="552450" cy="745078"/>
              </a:xfrm>
              <a:prstGeom prst="trapezoid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624624">
                <a:off x="3435437" y="2313600"/>
                <a:ext cx="45719" cy="106277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14331658" y="4609820"/>
              <a:ext cx="60325" cy="275402"/>
            </a:xfrm>
            <a:prstGeom prst="line">
              <a:avLst/>
            </a:prstGeom>
            <a:grpFill/>
            <a:ln w="19050" cap="rnd"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4"/>
          <p:cNvGrpSpPr/>
          <p:nvPr/>
        </p:nvGrpSpPr>
        <p:grpSpPr>
          <a:xfrm>
            <a:off x="1222134" y="5231248"/>
            <a:ext cx="378262" cy="759530"/>
            <a:chOff x="3998913" y="2087563"/>
            <a:chExt cx="509587" cy="852487"/>
          </a:xfrm>
        </p:grpSpPr>
        <p:sp>
          <p:nvSpPr>
            <p:cNvPr id="146" name="AutoShape 31"/>
            <p:cNvSpPr>
              <a:spLocks noChangeAspect="1" noChangeArrowheads="1" noTextEdit="1"/>
            </p:cNvSpPr>
            <p:nvPr/>
          </p:nvSpPr>
          <p:spPr bwMode="auto">
            <a:xfrm>
              <a:off x="4022725" y="2087563"/>
              <a:ext cx="485775" cy="85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7" name="Freeform 33"/>
            <p:cNvSpPr>
              <a:spLocks/>
            </p:cNvSpPr>
            <p:nvPr/>
          </p:nvSpPr>
          <p:spPr bwMode="auto">
            <a:xfrm>
              <a:off x="4073525" y="2401888"/>
              <a:ext cx="265113" cy="538162"/>
            </a:xfrm>
            <a:custGeom>
              <a:avLst/>
              <a:gdLst>
                <a:gd name="T0" fmla="*/ 60 w 536"/>
                <a:gd name="T1" fmla="*/ 10 h 1084"/>
                <a:gd name="T2" fmla="*/ 60 w 536"/>
                <a:gd name="T3" fmla="*/ 10 h 1084"/>
                <a:gd name="T4" fmla="*/ 0 w 536"/>
                <a:gd name="T5" fmla="*/ 1007 h 1084"/>
                <a:gd name="T6" fmla="*/ 80 w 536"/>
                <a:gd name="T7" fmla="*/ 1080 h 1084"/>
                <a:gd name="T8" fmla="*/ 170 w 536"/>
                <a:gd name="T9" fmla="*/ 1020 h 1084"/>
                <a:gd name="T10" fmla="*/ 233 w 536"/>
                <a:gd name="T11" fmla="*/ 337 h 1084"/>
                <a:gd name="T12" fmla="*/ 300 w 536"/>
                <a:gd name="T13" fmla="*/ 334 h 1084"/>
                <a:gd name="T14" fmla="*/ 370 w 536"/>
                <a:gd name="T15" fmla="*/ 1027 h 1084"/>
                <a:gd name="T16" fmla="*/ 450 w 536"/>
                <a:gd name="T17" fmla="*/ 1084 h 1084"/>
                <a:gd name="T18" fmla="*/ 536 w 536"/>
                <a:gd name="T19" fmla="*/ 1007 h 1084"/>
                <a:gd name="T20" fmla="*/ 433 w 536"/>
                <a:gd name="T21" fmla="*/ 0 h 1084"/>
                <a:gd name="T22" fmla="*/ 60 w 536"/>
                <a:gd name="T23" fmla="*/ 1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6" h="1084">
                  <a:moveTo>
                    <a:pt x="60" y="10"/>
                  </a:moveTo>
                  <a:lnTo>
                    <a:pt x="60" y="10"/>
                  </a:lnTo>
                  <a:lnTo>
                    <a:pt x="0" y="1007"/>
                  </a:lnTo>
                  <a:cubicBezTo>
                    <a:pt x="0" y="1007"/>
                    <a:pt x="10" y="1080"/>
                    <a:pt x="80" y="1080"/>
                  </a:cubicBezTo>
                  <a:cubicBezTo>
                    <a:pt x="150" y="1080"/>
                    <a:pt x="163" y="1047"/>
                    <a:pt x="170" y="1020"/>
                  </a:cubicBezTo>
                  <a:cubicBezTo>
                    <a:pt x="176" y="994"/>
                    <a:pt x="233" y="337"/>
                    <a:pt x="233" y="337"/>
                  </a:cubicBezTo>
                  <a:lnTo>
                    <a:pt x="300" y="334"/>
                  </a:lnTo>
                  <a:lnTo>
                    <a:pt x="370" y="1027"/>
                  </a:lnTo>
                  <a:cubicBezTo>
                    <a:pt x="370" y="1027"/>
                    <a:pt x="390" y="1084"/>
                    <a:pt x="450" y="1084"/>
                  </a:cubicBezTo>
                  <a:cubicBezTo>
                    <a:pt x="510" y="1084"/>
                    <a:pt x="536" y="1044"/>
                    <a:pt x="536" y="1007"/>
                  </a:cubicBezTo>
                  <a:cubicBezTo>
                    <a:pt x="536" y="970"/>
                    <a:pt x="433" y="0"/>
                    <a:pt x="433" y="0"/>
                  </a:cubicBezTo>
                  <a:lnTo>
                    <a:pt x="60" y="1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Freeform 35"/>
            <p:cNvSpPr>
              <a:spLocks/>
            </p:cNvSpPr>
            <p:nvPr/>
          </p:nvSpPr>
          <p:spPr bwMode="auto">
            <a:xfrm>
              <a:off x="4148132" y="2127408"/>
              <a:ext cx="158750" cy="157162"/>
            </a:xfrm>
            <a:custGeom>
              <a:avLst/>
              <a:gdLst>
                <a:gd name="T0" fmla="*/ 317 w 317"/>
                <a:gd name="T1" fmla="*/ 158 h 316"/>
                <a:gd name="T2" fmla="*/ 317 w 317"/>
                <a:gd name="T3" fmla="*/ 158 h 316"/>
                <a:gd name="T4" fmla="*/ 158 w 317"/>
                <a:gd name="T5" fmla="*/ 316 h 316"/>
                <a:gd name="T6" fmla="*/ 0 w 317"/>
                <a:gd name="T7" fmla="*/ 158 h 316"/>
                <a:gd name="T8" fmla="*/ 158 w 317"/>
                <a:gd name="T9" fmla="*/ 0 h 316"/>
                <a:gd name="T10" fmla="*/ 317 w 317"/>
                <a:gd name="T11" fmla="*/ 1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316">
                  <a:moveTo>
                    <a:pt x="317" y="158"/>
                  </a:moveTo>
                  <a:lnTo>
                    <a:pt x="317" y="158"/>
                  </a:lnTo>
                  <a:cubicBezTo>
                    <a:pt x="317" y="246"/>
                    <a:pt x="246" y="316"/>
                    <a:pt x="158" y="316"/>
                  </a:cubicBezTo>
                  <a:cubicBezTo>
                    <a:pt x="71" y="316"/>
                    <a:pt x="0" y="246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6" y="0"/>
                    <a:pt x="317" y="71"/>
                    <a:pt x="317" y="158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37"/>
            <p:cNvSpPr>
              <a:spLocks/>
            </p:cNvSpPr>
            <p:nvPr/>
          </p:nvSpPr>
          <p:spPr bwMode="auto">
            <a:xfrm>
              <a:off x="4211638" y="2089150"/>
              <a:ext cx="157163" cy="157162"/>
            </a:xfrm>
            <a:custGeom>
              <a:avLst/>
              <a:gdLst>
                <a:gd name="T0" fmla="*/ 317 w 317"/>
                <a:gd name="T1" fmla="*/ 158 h 316"/>
                <a:gd name="T2" fmla="*/ 317 w 317"/>
                <a:gd name="T3" fmla="*/ 158 h 316"/>
                <a:gd name="T4" fmla="*/ 159 w 317"/>
                <a:gd name="T5" fmla="*/ 316 h 316"/>
                <a:gd name="T6" fmla="*/ 0 w 317"/>
                <a:gd name="T7" fmla="*/ 158 h 316"/>
                <a:gd name="T8" fmla="*/ 159 w 317"/>
                <a:gd name="T9" fmla="*/ 0 h 316"/>
                <a:gd name="T10" fmla="*/ 317 w 317"/>
                <a:gd name="T11" fmla="*/ 1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316">
                  <a:moveTo>
                    <a:pt x="317" y="158"/>
                  </a:moveTo>
                  <a:lnTo>
                    <a:pt x="317" y="158"/>
                  </a:lnTo>
                  <a:cubicBezTo>
                    <a:pt x="317" y="246"/>
                    <a:pt x="246" y="316"/>
                    <a:pt x="159" y="316"/>
                  </a:cubicBezTo>
                  <a:cubicBezTo>
                    <a:pt x="71" y="316"/>
                    <a:pt x="0" y="246"/>
                    <a:pt x="0" y="158"/>
                  </a:cubicBezTo>
                  <a:cubicBezTo>
                    <a:pt x="0" y="71"/>
                    <a:pt x="71" y="0"/>
                    <a:pt x="159" y="0"/>
                  </a:cubicBezTo>
                  <a:cubicBezTo>
                    <a:pt x="246" y="0"/>
                    <a:pt x="317" y="71"/>
                    <a:pt x="317" y="1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0" name="Freeform 38"/>
            <p:cNvSpPr>
              <a:spLocks/>
            </p:cNvSpPr>
            <p:nvPr/>
          </p:nvSpPr>
          <p:spPr bwMode="auto">
            <a:xfrm>
              <a:off x="4041775" y="2264569"/>
              <a:ext cx="292100" cy="165100"/>
            </a:xfrm>
            <a:custGeom>
              <a:avLst/>
              <a:gdLst>
                <a:gd name="T0" fmla="*/ 474 w 590"/>
                <a:gd name="T1" fmla="*/ 0 h 333"/>
                <a:gd name="T2" fmla="*/ 474 w 590"/>
                <a:gd name="T3" fmla="*/ 0 h 333"/>
                <a:gd name="T4" fmla="*/ 140 w 590"/>
                <a:gd name="T5" fmla="*/ 0 h 333"/>
                <a:gd name="T6" fmla="*/ 100 w 590"/>
                <a:gd name="T7" fmla="*/ 73 h 333"/>
                <a:gd name="T8" fmla="*/ 170 w 590"/>
                <a:gd name="T9" fmla="*/ 303 h 333"/>
                <a:gd name="T10" fmla="*/ 544 w 590"/>
                <a:gd name="T11" fmla="*/ 280 h 333"/>
                <a:gd name="T12" fmla="*/ 524 w 590"/>
                <a:gd name="T13" fmla="*/ 163 h 333"/>
                <a:gd name="T14" fmla="*/ 474 w 590"/>
                <a:gd name="T1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0" h="333">
                  <a:moveTo>
                    <a:pt x="474" y="0"/>
                  </a:moveTo>
                  <a:lnTo>
                    <a:pt x="474" y="0"/>
                  </a:lnTo>
                  <a:lnTo>
                    <a:pt x="140" y="0"/>
                  </a:lnTo>
                  <a:cubicBezTo>
                    <a:pt x="140" y="0"/>
                    <a:pt x="107" y="43"/>
                    <a:pt x="100" y="73"/>
                  </a:cubicBezTo>
                  <a:cubicBezTo>
                    <a:pt x="94" y="103"/>
                    <a:pt x="0" y="273"/>
                    <a:pt x="170" y="303"/>
                  </a:cubicBezTo>
                  <a:cubicBezTo>
                    <a:pt x="340" y="333"/>
                    <a:pt x="520" y="300"/>
                    <a:pt x="544" y="280"/>
                  </a:cubicBezTo>
                  <a:cubicBezTo>
                    <a:pt x="567" y="260"/>
                    <a:pt x="590" y="183"/>
                    <a:pt x="524" y="163"/>
                  </a:cubicBezTo>
                  <a:cubicBezTo>
                    <a:pt x="457" y="143"/>
                    <a:pt x="474" y="0"/>
                    <a:pt x="474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1" name="Freeform 41"/>
            <p:cNvSpPr>
              <a:spLocks/>
            </p:cNvSpPr>
            <p:nvPr/>
          </p:nvSpPr>
          <p:spPr bwMode="auto">
            <a:xfrm>
              <a:off x="4350545" y="2210594"/>
              <a:ext cx="106363" cy="63500"/>
            </a:xfrm>
            <a:custGeom>
              <a:avLst/>
              <a:gdLst>
                <a:gd name="T0" fmla="*/ 0 w 213"/>
                <a:gd name="T1" fmla="*/ 122 h 129"/>
                <a:gd name="T2" fmla="*/ 0 w 213"/>
                <a:gd name="T3" fmla="*/ 122 h 129"/>
                <a:gd name="T4" fmla="*/ 108 w 213"/>
                <a:gd name="T5" fmla="*/ 20 h 129"/>
                <a:gd name="T6" fmla="*/ 180 w 213"/>
                <a:gd name="T7" fmla="*/ 26 h 129"/>
                <a:gd name="T8" fmla="*/ 194 w 213"/>
                <a:gd name="T9" fmla="*/ 86 h 129"/>
                <a:gd name="T10" fmla="*/ 154 w 213"/>
                <a:gd name="T1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129">
                  <a:moveTo>
                    <a:pt x="0" y="122"/>
                  </a:moveTo>
                  <a:lnTo>
                    <a:pt x="0" y="122"/>
                  </a:lnTo>
                  <a:lnTo>
                    <a:pt x="108" y="20"/>
                  </a:lnTo>
                  <a:cubicBezTo>
                    <a:pt x="108" y="20"/>
                    <a:pt x="146" y="0"/>
                    <a:pt x="180" y="26"/>
                  </a:cubicBezTo>
                  <a:cubicBezTo>
                    <a:pt x="213" y="51"/>
                    <a:pt x="198" y="79"/>
                    <a:pt x="194" y="86"/>
                  </a:cubicBezTo>
                  <a:cubicBezTo>
                    <a:pt x="191" y="92"/>
                    <a:pt x="154" y="129"/>
                    <a:pt x="154" y="129"/>
                  </a:cubicBezTo>
                </a:path>
              </a:pathLst>
            </a:custGeom>
            <a:solidFill>
              <a:schemeClr val="accent5"/>
            </a:solidFill>
            <a:ln w="1270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Freeform 40"/>
            <p:cNvSpPr>
              <a:spLocks noEditPoints="1"/>
            </p:cNvSpPr>
            <p:nvPr/>
          </p:nvSpPr>
          <p:spPr bwMode="auto">
            <a:xfrm>
              <a:off x="3998913" y="2265363"/>
              <a:ext cx="500063" cy="673100"/>
            </a:xfrm>
            <a:custGeom>
              <a:avLst/>
              <a:gdLst>
                <a:gd name="T0" fmla="*/ 880 w 1005"/>
                <a:gd name="T1" fmla="*/ 227 h 1357"/>
                <a:gd name="T2" fmla="*/ 880 w 1005"/>
                <a:gd name="T3" fmla="*/ 227 h 1357"/>
                <a:gd name="T4" fmla="*/ 845 w 1005"/>
                <a:gd name="T5" fmla="*/ 300 h 1357"/>
                <a:gd name="T6" fmla="*/ 855 w 1005"/>
                <a:gd name="T7" fmla="*/ 173 h 1357"/>
                <a:gd name="T8" fmla="*/ 880 w 1005"/>
                <a:gd name="T9" fmla="*/ 227 h 1357"/>
                <a:gd name="T10" fmla="*/ 836 w 1005"/>
                <a:gd name="T11" fmla="*/ 16 h 1357"/>
                <a:gd name="T12" fmla="*/ 836 w 1005"/>
                <a:gd name="T13" fmla="*/ 16 h 1357"/>
                <a:gd name="T14" fmla="*/ 517 w 1005"/>
                <a:gd name="T15" fmla="*/ 0 h 1357"/>
                <a:gd name="T16" fmla="*/ 291 w 1005"/>
                <a:gd name="T17" fmla="*/ 72 h 1357"/>
                <a:gd name="T18" fmla="*/ 79 w 1005"/>
                <a:gd name="T19" fmla="*/ 37 h 1357"/>
                <a:gd name="T20" fmla="*/ 3 w 1005"/>
                <a:gd name="T21" fmla="*/ 81 h 1357"/>
                <a:gd name="T22" fmla="*/ 66 w 1005"/>
                <a:gd name="T23" fmla="*/ 171 h 1357"/>
                <a:gd name="T24" fmla="*/ 469 w 1005"/>
                <a:gd name="T25" fmla="*/ 171 h 1357"/>
                <a:gd name="T26" fmla="*/ 356 w 1005"/>
                <a:gd name="T27" fmla="*/ 1280 h 1357"/>
                <a:gd name="T28" fmla="*/ 440 w 1005"/>
                <a:gd name="T29" fmla="*/ 1353 h 1357"/>
                <a:gd name="T30" fmla="*/ 531 w 1005"/>
                <a:gd name="T31" fmla="*/ 1287 h 1357"/>
                <a:gd name="T32" fmla="*/ 597 w 1005"/>
                <a:gd name="T33" fmla="*/ 612 h 1357"/>
                <a:gd name="T34" fmla="*/ 659 w 1005"/>
                <a:gd name="T35" fmla="*/ 614 h 1357"/>
                <a:gd name="T36" fmla="*/ 689 w 1005"/>
                <a:gd name="T37" fmla="*/ 1283 h 1357"/>
                <a:gd name="T38" fmla="*/ 784 w 1005"/>
                <a:gd name="T39" fmla="*/ 1356 h 1357"/>
                <a:gd name="T40" fmla="*/ 859 w 1005"/>
                <a:gd name="T41" fmla="*/ 1285 h 1357"/>
                <a:gd name="T42" fmla="*/ 827 w 1005"/>
                <a:gd name="T43" fmla="*/ 487 h 1357"/>
                <a:gd name="T44" fmla="*/ 991 w 1005"/>
                <a:gd name="T45" fmla="*/ 246 h 1357"/>
                <a:gd name="T46" fmla="*/ 836 w 1005"/>
                <a:gd name="T47" fmla="*/ 16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5" h="1357">
                  <a:moveTo>
                    <a:pt x="880" y="227"/>
                  </a:moveTo>
                  <a:lnTo>
                    <a:pt x="880" y="227"/>
                  </a:lnTo>
                  <a:cubicBezTo>
                    <a:pt x="875" y="273"/>
                    <a:pt x="845" y="300"/>
                    <a:pt x="845" y="300"/>
                  </a:cubicBezTo>
                  <a:lnTo>
                    <a:pt x="855" y="173"/>
                  </a:lnTo>
                  <a:cubicBezTo>
                    <a:pt x="855" y="173"/>
                    <a:pt x="886" y="182"/>
                    <a:pt x="880" y="227"/>
                  </a:cubicBezTo>
                  <a:close/>
                  <a:moveTo>
                    <a:pt x="836" y="16"/>
                  </a:moveTo>
                  <a:lnTo>
                    <a:pt x="836" y="16"/>
                  </a:lnTo>
                  <a:cubicBezTo>
                    <a:pt x="829" y="15"/>
                    <a:pt x="517" y="0"/>
                    <a:pt x="517" y="0"/>
                  </a:cubicBezTo>
                  <a:cubicBezTo>
                    <a:pt x="517" y="0"/>
                    <a:pt x="413" y="70"/>
                    <a:pt x="291" y="72"/>
                  </a:cubicBezTo>
                  <a:cubicBezTo>
                    <a:pt x="224" y="71"/>
                    <a:pt x="116" y="47"/>
                    <a:pt x="79" y="37"/>
                  </a:cubicBezTo>
                  <a:cubicBezTo>
                    <a:pt x="43" y="27"/>
                    <a:pt x="6" y="57"/>
                    <a:pt x="3" y="81"/>
                  </a:cubicBezTo>
                  <a:cubicBezTo>
                    <a:pt x="0" y="104"/>
                    <a:pt x="0" y="157"/>
                    <a:pt x="66" y="171"/>
                  </a:cubicBezTo>
                  <a:cubicBezTo>
                    <a:pt x="133" y="184"/>
                    <a:pt x="299" y="217"/>
                    <a:pt x="469" y="171"/>
                  </a:cubicBezTo>
                  <a:cubicBezTo>
                    <a:pt x="461" y="246"/>
                    <a:pt x="357" y="1258"/>
                    <a:pt x="356" y="1280"/>
                  </a:cubicBezTo>
                  <a:cubicBezTo>
                    <a:pt x="355" y="1302"/>
                    <a:pt x="371" y="1352"/>
                    <a:pt x="440" y="1353"/>
                  </a:cubicBezTo>
                  <a:cubicBezTo>
                    <a:pt x="509" y="1354"/>
                    <a:pt x="531" y="1297"/>
                    <a:pt x="531" y="1287"/>
                  </a:cubicBezTo>
                  <a:cubicBezTo>
                    <a:pt x="531" y="1277"/>
                    <a:pt x="597" y="612"/>
                    <a:pt x="597" y="612"/>
                  </a:cubicBezTo>
                  <a:lnTo>
                    <a:pt x="659" y="614"/>
                  </a:lnTo>
                  <a:cubicBezTo>
                    <a:pt x="659" y="614"/>
                    <a:pt x="688" y="1260"/>
                    <a:pt x="689" y="1283"/>
                  </a:cubicBezTo>
                  <a:cubicBezTo>
                    <a:pt x="690" y="1306"/>
                    <a:pt x="711" y="1357"/>
                    <a:pt x="784" y="1356"/>
                  </a:cubicBezTo>
                  <a:cubicBezTo>
                    <a:pt x="856" y="1355"/>
                    <a:pt x="859" y="1285"/>
                    <a:pt x="859" y="1285"/>
                  </a:cubicBezTo>
                  <a:lnTo>
                    <a:pt x="827" y="487"/>
                  </a:lnTo>
                  <a:cubicBezTo>
                    <a:pt x="827" y="487"/>
                    <a:pt x="978" y="417"/>
                    <a:pt x="991" y="246"/>
                  </a:cubicBezTo>
                  <a:cubicBezTo>
                    <a:pt x="1005" y="75"/>
                    <a:pt x="843" y="17"/>
                    <a:pt x="836" y="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4220018" y="2346374"/>
              <a:ext cx="79269" cy="73745"/>
            </a:xfrm>
            <a:custGeom>
              <a:avLst/>
              <a:gdLst>
                <a:gd name="T0" fmla="*/ 8 w 509"/>
                <a:gd name="T1" fmla="*/ 19 h 175"/>
                <a:gd name="T2" fmla="*/ 8 w 509"/>
                <a:gd name="T3" fmla="*/ 19 h 175"/>
                <a:gd name="T4" fmla="*/ 107 w 509"/>
                <a:gd name="T5" fmla="*/ 149 h 175"/>
                <a:gd name="T6" fmla="*/ 461 w 509"/>
                <a:gd name="T7" fmla="*/ 135 h 175"/>
                <a:gd name="T8" fmla="*/ 504 w 509"/>
                <a:gd name="T9" fmla="*/ 64 h 175"/>
                <a:gd name="T10" fmla="*/ 461 w 509"/>
                <a:gd name="T11" fmla="*/ 9 h 175"/>
                <a:gd name="T12" fmla="*/ 367 w 509"/>
                <a:gd name="T13" fmla="*/ 13 h 175"/>
                <a:gd name="connsiteX0" fmla="*/ 24 w 9777"/>
                <a:gd name="connsiteY0" fmla="*/ 746 h 8699"/>
                <a:gd name="connsiteX1" fmla="*/ 24 w 9777"/>
                <a:gd name="connsiteY1" fmla="*/ 746 h 8699"/>
                <a:gd name="connsiteX2" fmla="*/ 1969 w 9777"/>
                <a:gd name="connsiteY2" fmla="*/ 8174 h 8699"/>
                <a:gd name="connsiteX3" fmla="*/ 8924 w 9777"/>
                <a:gd name="connsiteY3" fmla="*/ 7374 h 8699"/>
                <a:gd name="connsiteX4" fmla="*/ 9769 w 9777"/>
                <a:gd name="connsiteY4" fmla="*/ 3317 h 8699"/>
                <a:gd name="connsiteX5" fmla="*/ 8924 w 9777"/>
                <a:gd name="connsiteY5" fmla="*/ 174 h 8699"/>
                <a:gd name="connsiteX6" fmla="*/ 7077 w 9777"/>
                <a:gd name="connsiteY6" fmla="*/ 403 h 8699"/>
                <a:gd name="connsiteX0" fmla="*/ 0 w 9975"/>
                <a:gd name="connsiteY0" fmla="*/ 858 h 9999"/>
                <a:gd name="connsiteX1" fmla="*/ 1989 w 9975"/>
                <a:gd name="connsiteY1" fmla="*/ 9396 h 9999"/>
                <a:gd name="connsiteX2" fmla="*/ 9103 w 9975"/>
                <a:gd name="connsiteY2" fmla="*/ 8477 h 9999"/>
                <a:gd name="connsiteX3" fmla="*/ 9967 w 9975"/>
                <a:gd name="connsiteY3" fmla="*/ 3813 h 9999"/>
                <a:gd name="connsiteX4" fmla="*/ 9103 w 9975"/>
                <a:gd name="connsiteY4" fmla="*/ 200 h 9999"/>
                <a:gd name="connsiteX5" fmla="*/ 7213 w 9975"/>
                <a:gd name="connsiteY5" fmla="*/ 463 h 9999"/>
                <a:gd name="connsiteX0" fmla="*/ 0 w 8006"/>
                <a:gd name="connsiteY0" fmla="*/ 9397 h 10000"/>
                <a:gd name="connsiteX1" fmla="*/ 7132 w 8006"/>
                <a:gd name="connsiteY1" fmla="*/ 8478 h 10000"/>
                <a:gd name="connsiteX2" fmla="*/ 7998 w 8006"/>
                <a:gd name="connsiteY2" fmla="*/ 3813 h 10000"/>
                <a:gd name="connsiteX3" fmla="*/ 7132 w 8006"/>
                <a:gd name="connsiteY3" fmla="*/ 200 h 10000"/>
                <a:gd name="connsiteX4" fmla="*/ 5237 w 8006"/>
                <a:gd name="connsiteY4" fmla="*/ 463 h 10000"/>
                <a:gd name="connsiteX0" fmla="*/ 0 w 3997"/>
                <a:gd name="connsiteY0" fmla="*/ 9711 h 10241"/>
                <a:gd name="connsiteX1" fmla="*/ 2904 w 3997"/>
                <a:gd name="connsiteY1" fmla="*/ 8478 h 10241"/>
                <a:gd name="connsiteX2" fmla="*/ 3986 w 3997"/>
                <a:gd name="connsiteY2" fmla="*/ 3813 h 10241"/>
                <a:gd name="connsiteX3" fmla="*/ 2904 w 3997"/>
                <a:gd name="connsiteY3" fmla="*/ 200 h 10241"/>
                <a:gd name="connsiteX4" fmla="*/ 537 w 3997"/>
                <a:gd name="connsiteY4" fmla="*/ 463 h 10241"/>
                <a:gd name="connsiteX0" fmla="*/ 0 w 10000"/>
                <a:gd name="connsiteY0" fmla="*/ 9482 h 9732"/>
                <a:gd name="connsiteX1" fmla="*/ 7265 w 10000"/>
                <a:gd name="connsiteY1" fmla="*/ 8278 h 9732"/>
                <a:gd name="connsiteX2" fmla="*/ 9972 w 10000"/>
                <a:gd name="connsiteY2" fmla="*/ 3723 h 9732"/>
                <a:gd name="connsiteX3" fmla="*/ 7265 w 10000"/>
                <a:gd name="connsiteY3" fmla="*/ 195 h 9732"/>
                <a:gd name="connsiteX4" fmla="*/ 1344 w 10000"/>
                <a:gd name="connsiteY4" fmla="*/ 452 h 9732"/>
                <a:gd name="connsiteX0" fmla="*/ 0 w 10000"/>
                <a:gd name="connsiteY0" fmla="*/ 9743 h 9743"/>
                <a:gd name="connsiteX1" fmla="*/ 7265 w 10000"/>
                <a:gd name="connsiteY1" fmla="*/ 8506 h 9743"/>
                <a:gd name="connsiteX2" fmla="*/ 9972 w 10000"/>
                <a:gd name="connsiteY2" fmla="*/ 3826 h 9743"/>
                <a:gd name="connsiteX3" fmla="*/ 7265 w 10000"/>
                <a:gd name="connsiteY3" fmla="*/ 200 h 9743"/>
                <a:gd name="connsiteX4" fmla="*/ 1344 w 10000"/>
                <a:gd name="connsiteY4" fmla="*/ 464 h 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9743">
                  <a:moveTo>
                    <a:pt x="0" y="9743"/>
                  </a:moveTo>
                  <a:cubicBezTo>
                    <a:pt x="2651" y="9446"/>
                    <a:pt x="3800" y="9759"/>
                    <a:pt x="7265" y="8506"/>
                  </a:cubicBezTo>
                  <a:cubicBezTo>
                    <a:pt x="7891" y="8309"/>
                    <a:pt x="10285" y="7782"/>
                    <a:pt x="9972" y="3826"/>
                  </a:cubicBezTo>
                  <a:cubicBezTo>
                    <a:pt x="9907" y="2311"/>
                    <a:pt x="9212" y="861"/>
                    <a:pt x="7265" y="200"/>
                  </a:cubicBezTo>
                  <a:cubicBezTo>
                    <a:pt x="7265" y="200"/>
                    <a:pt x="5314" y="-393"/>
                    <a:pt x="1344" y="464"/>
                  </a:cubicBezTo>
                </a:path>
              </a:pathLst>
            </a:custGeom>
            <a:solidFill>
              <a:schemeClr val="accent5"/>
            </a:solidFill>
            <a:ln w="127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736503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3352"/>
            <a:ext cx="8964488" cy="64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93658" y="6152297"/>
            <a:ext cx="61566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4F81BD"/>
                </a:solidFill>
                <a:latin typeface="Times New Roman"/>
                <a:ea typeface="Times New Roman"/>
                <a:cs typeface="Times New Roman"/>
              </a:rPr>
              <a:t>Дополнения к Приказу Министерства Здравоохранения РФ от 21 марта 2014 г. №125н «Об утверждении</a:t>
            </a:r>
            <a:r>
              <a:rPr lang="ru-RU" sz="800" dirty="0">
                <a:solidFill>
                  <a:srgbClr val="4F81BD"/>
                </a:solidFill>
                <a:ea typeface="Times New Roman"/>
                <a:cs typeface="Times New Roman"/>
              </a:rPr>
              <a:t> </a:t>
            </a:r>
            <a:r>
              <a:rPr lang="ru-RU" sz="800" dirty="0">
                <a:solidFill>
                  <a:srgbClr val="4F81BD"/>
                </a:solidFill>
                <a:latin typeface="Times New Roman"/>
                <a:ea typeface="Times New Roman"/>
                <a:cs typeface="Times New Roman"/>
              </a:rPr>
              <a:t>регионального календаря профилактических прививок и календаря профилактических прививок по эпидемическим показаниям"; Приказу №370н Министерства Здравоохранения РФ от 16 июня 2016 г., Приказу №175н Министерства Здравоохранения РФ от 13 апреля 2017 г. «О внесении изменений в приложения №1 и 2 к приказу Министерства здравоохранения РФ от 21 марта №125н.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800" u="sng" dirty="0">
                <a:hlinkClick r:id="rId3"/>
              </a:rPr>
              <a:t>www.pediatr-russia.ru/content/idealnyj-kalendar-vaktsinatsii-2018</a:t>
            </a:r>
            <a:endParaRPr lang="ru-RU" sz="800" dirty="0"/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30659EF5-5E4D-4140-BD66-140063F4C3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300" y="44624"/>
            <a:ext cx="702078" cy="720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0665" y="5444409"/>
            <a:ext cx="3560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Упоминание торговых наименований препаратов приведено на данном</a:t>
            </a:r>
          </a:p>
          <a:p>
            <a:r>
              <a:rPr lang="ru-RU" sz="800" dirty="0"/>
              <a:t> слайде исключительно в научных целях и не направлено на продвижение, </a:t>
            </a:r>
          </a:p>
          <a:p>
            <a:r>
              <a:rPr lang="ru-RU" sz="800" dirty="0"/>
              <a:t>привлечение внимания или акцентирование преимуществ какого-либо</a:t>
            </a:r>
          </a:p>
          <a:p>
            <a:r>
              <a:rPr lang="ru-RU" sz="800" dirty="0"/>
              <a:t> препарата или производителя. Информация предназначена исключительно</a:t>
            </a:r>
          </a:p>
          <a:p>
            <a:r>
              <a:rPr lang="ru-RU" sz="800" dirty="0"/>
              <a:t> для медицинских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017688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748464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9652" y="6008281"/>
            <a:ext cx="594066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rgbClr val="4F81BD"/>
                </a:solidFill>
                <a:latin typeface="Times New Roman"/>
                <a:ea typeface="Times New Roman"/>
                <a:cs typeface="Times New Roman"/>
              </a:rPr>
              <a:t>Дополнения к Приказу Министерства Здравоохранения РФ от 21 марта 2014 г. №125н «Об утверждении</a:t>
            </a:r>
            <a:r>
              <a:rPr lang="ru-RU" sz="800" dirty="0">
                <a:solidFill>
                  <a:srgbClr val="4F81BD"/>
                </a:solidFill>
                <a:ea typeface="Times New Roman"/>
                <a:cs typeface="Times New Roman"/>
              </a:rPr>
              <a:t> </a:t>
            </a:r>
            <a:r>
              <a:rPr lang="ru-RU" sz="800" dirty="0">
                <a:solidFill>
                  <a:srgbClr val="4F81BD"/>
                </a:solidFill>
                <a:latin typeface="Times New Roman"/>
                <a:ea typeface="Times New Roman"/>
                <a:cs typeface="Times New Roman"/>
              </a:rPr>
              <a:t>регионального календаря профилактических прививок и календаря профилактических прививок по эпидемическим показаниям"; Приказу №370н Министерства Здравоохранения РФ от 16 июня 2016 г., Приказу №175н Министерства Здравоохранения РФ от 13 апреля 2017 г. «О внесении изменений в приложения №1 и 2 к приказу Министерства здравоохранения РФ от 21 марта №125н.</a:t>
            </a:r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800" u="sng">
                <a:hlinkClick r:id="rId3"/>
              </a:rPr>
              <a:t>www.pediatr-russia.ru/content/idealnyj-kalendar-vaktsinatsii-2018</a:t>
            </a:r>
            <a:endParaRPr lang="ru-RU" sz="800"/>
          </a:p>
          <a:p>
            <a:pPr marL="171450" indent="-1714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800" dirty="0">
              <a:solidFill>
                <a:srgbClr val="4F81BD"/>
              </a:solidFill>
              <a:ea typeface="Calibri"/>
              <a:cs typeface="Times New Roman"/>
            </a:endParaRP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30659EF5-5E4D-4140-BD66-140063F4C3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300" y="44624"/>
            <a:ext cx="70207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73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/>
        </p:nvGraphicFramePr>
        <p:xfrm>
          <a:off x="1144191" y="1588"/>
          <a:ext cx="1191" cy="1588"/>
        </p:xfrm>
        <a:graphic>
          <a:graphicData uri="http://schemas.openxmlformats.org/presentationml/2006/ole">
            <p:oleObj spid="_x0000_s3074" name="think-cell Slide" r:id="rId5" imgW="360" imgH="36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114300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71550" y="163349"/>
            <a:ext cx="6879409" cy="804841"/>
          </a:xfrm>
        </p:spPr>
        <p:txBody>
          <a:bodyPr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2800" dirty="0">
                <a:solidFill>
                  <a:srgbClr val="FF0000"/>
                </a:solidFill>
              </a:rPr>
              <a:t>Календарь вакцинации взрослых в РФ с 18 лет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с учетом зарегистрированных в РФ вакцин и Приказа Минздрава России от 21 марта 2014 г. N 125н</a:t>
            </a:r>
            <a:endParaRPr lang="ru-RU" sz="1600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3"/>
          <p:cNvGraphicFramePr>
            <a:graphicFrameLocks noGrp="1"/>
          </p:cNvGraphicFramePr>
          <p:nvPr/>
        </p:nvGraphicFramePr>
        <p:xfrm>
          <a:off x="467545" y="1140037"/>
          <a:ext cx="8208910" cy="4900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9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2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9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23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5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27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35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4959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066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Вакцинация</a:t>
                      </a:r>
                    </a:p>
                  </a:txBody>
                  <a:tcPr marL="30659" marR="3065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18-25 л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26-35 л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36-45 л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46-55 л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56-59 л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60-64 л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≥65 л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0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Грипп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доза ежегодно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04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Гепатит В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 дозы (0–1–6 мес.) 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356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 дозы (0–7–21 день) — экстренная схема перед</a:t>
                      </a:r>
                      <a:r>
                        <a:rPr lang="ru-RU" sz="1100" b="1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хирургическими</a:t>
                      </a:r>
                      <a:r>
                        <a:rPr lang="ru-RU" sz="1100" b="1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вмешательствами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 дозы (0–1–2–12 мес.) — </a:t>
                      </a:r>
                      <a:r>
                        <a:rPr lang="ru-RU" sz="11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постконтактная</a:t>
                      </a: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профилактика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Коклюш, дифтерия, столбняк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доза каждые 10 лет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3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Краснуха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1-2 дозы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000" b="1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7" marR="474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80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Корь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1-2 дозы с интервалом от 3 мес.</a:t>
                      </a:r>
                      <a:endParaRPr lang="ru-RU" sz="10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baseline="0" dirty="0"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1-2 дозы по</a:t>
                      </a:r>
                      <a:r>
                        <a:rPr lang="ru-RU" sz="1100" b="1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baseline="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эпид</a:t>
                      </a:r>
                      <a:r>
                        <a:rPr lang="ru-RU" sz="1100" b="1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показаниям с интервалом от 3 мес.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7" marR="474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3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1–2 дозы с интервалом от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 мес. для лиц из групп риска</a:t>
                      </a: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100" dirty="0">
                        <a:latin typeface="+mn-lt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 err="1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Эпид</a:t>
                      </a: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. паротит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 1-2 дозы по </a:t>
                      </a:r>
                      <a:r>
                        <a:rPr lang="ru-RU" sz="1100" b="1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эпид</a:t>
                      </a: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показаниям 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467" marR="474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ПКВ13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доза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7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ППВ23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1-2 дозы с интервалом от 5 лет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7467" marR="474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00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Менингококковая АС</a:t>
                      </a:r>
                      <a:r>
                        <a:rPr lang="en-US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WY </a:t>
                      </a: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(конъюгированная)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1 доза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9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Ветряная оспа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дозы с интервалом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от 6-10 недель;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экстренная профилактика 1 доза в течение первых 72-96 часов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Гепатит А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 дозы с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интервалом от 6-12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мес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82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0" dirty="0">
                          <a:solidFill>
                            <a:srgbClr val="005AA5"/>
                          </a:solidFill>
                          <a:latin typeface="+mn-lt"/>
                          <a:ea typeface="+mn-ea"/>
                          <a:cs typeface="+mn-cs"/>
                        </a:rPr>
                        <a:t>Клещевой энцефалит</a:t>
                      </a:r>
                    </a:p>
                  </a:txBody>
                  <a:tcPr marL="30659" marR="3065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вакцинация 3 дозы (0-6-12 мес.), периодическая ревакцинация 1 раз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в 3 года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0659" marR="30659" marT="0" marB="0" anchor="ctr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8" name="Table 4"/>
          <p:cNvGraphicFramePr>
            <a:graphicFrameLocks noGrp="1"/>
          </p:cNvGraphicFramePr>
          <p:nvPr/>
        </p:nvGraphicFramePr>
        <p:xfrm>
          <a:off x="2613041" y="6190568"/>
          <a:ext cx="4737785" cy="510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54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универсальная вакцинация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+mn-lt"/>
                        </a:rPr>
                        <a:t> </a:t>
                      </a: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вакцинация для групп риска по состоянию здоровья, условиям труда, возрасту или по эпидемическим показаниям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нет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рекомендаций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74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224644" y="6605136"/>
            <a:ext cx="5355772" cy="252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prstClr val="black"/>
                </a:solidFill>
              </a:rPr>
              <a:t>Вакцинопрофилактика работающего населения  Руководство для врачей / Под ред. И.В. </a:t>
            </a:r>
            <a:r>
              <a:rPr lang="ru-RU" sz="800" dirty="0" err="1">
                <a:solidFill>
                  <a:prstClr val="black"/>
                </a:solidFill>
              </a:rPr>
              <a:t>Бухтиярова</a:t>
            </a:r>
            <a:r>
              <a:rPr lang="ru-RU" sz="800" dirty="0">
                <a:solidFill>
                  <a:prstClr val="black"/>
                </a:solidFill>
              </a:rPr>
              <a:t>, Н.И. </a:t>
            </a:r>
            <a:r>
              <a:rPr lang="ru-RU" sz="800" dirty="0" err="1">
                <a:solidFill>
                  <a:prstClr val="black"/>
                </a:solidFill>
              </a:rPr>
              <a:t>Брико</a:t>
            </a:r>
            <a:r>
              <a:rPr lang="ru-RU" sz="800" dirty="0">
                <a:solidFill>
                  <a:prstClr val="black"/>
                </a:solidFill>
              </a:rPr>
              <a:t>. — Москва: МИА, 2019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7249512" y="5596251"/>
            <a:ext cx="13644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333333"/>
                </a:solidFill>
                <a:latin typeface="Verdana" panose="020B0604030504040204" pitchFamily="34" charset="0"/>
              </a:rPr>
              <a:t>SPRU.ADAC.19.09.017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35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29B9D-9AAD-45BA-9BEF-47FF43C9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25" y="332910"/>
            <a:ext cx="8202613" cy="6771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Что представляет собой иммунизация в течение жизни?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EB7C9C-55A5-4781-908C-1B05B30244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xmlns="" id="{CBE4EE6E-7523-464A-8F25-894DBABE4E0D}"/>
              </a:ext>
            </a:extLst>
          </p:cNvPr>
          <p:cNvSpPr/>
          <p:nvPr/>
        </p:nvSpPr>
        <p:spPr bwMode="auto">
          <a:xfrm>
            <a:off x="539552" y="1772816"/>
            <a:ext cx="7956550" cy="1583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ru-RU" b="1" dirty="0">
                <a:solidFill>
                  <a:schemeClr val="tx1"/>
                </a:solidFill>
              </a:rPr>
              <a:t>Концепция, которая заключается в том, что вакцинация может обеспечить защиту и пользу для здоровья населения на разных этапах жизни и в разных условиях</a:t>
            </a:r>
            <a:r>
              <a:rPr lang="ru-RU" b="1" baseline="30000" dirty="0">
                <a:solidFill>
                  <a:schemeClr val="tx1"/>
                </a:solidFill>
              </a:rPr>
              <a:t>1,2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4B2545D-C39C-436F-A217-786755840119}"/>
              </a:ext>
            </a:extLst>
          </p:cNvPr>
          <p:cNvSpPr/>
          <p:nvPr/>
        </p:nvSpPr>
        <p:spPr>
          <a:xfrm>
            <a:off x="309775" y="6341198"/>
            <a:ext cx="8361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/>
              <a:t>1. Global Coalition on Aging, 2013. Life-course immunization: a driver of healthy aging. Доступно по ссылке: https://globalcoalitiononaging.com/wp-content/uploads/2018/07/life-course-immunization_gcoa-for-web-1.pdf.; 2. International Federation on Aging, 2013. Adult vaccination: a key component of healthy aging. http://www.ifa-fiv.org/wp-content/uploads/2015/09/SAATI-Report-2013.pdf; 3. Dini G, et al. Hum Vaccin Immunother 2018;14:772–89. Дата обращения к обоим веб-сайтам: 7 сентября 2018 г.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2F7A7B1-7B37-4B88-A4D8-439655664AE4}"/>
              </a:ext>
            </a:extLst>
          </p:cNvPr>
          <p:cNvSpPr/>
          <p:nvPr/>
        </p:nvSpPr>
        <p:spPr>
          <a:xfrm>
            <a:off x="276913" y="6013502"/>
            <a:ext cx="8039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544F40"/>
              </a:buClr>
            </a:pPr>
            <a:r>
              <a:rPr lang="ru-RU" sz="800" dirty="0">
                <a:solidFill>
                  <a:srgbClr val="544F40"/>
                </a:solidFill>
              </a:rPr>
              <a:t>Работник   здравоохранения (</a:t>
            </a:r>
            <a:r>
              <a:rPr lang="ru-RU" sz="800" dirty="0"/>
              <a:t>общий термин, обозначающий целый ряд специалистов, а именно дипломированных врачей, медицинских сестер, специалистов смежных профессий, технических специалистов, уборщиков и носильщиков, у которых повышен риск контакта с возбудителями инфекций)</a:t>
            </a:r>
            <a:r>
              <a:rPr lang="ru-RU" sz="800" baseline="30000" dirty="0"/>
              <a:t>3</a:t>
            </a:r>
            <a:r>
              <a:rPr lang="ru-RU" sz="800" dirty="0">
                <a:solidFill>
                  <a:srgbClr val="544F40"/>
                </a:solidFill>
              </a:rPr>
              <a:t> </a:t>
            </a:r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xmlns="" id="{0F4E54EB-16BA-4877-8A65-C30164E7CD39}"/>
              </a:ext>
            </a:extLst>
          </p:cNvPr>
          <p:cNvGrpSpPr/>
          <p:nvPr/>
        </p:nvGrpSpPr>
        <p:grpSpPr>
          <a:xfrm>
            <a:off x="370668" y="3445408"/>
            <a:ext cx="8664968" cy="1837832"/>
            <a:chOff x="370668" y="3445408"/>
            <a:chExt cx="8491495" cy="1837832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xmlns="" id="{F23384BD-BE69-45CF-8093-7AB2A21EFB63}"/>
                </a:ext>
              </a:extLst>
            </p:cNvPr>
            <p:cNvGrpSpPr/>
            <p:nvPr/>
          </p:nvGrpSpPr>
          <p:grpSpPr>
            <a:xfrm>
              <a:off x="370668" y="3976606"/>
              <a:ext cx="907164" cy="1306634"/>
              <a:chOff x="129396" y="3976606"/>
              <a:chExt cx="907164" cy="1306634"/>
            </a:xfrm>
          </p:grpSpPr>
          <p:grpSp>
            <p:nvGrpSpPr>
              <p:cNvPr id="5" name="Group 23">
                <a:extLst>
                  <a:ext uri="{FF2B5EF4-FFF2-40B4-BE49-F238E27FC236}">
                    <a16:creationId xmlns:a16="http://schemas.microsoft.com/office/drawing/2014/main" xmlns="" id="{96B392E9-6BEA-4CEF-8954-58CC41C536F6}"/>
                  </a:ext>
                </a:extLst>
              </p:cNvPr>
              <p:cNvGrpSpPr/>
              <p:nvPr/>
            </p:nvGrpSpPr>
            <p:grpSpPr>
              <a:xfrm>
                <a:off x="382438" y="3976606"/>
                <a:ext cx="416868" cy="617571"/>
                <a:chOff x="7418233" y="4755048"/>
                <a:chExt cx="861896" cy="992014"/>
              </a:xfrm>
              <a:solidFill>
                <a:schemeClr val="accent4"/>
              </a:solidFill>
            </p:grpSpPr>
            <p:grpSp>
              <p:nvGrpSpPr>
                <p:cNvPr id="6" name="Group 17">
                  <a:extLst>
                    <a:ext uri="{FF2B5EF4-FFF2-40B4-BE49-F238E27FC236}">
                      <a16:creationId xmlns:a16="http://schemas.microsoft.com/office/drawing/2014/main" xmlns="" id="{59691993-88B8-4651-B7D4-FE8DFB4D5EFF}"/>
                    </a:ext>
                  </a:extLst>
                </p:cNvPr>
                <p:cNvGrpSpPr/>
                <p:nvPr/>
              </p:nvGrpSpPr>
              <p:grpSpPr>
                <a:xfrm>
                  <a:off x="7418233" y="4827559"/>
                  <a:ext cx="861896" cy="919503"/>
                  <a:chOff x="8295739" y="2278477"/>
                  <a:chExt cx="499547" cy="532935"/>
                </a:xfrm>
                <a:grpFill/>
              </p:grpSpPr>
              <p:sp>
                <p:nvSpPr>
                  <p:cNvPr id="11" name="Freeform 5">
                    <a:extLst>
                      <a:ext uri="{FF2B5EF4-FFF2-40B4-BE49-F238E27FC236}">
                        <a16:creationId xmlns:a16="http://schemas.microsoft.com/office/drawing/2014/main" xmlns="" id="{BFB543F5-5D00-4162-B86D-126FAC2BD0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97134" y="2681340"/>
                    <a:ext cx="74055" cy="122606"/>
                  </a:xfrm>
                  <a:custGeom>
                    <a:avLst/>
                    <a:gdLst>
                      <a:gd name="T0" fmla="*/ 22 w 169"/>
                      <a:gd name="T1" fmla="*/ 192 h 274"/>
                      <a:gd name="T2" fmla="*/ 6 w 169"/>
                      <a:gd name="T3" fmla="*/ 70 h 274"/>
                      <a:gd name="T4" fmla="*/ 85 w 169"/>
                      <a:gd name="T5" fmla="*/ 0 h 274"/>
                      <a:gd name="T6" fmla="*/ 156 w 169"/>
                      <a:gd name="T7" fmla="*/ 36 h 274"/>
                      <a:gd name="T8" fmla="*/ 156 w 169"/>
                      <a:gd name="T9" fmla="*/ 124 h 274"/>
                      <a:gd name="T10" fmla="*/ 165 w 169"/>
                      <a:gd name="T11" fmla="*/ 205 h 274"/>
                      <a:gd name="T12" fmla="*/ 102 w 169"/>
                      <a:gd name="T13" fmla="*/ 261 h 274"/>
                      <a:gd name="T14" fmla="*/ 22 w 169"/>
                      <a:gd name="T15" fmla="*/ 192 h 274"/>
                      <a:gd name="connsiteX0" fmla="*/ 953 w 9416"/>
                      <a:gd name="connsiteY0" fmla="*/ 7007 h 9553"/>
                      <a:gd name="connsiteX1" fmla="*/ 6 w 9416"/>
                      <a:gd name="connsiteY1" fmla="*/ 2555 h 9553"/>
                      <a:gd name="connsiteX2" fmla="*/ 4681 w 9416"/>
                      <a:gd name="connsiteY2" fmla="*/ 0 h 9553"/>
                      <a:gd name="connsiteX3" fmla="*/ 8882 w 9416"/>
                      <a:gd name="connsiteY3" fmla="*/ 1314 h 9553"/>
                      <a:gd name="connsiteX4" fmla="*/ 8882 w 9416"/>
                      <a:gd name="connsiteY4" fmla="*/ 4526 h 9553"/>
                      <a:gd name="connsiteX5" fmla="*/ 9414 w 9416"/>
                      <a:gd name="connsiteY5" fmla="*/ 7482 h 9553"/>
                      <a:gd name="connsiteX6" fmla="*/ 5687 w 9416"/>
                      <a:gd name="connsiteY6" fmla="*/ 9526 h 9553"/>
                      <a:gd name="connsiteX7" fmla="*/ 953 w 9416"/>
                      <a:gd name="connsiteY7" fmla="*/ 7007 h 9553"/>
                      <a:gd name="connsiteX0" fmla="*/ 1012 w 10000"/>
                      <a:gd name="connsiteY0" fmla="*/ 7335 h 10000"/>
                      <a:gd name="connsiteX1" fmla="*/ 6 w 10000"/>
                      <a:gd name="connsiteY1" fmla="*/ 2675 h 10000"/>
                      <a:gd name="connsiteX2" fmla="*/ 4971 w 10000"/>
                      <a:gd name="connsiteY2" fmla="*/ 0 h 10000"/>
                      <a:gd name="connsiteX3" fmla="*/ 9433 w 10000"/>
                      <a:gd name="connsiteY3" fmla="*/ 1375 h 10000"/>
                      <a:gd name="connsiteX4" fmla="*/ 9433 w 10000"/>
                      <a:gd name="connsiteY4" fmla="*/ 4738 h 10000"/>
                      <a:gd name="connsiteX5" fmla="*/ 9998 w 10000"/>
                      <a:gd name="connsiteY5" fmla="*/ 7832 h 10000"/>
                      <a:gd name="connsiteX6" fmla="*/ 6040 w 10000"/>
                      <a:gd name="connsiteY6" fmla="*/ 9972 h 10000"/>
                      <a:gd name="connsiteX7" fmla="*/ 1012 w 10000"/>
                      <a:gd name="connsiteY7" fmla="*/ 7335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0" h="10000">
                        <a:moveTo>
                          <a:pt x="1012" y="7335"/>
                        </a:moveTo>
                        <a:cubicBezTo>
                          <a:pt x="1012" y="7335"/>
                          <a:pt x="823" y="5005"/>
                          <a:pt x="6" y="2675"/>
                        </a:cubicBezTo>
                        <a:cubicBezTo>
                          <a:pt x="6" y="2675"/>
                          <a:pt x="-371" y="76"/>
                          <a:pt x="4971" y="0"/>
                        </a:cubicBezTo>
                        <a:cubicBezTo>
                          <a:pt x="4971" y="0"/>
                          <a:pt x="9433" y="0"/>
                          <a:pt x="9433" y="1375"/>
                        </a:cubicBezTo>
                        <a:cubicBezTo>
                          <a:pt x="9433" y="1375"/>
                          <a:pt x="9935" y="3135"/>
                          <a:pt x="9433" y="4738"/>
                        </a:cubicBezTo>
                        <a:cubicBezTo>
                          <a:pt x="9433" y="4738"/>
                          <a:pt x="8882" y="5695"/>
                          <a:pt x="9998" y="7832"/>
                        </a:cubicBezTo>
                        <a:cubicBezTo>
                          <a:pt x="9998" y="7832"/>
                          <a:pt x="10250" y="9972"/>
                          <a:pt x="6040" y="9972"/>
                        </a:cubicBezTo>
                        <a:cubicBezTo>
                          <a:pt x="6040" y="9972"/>
                          <a:pt x="1891" y="10468"/>
                          <a:pt x="1012" y="7335"/>
                        </a:cubicBezTo>
                        <a:close/>
                      </a:path>
                    </a:pathLst>
                  </a:custGeom>
                  <a:grpFill/>
                  <a:ln w="635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2" name="Freeform 6">
                    <a:extLst>
                      <a:ext uri="{FF2B5EF4-FFF2-40B4-BE49-F238E27FC236}">
                        <a16:creationId xmlns:a16="http://schemas.microsoft.com/office/drawing/2014/main" xmlns="" id="{43F94786-B334-4847-9BC3-95EB06BEEE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76175" y="2677184"/>
                    <a:ext cx="120019" cy="110029"/>
                  </a:xfrm>
                  <a:custGeom>
                    <a:avLst/>
                    <a:gdLst>
                      <a:gd name="T0" fmla="*/ 6 w 281"/>
                      <a:gd name="T1" fmla="*/ 59 h 256"/>
                      <a:gd name="T2" fmla="*/ 6 w 281"/>
                      <a:gd name="T3" fmla="*/ 150 h 256"/>
                      <a:gd name="T4" fmla="*/ 19 w 281"/>
                      <a:gd name="T5" fmla="*/ 227 h 256"/>
                      <a:gd name="T6" fmla="*/ 19 w 281"/>
                      <a:gd name="T7" fmla="*/ 256 h 256"/>
                      <a:gd name="T8" fmla="*/ 262 w 281"/>
                      <a:gd name="T9" fmla="*/ 202 h 256"/>
                      <a:gd name="T10" fmla="*/ 129 w 281"/>
                      <a:gd name="T11" fmla="*/ 22 h 256"/>
                      <a:gd name="T12" fmla="*/ 6 w 281"/>
                      <a:gd name="T13" fmla="*/ 59 h 256"/>
                      <a:gd name="connsiteX0" fmla="*/ 0 w 9137"/>
                      <a:gd name="connsiteY0" fmla="*/ 1603 h 9298"/>
                      <a:gd name="connsiteX1" fmla="*/ 158 w 9137"/>
                      <a:gd name="connsiteY1" fmla="*/ 5114 h 9298"/>
                      <a:gd name="connsiteX2" fmla="*/ 462 w 9137"/>
                      <a:gd name="connsiteY2" fmla="*/ 8165 h 9298"/>
                      <a:gd name="connsiteX3" fmla="*/ 462 w 9137"/>
                      <a:gd name="connsiteY3" fmla="*/ 9298 h 9298"/>
                      <a:gd name="connsiteX4" fmla="*/ 9110 w 9137"/>
                      <a:gd name="connsiteY4" fmla="*/ 7189 h 9298"/>
                      <a:gd name="connsiteX5" fmla="*/ 4377 w 9137"/>
                      <a:gd name="connsiteY5" fmla="*/ 157 h 9298"/>
                      <a:gd name="connsiteX6" fmla="*/ 0 w 9137"/>
                      <a:gd name="connsiteY6" fmla="*/ 1603 h 9298"/>
                      <a:gd name="connsiteX0" fmla="*/ 0 w 9999"/>
                      <a:gd name="connsiteY0" fmla="*/ 1724 h 10000"/>
                      <a:gd name="connsiteX1" fmla="*/ 173 w 9999"/>
                      <a:gd name="connsiteY1" fmla="*/ 5500 h 10000"/>
                      <a:gd name="connsiteX2" fmla="*/ 506 w 9999"/>
                      <a:gd name="connsiteY2" fmla="*/ 8781 h 10000"/>
                      <a:gd name="connsiteX3" fmla="*/ 506 w 9999"/>
                      <a:gd name="connsiteY3" fmla="*/ 10000 h 10000"/>
                      <a:gd name="connsiteX4" fmla="*/ 9970 w 9999"/>
                      <a:gd name="connsiteY4" fmla="*/ 7732 h 10000"/>
                      <a:gd name="connsiteX5" fmla="*/ 4790 w 9999"/>
                      <a:gd name="connsiteY5" fmla="*/ 169 h 10000"/>
                      <a:gd name="connsiteX6" fmla="*/ 0 w 9999"/>
                      <a:gd name="connsiteY6" fmla="*/ 1724 h 10000"/>
                      <a:gd name="connsiteX0" fmla="*/ 0 w 10000"/>
                      <a:gd name="connsiteY0" fmla="*/ 1724 h 10000"/>
                      <a:gd name="connsiteX1" fmla="*/ 173 w 10000"/>
                      <a:gd name="connsiteY1" fmla="*/ 5500 h 10000"/>
                      <a:gd name="connsiteX2" fmla="*/ 506 w 10000"/>
                      <a:gd name="connsiteY2" fmla="*/ 8781 h 10000"/>
                      <a:gd name="connsiteX3" fmla="*/ 506 w 10000"/>
                      <a:gd name="connsiteY3" fmla="*/ 10000 h 10000"/>
                      <a:gd name="connsiteX4" fmla="*/ 9971 w 10000"/>
                      <a:gd name="connsiteY4" fmla="*/ 7732 h 10000"/>
                      <a:gd name="connsiteX5" fmla="*/ 4790 w 10000"/>
                      <a:gd name="connsiteY5" fmla="*/ 169 h 10000"/>
                      <a:gd name="connsiteX6" fmla="*/ 0 w 10000"/>
                      <a:gd name="connsiteY6" fmla="*/ 1724 h 10000"/>
                      <a:gd name="connsiteX0" fmla="*/ 0 w 10000"/>
                      <a:gd name="connsiteY0" fmla="*/ 1610 h 9886"/>
                      <a:gd name="connsiteX1" fmla="*/ 173 w 10000"/>
                      <a:gd name="connsiteY1" fmla="*/ 5386 h 9886"/>
                      <a:gd name="connsiteX2" fmla="*/ 506 w 10000"/>
                      <a:gd name="connsiteY2" fmla="*/ 8667 h 9886"/>
                      <a:gd name="connsiteX3" fmla="*/ 506 w 10000"/>
                      <a:gd name="connsiteY3" fmla="*/ 9886 h 9886"/>
                      <a:gd name="connsiteX4" fmla="*/ 9971 w 10000"/>
                      <a:gd name="connsiteY4" fmla="*/ 7618 h 9886"/>
                      <a:gd name="connsiteX5" fmla="*/ 4790 w 10000"/>
                      <a:gd name="connsiteY5" fmla="*/ 55 h 9886"/>
                      <a:gd name="connsiteX6" fmla="*/ 0 w 10000"/>
                      <a:gd name="connsiteY6" fmla="*/ 1610 h 9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00" h="9886">
                        <a:moveTo>
                          <a:pt x="0" y="1610"/>
                        </a:moveTo>
                        <a:cubicBezTo>
                          <a:pt x="0" y="1610"/>
                          <a:pt x="740" y="3084"/>
                          <a:pt x="173" y="5386"/>
                        </a:cubicBezTo>
                        <a:cubicBezTo>
                          <a:pt x="173" y="5386"/>
                          <a:pt x="-25" y="7219"/>
                          <a:pt x="506" y="8667"/>
                        </a:cubicBezTo>
                        <a:cubicBezTo>
                          <a:pt x="765" y="9373"/>
                          <a:pt x="740" y="9550"/>
                          <a:pt x="506" y="9886"/>
                        </a:cubicBezTo>
                        <a:lnTo>
                          <a:pt x="9971" y="7618"/>
                        </a:lnTo>
                        <a:cubicBezTo>
                          <a:pt x="9971" y="7618"/>
                          <a:pt x="10711" y="2156"/>
                          <a:pt x="4790" y="55"/>
                        </a:cubicBezTo>
                        <a:cubicBezTo>
                          <a:pt x="4790" y="55"/>
                          <a:pt x="2680" y="-450"/>
                          <a:pt x="0" y="1610"/>
                        </a:cubicBezTo>
                        <a:close/>
                      </a:path>
                    </a:pathLst>
                  </a:custGeom>
                  <a:grpFill/>
                  <a:ln w="635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3" name="Freeform 7">
                    <a:extLst>
                      <a:ext uri="{FF2B5EF4-FFF2-40B4-BE49-F238E27FC236}">
                        <a16:creationId xmlns:a16="http://schemas.microsoft.com/office/drawing/2014/main" xmlns="" id="{4D5644F8-82C4-4337-8ABA-55BADA777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12583" y="2637800"/>
                    <a:ext cx="262736" cy="134393"/>
                  </a:xfrm>
                  <a:custGeom>
                    <a:avLst/>
                    <a:gdLst>
                      <a:gd name="T0" fmla="*/ 11 w 562"/>
                      <a:gd name="T1" fmla="*/ 0 h 288"/>
                      <a:gd name="T2" fmla="*/ 11 w 562"/>
                      <a:gd name="T3" fmla="*/ 61 h 288"/>
                      <a:gd name="T4" fmla="*/ 204 w 562"/>
                      <a:gd name="T5" fmla="*/ 246 h 288"/>
                      <a:gd name="T6" fmla="*/ 357 w 562"/>
                      <a:gd name="T7" fmla="*/ 246 h 288"/>
                      <a:gd name="T8" fmla="*/ 554 w 562"/>
                      <a:gd name="T9" fmla="*/ 63 h 288"/>
                      <a:gd name="T10" fmla="*/ 554 w 562"/>
                      <a:gd name="T11" fmla="*/ 0 h 288"/>
                      <a:gd name="T12" fmla="*/ 11 w 562"/>
                      <a:gd name="T13" fmla="*/ 0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62" h="288">
                        <a:moveTo>
                          <a:pt x="11" y="0"/>
                        </a:moveTo>
                        <a:cubicBezTo>
                          <a:pt x="11" y="0"/>
                          <a:pt x="0" y="36"/>
                          <a:pt x="11" y="61"/>
                        </a:cubicBezTo>
                        <a:cubicBezTo>
                          <a:pt x="11" y="61"/>
                          <a:pt x="196" y="43"/>
                          <a:pt x="204" y="246"/>
                        </a:cubicBezTo>
                        <a:cubicBezTo>
                          <a:pt x="204" y="246"/>
                          <a:pt x="301" y="288"/>
                          <a:pt x="357" y="246"/>
                        </a:cubicBezTo>
                        <a:cubicBezTo>
                          <a:pt x="357" y="246"/>
                          <a:pt x="376" y="46"/>
                          <a:pt x="554" y="63"/>
                        </a:cubicBezTo>
                        <a:cubicBezTo>
                          <a:pt x="554" y="63"/>
                          <a:pt x="562" y="45"/>
                          <a:pt x="554" y="0"/>
                        </a:cubicBezTo>
                        <a:cubicBezTo>
                          <a:pt x="554" y="0"/>
                          <a:pt x="318" y="59"/>
                          <a:pt x="11" y="0"/>
                        </a:cubicBezTo>
                        <a:close/>
                      </a:path>
                    </a:pathLst>
                  </a:custGeom>
                  <a:grpFill/>
                  <a:ln w="19050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4" name="Freeform 8">
                    <a:extLst>
                      <a:ext uri="{FF2B5EF4-FFF2-40B4-BE49-F238E27FC236}">
                        <a16:creationId xmlns:a16="http://schemas.microsoft.com/office/drawing/2014/main" xmlns="" id="{3B73B43B-3838-4EDC-8995-EEC89B16C3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95739" y="2465053"/>
                    <a:ext cx="499547" cy="187546"/>
                  </a:xfrm>
                  <a:custGeom>
                    <a:avLst/>
                    <a:gdLst>
                      <a:gd name="T0" fmla="*/ 126 w 1069"/>
                      <a:gd name="T1" fmla="*/ 310 h 402"/>
                      <a:gd name="T2" fmla="*/ 39 w 1069"/>
                      <a:gd name="T3" fmla="*/ 279 h 402"/>
                      <a:gd name="T4" fmla="*/ 55 w 1069"/>
                      <a:gd name="T5" fmla="*/ 176 h 402"/>
                      <a:gd name="T6" fmla="*/ 340 w 1069"/>
                      <a:gd name="T7" fmla="*/ 30 h 402"/>
                      <a:gd name="T8" fmla="*/ 425 w 1069"/>
                      <a:gd name="T9" fmla="*/ 39 h 402"/>
                      <a:gd name="T10" fmla="*/ 653 w 1069"/>
                      <a:gd name="T11" fmla="*/ 32 h 402"/>
                      <a:gd name="T12" fmla="*/ 735 w 1069"/>
                      <a:gd name="T13" fmla="*/ 29 h 402"/>
                      <a:gd name="T14" fmla="*/ 1013 w 1069"/>
                      <a:gd name="T15" fmla="*/ 165 h 402"/>
                      <a:gd name="T16" fmla="*/ 1038 w 1069"/>
                      <a:gd name="T17" fmla="*/ 270 h 402"/>
                      <a:gd name="T18" fmla="*/ 944 w 1069"/>
                      <a:gd name="T19" fmla="*/ 303 h 402"/>
                      <a:gd name="T20" fmla="*/ 782 w 1069"/>
                      <a:gd name="T21" fmla="*/ 224 h 402"/>
                      <a:gd name="T22" fmla="*/ 800 w 1069"/>
                      <a:gd name="T23" fmla="*/ 346 h 402"/>
                      <a:gd name="T24" fmla="*/ 266 w 1069"/>
                      <a:gd name="T25" fmla="*/ 346 h 402"/>
                      <a:gd name="T26" fmla="*/ 280 w 1069"/>
                      <a:gd name="T27" fmla="*/ 232 h 402"/>
                      <a:gd name="T28" fmla="*/ 126 w 1069"/>
                      <a:gd name="T29" fmla="*/ 310 h 4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69" h="402">
                        <a:moveTo>
                          <a:pt x="126" y="310"/>
                        </a:moveTo>
                        <a:cubicBezTo>
                          <a:pt x="126" y="310"/>
                          <a:pt x="73" y="329"/>
                          <a:pt x="39" y="279"/>
                        </a:cubicBezTo>
                        <a:cubicBezTo>
                          <a:pt x="39" y="279"/>
                          <a:pt x="0" y="213"/>
                          <a:pt x="55" y="176"/>
                        </a:cubicBezTo>
                        <a:cubicBezTo>
                          <a:pt x="340" y="30"/>
                          <a:pt x="340" y="30"/>
                          <a:pt x="340" y="30"/>
                        </a:cubicBezTo>
                        <a:cubicBezTo>
                          <a:pt x="340" y="30"/>
                          <a:pt x="371" y="8"/>
                          <a:pt x="425" y="39"/>
                        </a:cubicBezTo>
                        <a:cubicBezTo>
                          <a:pt x="425" y="39"/>
                          <a:pt x="555" y="103"/>
                          <a:pt x="653" y="32"/>
                        </a:cubicBezTo>
                        <a:cubicBezTo>
                          <a:pt x="653" y="32"/>
                          <a:pt x="678" y="0"/>
                          <a:pt x="735" y="29"/>
                        </a:cubicBezTo>
                        <a:cubicBezTo>
                          <a:pt x="1013" y="165"/>
                          <a:pt x="1013" y="165"/>
                          <a:pt x="1013" y="165"/>
                        </a:cubicBezTo>
                        <a:cubicBezTo>
                          <a:pt x="1013" y="165"/>
                          <a:pt x="1069" y="200"/>
                          <a:pt x="1038" y="270"/>
                        </a:cubicBezTo>
                        <a:cubicBezTo>
                          <a:pt x="1038" y="270"/>
                          <a:pt x="1016" y="322"/>
                          <a:pt x="944" y="303"/>
                        </a:cubicBezTo>
                        <a:cubicBezTo>
                          <a:pt x="782" y="224"/>
                          <a:pt x="782" y="224"/>
                          <a:pt x="782" y="224"/>
                        </a:cubicBezTo>
                        <a:cubicBezTo>
                          <a:pt x="782" y="224"/>
                          <a:pt x="802" y="319"/>
                          <a:pt x="800" y="346"/>
                        </a:cubicBezTo>
                        <a:cubicBezTo>
                          <a:pt x="800" y="346"/>
                          <a:pt x="558" y="402"/>
                          <a:pt x="266" y="346"/>
                        </a:cubicBezTo>
                        <a:cubicBezTo>
                          <a:pt x="266" y="346"/>
                          <a:pt x="264" y="274"/>
                          <a:pt x="280" y="232"/>
                        </a:cubicBezTo>
                        <a:lnTo>
                          <a:pt x="126" y="310"/>
                        </a:lnTo>
                        <a:close/>
                      </a:path>
                    </a:pathLst>
                  </a:custGeom>
                  <a:grpFill/>
                  <a:ln w="635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5" name="Oval 9">
                    <a:extLst>
                      <a:ext uri="{FF2B5EF4-FFF2-40B4-BE49-F238E27FC236}">
                        <a16:creationId xmlns:a16="http://schemas.microsoft.com/office/drawing/2014/main" xmlns="" id="{8F7721C9-2A4A-4D6F-82AB-8521AB0188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42227" y="2278477"/>
                    <a:ext cx="201806" cy="202238"/>
                  </a:xfrm>
                  <a:prstGeom prst="ellipse">
                    <a:avLst/>
                  </a:prstGeom>
                  <a:grpFill/>
                  <a:ln w="635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6" name="Freeform 10">
                    <a:extLst>
                      <a:ext uri="{FF2B5EF4-FFF2-40B4-BE49-F238E27FC236}">
                        <a16:creationId xmlns:a16="http://schemas.microsoft.com/office/drawing/2014/main" xmlns="" id="{FD9597E1-0813-4FA3-83E7-17FCF910F4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17785" y="2680476"/>
                    <a:ext cx="72166" cy="130936"/>
                  </a:xfrm>
                  <a:custGeom>
                    <a:avLst/>
                    <a:gdLst>
                      <a:gd name="T0" fmla="*/ 134 w 154"/>
                      <a:gd name="T1" fmla="*/ 198 h 280"/>
                      <a:gd name="T2" fmla="*/ 148 w 154"/>
                      <a:gd name="T3" fmla="*/ 76 h 280"/>
                      <a:gd name="T4" fmla="*/ 76 w 154"/>
                      <a:gd name="T5" fmla="*/ 6 h 280"/>
                      <a:gd name="T6" fmla="*/ 12 w 154"/>
                      <a:gd name="T7" fmla="*/ 42 h 280"/>
                      <a:gd name="T8" fmla="*/ 17 w 154"/>
                      <a:gd name="T9" fmla="*/ 129 h 280"/>
                      <a:gd name="T10" fmla="*/ 4 w 154"/>
                      <a:gd name="T11" fmla="*/ 211 h 280"/>
                      <a:gd name="T12" fmla="*/ 61 w 154"/>
                      <a:gd name="T13" fmla="*/ 267 h 280"/>
                      <a:gd name="T14" fmla="*/ 134 w 154"/>
                      <a:gd name="T15" fmla="*/ 198 h 2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4" h="280">
                        <a:moveTo>
                          <a:pt x="134" y="198"/>
                        </a:moveTo>
                        <a:cubicBezTo>
                          <a:pt x="134" y="198"/>
                          <a:pt x="136" y="137"/>
                          <a:pt x="148" y="76"/>
                        </a:cubicBezTo>
                        <a:cubicBezTo>
                          <a:pt x="148" y="76"/>
                          <a:pt x="154" y="8"/>
                          <a:pt x="76" y="6"/>
                        </a:cubicBezTo>
                        <a:cubicBezTo>
                          <a:pt x="76" y="6"/>
                          <a:pt x="14" y="0"/>
                          <a:pt x="12" y="42"/>
                        </a:cubicBezTo>
                        <a:cubicBezTo>
                          <a:pt x="12" y="42"/>
                          <a:pt x="14" y="68"/>
                          <a:pt x="17" y="129"/>
                        </a:cubicBezTo>
                        <a:cubicBezTo>
                          <a:pt x="17" y="129"/>
                          <a:pt x="22" y="134"/>
                          <a:pt x="4" y="211"/>
                        </a:cubicBezTo>
                        <a:cubicBezTo>
                          <a:pt x="4" y="211"/>
                          <a:pt x="0" y="267"/>
                          <a:pt x="61" y="267"/>
                        </a:cubicBezTo>
                        <a:cubicBezTo>
                          <a:pt x="61" y="267"/>
                          <a:pt x="121" y="280"/>
                          <a:pt x="134" y="198"/>
                        </a:cubicBezTo>
                        <a:close/>
                      </a:path>
                    </a:pathLst>
                  </a:custGeom>
                  <a:grpFill/>
                  <a:ln w="635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17" name="Freeform 11">
                    <a:extLst>
                      <a:ext uri="{FF2B5EF4-FFF2-40B4-BE49-F238E27FC236}">
                        <a16:creationId xmlns:a16="http://schemas.microsoft.com/office/drawing/2014/main" xmlns="" id="{58119A0B-C7B7-4732-9B1A-7FB4D4EA95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92681" y="2678740"/>
                    <a:ext cx="120779" cy="110201"/>
                  </a:xfrm>
                  <a:custGeom>
                    <a:avLst/>
                    <a:gdLst>
                      <a:gd name="T0" fmla="*/ 272 w 283"/>
                      <a:gd name="T1" fmla="*/ 59 h 259"/>
                      <a:gd name="T2" fmla="*/ 277 w 283"/>
                      <a:gd name="T3" fmla="*/ 153 h 259"/>
                      <a:gd name="T4" fmla="*/ 264 w 283"/>
                      <a:gd name="T5" fmla="*/ 230 h 259"/>
                      <a:gd name="T6" fmla="*/ 264 w 283"/>
                      <a:gd name="T7" fmla="*/ 259 h 259"/>
                      <a:gd name="T8" fmla="*/ 19 w 283"/>
                      <a:gd name="T9" fmla="*/ 205 h 259"/>
                      <a:gd name="T10" fmla="*/ 153 w 283"/>
                      <a:gd name="T11" fmla="*/ 25 h 259"/>
                      <a:gd name="T12" fmla="*/ 272 w 283"/>
                      <a:gd name="T13" fmla="*/ 59 h 259"/>
                      <a:gd name="connsiteX0" fmla="*/ 8957 w 9165"/>
                      <a:gd name="connsiteY0" fmla="*/ 1516 h 9238"/>
                      <a:gd name="connsiteX1" fmla="*/ 9134 w 9165"/>
                      <a:gd name="connsiteY1" fmla="*/ 5145 h 9238"/>
                      <a:gd name="connsiteX2" fmla="*/ 8675 w 9165"/>
                      <a:gd name="connsiteY2" fmla="*/ 8118 h 9238"/>
                      <a:gd name="connsiteX3" fmla="*/ 8675 w 9165"/>
                      <a:gd name="connsiteY3" fmla="*/ 9238 h 9238"/>
                      <a:gd name="connsiteX4" fmla="*/ 17 w 9165"/>
                      <a:gd name="connsiteY4" fmla="*/ 7153 h 9238"/>
                      <a:gd name="connsiteX5" fmla="*/ 4752 w 9165"/>
                      <a:gd name="connsiteY5" fmla="*/ 203 h 9238"/>
                      <a:gd name="connsiteX6" fmla="*/ 8957 w 9165"/>
                      <a:gd name="connsiteY6" fmla="*/ 1516 h 9238"/>
                      <a:gd name="connsiteX0" fmla="*/ 9773 w 10000"/>
                      <a:gd name="connsiteY0" fmla="*/ 1500 h 9859"/>
                      <a:gd name="connsiteX1" fmla="*/ 9966 w 10000"/>
                      <a:gd name="connsiteY1" fmla="*/ 5428 h 9859"/>
                      <a:gd name="connsiteX2" fmla="*/ 9465 w 10000"/>
                      <a:gd name="connsiteY2" fmla="*/ 8647 h 9859"/>
                      <a:gd name="connsiteX3" fmla="*/ 9465 w 10000"/>
                      <a:gd name="connsiteY3" fmla="*/ 9859 h 9859"/>
                      <a:gd name="connsiteX4" fmla="*/ 19 w 10000"/>
                      <a:gd name="connsiteY4" fmla="*/ 7602 h 9859"/>
                      <a:gd name="connsiteX5" fmla="*/ 5185 w 10000"/>
                      <a:gd name="connsiteY5" fmla="*/ 79 h 9859"/>
                      <a:gd name="connsiteX6" fmla="*/ 9773 w 10000"/>
                      <a:gd name="connsiteY6" fmla="*/ 1500 h 9859"/>
                      <a:gd name="connsiteX0" fmla="*/ 9773 w 9966"/>
                      <a:gd name="connsiteY0" fmla="*/ 1521 h 10000"/>
                      <a:gd name="connsiteX1" fmla="*/ 9966 w 9966"/>
                      <a:gd name="connsiteY1" fmla="*/ 5506 h 10000"/>
                      <a:gd name="connsiteX2" fmla="*/ 9465 w 9966"/>
                      <a:gd name="connsiteY2" fmla="*/ 8771 h 10000"/>
                      <a:gd name="connsiteX3" fmla="*/ 9465 w 9966"/>
                      <a:gd name="connsiteY3" fmla="*/ 10000 h 10000"/>
                      <a:gd name="connsiteX4" fmla="*/ 19 w 9966"/>
                      <a:gd name="connsiteY4" fmla="*/ 7711 h 10000"/>
                      <a:gd name="connsiteX5" fmla="*/ 5185 w 9966"/>
                      <a:gd name="connsiteY5" fmla="*/ 80 h 10000"/>
                      <a:gd name="connsiteX6" fmla="*/ 9773 w 9966"/>
                      <a:gd name="connsiteY6" fmla="*/ 1521 h 10000"/>
                      <a:gd name="connsiteX0" fmla="*/ 9806 w 10000"/>
                      <a:gd name="connsiteY0" fmla="*/ 1521 h 10000"/>
                      <a:gd name="connsiteX1" fmla="*/ 10000 w 10000"/>
                      <a:gd name="connsiteY1" fmla="*/ 5506 h 10000"/>
                      <a:gd name="connsiteX2" fmla="*/ 9497 w 10000"/>
                      <a:gd name="connsiteY2" fmla="*/ 8771 h 10000"/>
                      <a:gd name="connsiteX3" fmla="*/ 9497 w 10000"/>
                      <a:gd name="connsiteY3" fmla="*/ 10000 h 10000"/>
                      <a:gd name="connsiteX4" fmla="*/ 19 w 10000"/>
                      <a:gd name="connsiteY4" fmla="*/ 7711 h 10000"/>
                      <a:gd name="connsiteX5" fmla="*/ 5203 w 10000"/>
                      <a:gd name="connsiteY5" fmla="*/ 80 h 10000"/>
                      <a:gd name="connsiteX6" fmla="*/ 9806 w 10000"/>
                      <a:gd name="connsiteY6" fmla="*/ 1521 h 10000"/>
                      <a:gd name="connsiteX0" fmla="*/ 9806 w 10000"/>
                      <a:gd name="connsiteY0" fmla="*/ 1521 h 10000"/>
                      <a:gd name="connsiteX1" fmla="*/ 10000 w 10000"/>
                      <a:gd name="connsiteY1" fmla="*/ 5506 h 10000"/>
                      <a:gd name="connsiteX2" fmla="*/ 9497 w 10000"/>
                      <a:gd name="connsiteY2" fmla="*/ 8771 h 10000"/>
                      <a:gd name="connsiteX3" fmla="*/ 9497 w 10000"/>
                      <a:gd name="connsiteY3" fmla="*/ 10000 h 10000"/>
                      <a:gd name="connsiteX4" fmla="*/ 19 w 10000"/>
                      <a:gd name="connsiteY4" fmla="*/ 7711 h 10000"/>
                      <a:gd name="connsiteX5" fmla="*/ 5203 w 10000"/>
                      <a:gd name="connsiteY5" fmla="*/ 80 h 10000"/>
                      <a:gd name="connsiteX6" fmla="*/ 9806 w 10000"/>
                      <a:gd name="connsiteY6" fmla="*/ 1521 h 1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00" h="10000">
                        <a:moveTo>
                          <a:pt x="9806" y="1521"/>
                        </a:moveTo>
                        <a:cubicBezTo>
                          <a:pt x="9806" y="1521"/>
                          <a:pt x="9527" y="3136"/>
                          <a:pt x="10000" y="5506"/>
                        </a:cubicBezTo>
                        <a:cubicBezTo>
                          <a:pt x="10000" y="5506"/>
                          <a:pt x="9925" y="7693"/>
                          <a:pt x="9497" y="8771"/>
                        </a:cubicBezTo>
                        <a:cubicBezTo>
                          <a:pt x="9219" y="9472"/>
                          <a:pt x="9226" y="9661"/>
                          <a:pt x="9497" y="10000"/>
                        </a:cubicBezTo>
                        <a:lnTo>
                          <a:pt x="19" y="7711"/>
                        </a:lnTo>
                        <a:cubicBezTo>
                          <a:pt x="19" y="7711"/>
                          <a:pt x="-587" y="2294"/>
                          <a:pt x="5203" y="80"/>
                        </a:cubicBezTo>
                        <a:cubicBezTo>
                          <a:pt x="5203" y="80"/>
                          <a:pt x="6887" y="-509"/>
                          <a:pt x="9806" y="1521"/>
                        </a:cubicBezTo>
                        <a:close/>
                      </a:path>
                    </a:pathLst>
                  </a:custGeom>
                  <a:grpFill/>
                  <a:ln w="6350" cap="flat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</p:grpSp>
            <p:sp>
              <p:nvSpPr>
                <p:cNvPr id="10" name="Isosceles Triangle 1">
                  <a:extLst>
                    <a:ext uri="{FF2B5EF4-FFF2-40B4-BE49-F238E27FC236}">
                      <a16:creationId xmlns:a16="http://schemas.microsoft.com/office/drawing/2014/main" xmlns="" id="{FA29393C-4835-422E-AB07-F5E44CFACDEF}"/>
                    </a:ext>
                  </a:extLst>
                </p:cNvPr>
                <p:cNvSpPr/>
                <p:nvPr/>
              </p:nvSpPr>
              <p:spPr>
                <a:xfrm>
                  <a:off x="7705041" y="4755048"/>
                  <a:ext cx="243104" cy="145021"/>
                </a:xfrm>
                <a:custGeom>
                  <a:avLst/>
                  <a:gdLst>
                    <a:gd name="connsiteX0" fmla="*/ 0 w 243104"/>
                    <a:gd name="connsiteY0" fmla="*/ 154546 h 154546"/>
                    <a:gd name="connsiteX1" fmla="*/ 121552 w 243104"/>
                    <a:gd name="connsiteY1" fmla="*/ 0 h 154546"/>
                    <a:gd name="connsiteX2" fmla="*/ 243104 w 243104"/>
                    <a:gd name="connsiteY2" fmla="*/ 154546 h 154546"/>
                    <a:gd name="connsiteX3" fmla="*/ 0 w 243104"/>
                    <a:gd name="connsiteY3" fmla="*/ 154546 h 154546"/>
                    <a:gd name="connsiteX0" fmla="*/ 0 w 243104"/>
                    <a:gd name="connsiteY0" fmla="*/ 154546 h 154546"/>
                    <a:gd name="connsiteX1" fmla="*/ 121552 w 243104"/>
                    <a:gd name="connsiteY1" fmla="*/ 0 h 154546"/>
                    <a:gd name="connsiteX2" fmla="*/ 243104 w 243104"/>
                    <a:gd name="connsiteY2" fmla="*/ 154546 h 154546"/>
                    <a:gd name="connsiteX3" fmla="*/ 0 w 243104"/>
                    <a:gd name="connsiteY3" fmla="*/ 154546 h 154546"/>
                    <a:gd name="connsiteX0" fmla="*/ 0 w 243104"/>
                    <a:gd name="connsiteY0" fmla="*/ 145021 h 145021"/>
                    <a:gd name="connsiteX1" fmla="*/ 92977 w 243104"/>
                    <a:gd name="connsiteY1" fmla="*/ 0 h 145021"/>
                    <a:gd name="connsiteX2" fmla="*/ 243104 w 243104"/>
                    <a:gd name="connsiteY2" fmla="*/ 145021 h 145021"/>
                    <a:gd name="connsiteX3" fmla="*/ 0 w 243104"/>
                    <a:gd name="connsiteY3" fmla="*/ 145021 h 145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3104" h="145021">
                      <a:moveTo>
                        <a:pt x="0" y="145021"/>
                      </a:moveTo>
                      <a:cubicBezTo>
                        <a:pt x="40517" y="93506"/>
                        <a:pt x="170570" y="76280"/>
                        <a:pt x="92977" y="0"/>
                      </a:cubicBezTo>
                      <a:lnTo>
                        <a:pt x="243104" y="145021"/>
                      </a:lnTo>
                      <a:lnTo>
                        <a:pt x="0" y="14502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Rounded Rectangle 35">
                <a:extLst>
                  <a:ext uri="{FF2B5EF4-FFF2-40B4-BE49-F238E27FC236}">
                    <a16:creationId xmlns:a16="http://schemas.microsoft.com/office/drawing/2014/main" xmlns="" id="{8A403D5D-4151-4715-9D3A-D6977A82377F}"/>
                  </a:ext>
                </a:extLst>
              </p:cNvPr>
              <p:cNvSpPr/>
              <p:nvPr/>
            </p:nvSpPr>
            <p:spPr bwMode="auto">
              <a:xfrm>
                <a:off x="129396" y="4748981"/>
                <a:ext cx="907164" cy="534259"/>
              </a:xfrm>
              <a:prstGeom prst="roundRect">
                <a:avLst/>
              </a:prstGeom>
              <a:noFill/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</a:pPr>
                <a:r>
                  <a:rPr lang="ru-RU" sz="1200" dirty="0">
                    <a:solidFill>
                      <a:schemeClr val="tx1"/>
                    </a:solidFill>
                  </a:rPr>
                  <a:t>Дети грудного возраста</a:t>
                </a:r>
              </a:p>
            </p:txBody>
          </p:sp>
        </p:grpSp>
        <p:grpSp>
          <p:nvGrpSpPr>
            <p:cNvPr id="8" name="Group 34">
              <a:extLst>
                <a:ext uri="{FF2B5EF4-FFF2-40B4-BE49-F238E27FC236}">
                  <a16:creationId xmlns:a16="http://schemas.microsoft.com/office/drawing/2014/main" xmlns="" id="{229DBD5D-FFED-4728-AA0C-1F9F1382922B}"/>
                </a:ext>
              </a:extLst>
            </p:cNvPr>
            <p:cNvGrpSpPr/>
            <p:nvPr/>
          </p:nvGrpSpPr>
          <p:grpSpPr>
            <a:xfrm>
              <a:off x="2267918" y="3493071"/>
              <a:ext cx="1777801" cy="1757714"/>
              <a:chOff x="2012674" y="3493071"/>
              <a:chExt cx="1777801" cy="1757714"/>
            </a:xfrm>
          </p:grpSpPr>
          <p:sp>
            <p:nvSpPr>
              <p:cNvPr id="28" name="Rounded Rectangle 38">
                <a:extLst>
                  <a:ext uri="{FF2B5EF4-FFF2-40B4-BE49-F238E27FC236}">
                    <a16:creationId xmlns:a16="http://schemas.microsoft.com/office/drawing/2014/main" xmlns="" id="{E8638F2E-8CAD-440F-B727-08CBCB35954D}"/>
                  </a:ext>
                </a:extLst>
              </p:cNvPr>
              <p:cNvSpPr/>
              <p:nvPr/>
            </p:nvSpPr>
            <p:spPr bwMode="auto">
              <a:xfrm>
                <a:off x="2012674" y="4716526"/>
                <a:ext cx="1777801" cy="534259"/>
              </a:xfrm>
              <a:prstGeom prst="roundRect">
                <a:avLst/>
              </a:prstGeom>
              <a:noFill/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</a:pPr>
                <a:r>
                  <a:rPr lang="ru-RU" sz="1200" dirty="0">
                    <a:solidFill>
                      <a:schemeClr val="tx1"/>
                    </a:solidFill>
                  </a:rPr>
                  <a:t>Подростки/взрослые</a:t>
                </a:r>
              </a:p>
            </p:txBody>
          </p:sp>
          <p:grpSp>
            <p:nvGrpSpPr>
              <p:cNvPr id="9" name="Group 5">
                <a:extLst>
                  <a:ext uri="{FF2B5EF4-FFF2-40B4-BE49-F238E27FC236}">
                    <a16:creationId xmlns:a16="http://schemas.microsoft.com/office/drawing/2014/main" xmlns="" id="{37D7B78C-CAEF-429A-9A2C-D85E89315E66}"/>
                  </a:ext>
                </a:extLst>
              </p:cNvPr>
              <p:cNvGrpSpPr/>
              <p:nvPr/>
            </p:nvGrpSpPr>
            <p:grpSpPr>
              <a:xfrm>
                <a:off x="2135163" y="3493071"/>
                <a:ext cx="1606722" cy="1101107"/>
                <a:chOff x="2180512" y="3493071"/>
                <a:chExt cx="1606722" cy="1101107"/>
              </a:xfrm>
            </p:grpSpPr>
            <p:sp>
              <p:nvSpPr>
                <p:cNvPr id="19" name="Freeform 91">
                  <a:extLst>
                    <a:ext uri="{FF2B5EF4-FFF2-40B4-BE49-F238E27FC236}">
                      <a16:creationId xmlns:a16="http://schemas.microsoft.com/office/drawing/2014/main" xmlns="" id="{76C7D864-0F67-46F7-B2C9-9E65E0B0D3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0512" y="3671193"/>
                  <a:ext cx="334190" cy="922985"/>
                </a:xfrm>
                <a:custGeom>
                  <a:avLst/>
                  <a:gdLst>
                    <a:gd name="T0" fmla="*/ 158 w 160"/>
                    <a:gd name="T1" fmla="*/ 240 h 451"/>
                    <a:gd name="T2" fmla="*/ 155 w 160"/>
                    <a:gd name="T3" fmla="*/ 214 h 451"/>
                    <a:gd name="T4" fmla="*/ 155 w 160"/>
                    <a:gd name="T5" fmla="*/ 214 h 451"/>
                    <a:gd name="T6" fmla="*/ 145 w 160"/>
                    <a:gd name="T7" fmla="*/ 118 h 451"/>
                    <a:gd name="T8" fmla="*/ 133 w 160"/>
                    <a:gd name="T9" fmla="*/ 101 h 451"/>
                    <a:gd name="T10" fmla="*/ 112 w 160"/>
                    <a:gd name="T11" fmla="*/ 91 h 451"/>
                    <a:gd name="T12" fmla="*/ 127 w 160"/>
                    <a:gd name="T13" fmla="*/ 57 h 451"/>
                    <a:gd name="T14" fmla="*/ 127 w 160"/>
                    <a:gd name="T15" fmla="*/ 47 h 451"/>
                    <a:gd name="T16" fmla="*/ 80 w 160"/>
                    <a:gd name="T17" fmla="*/ 0 h 451"/>
                    <a:gd name="T18" fmla="*/ 33 w 160"/>
                    <a:gd name="T19" fmla="*/ 47 h 451"/>
                    <a:gd name="T20" fmla="*/ 33 w 160"/>
                    <a:gd name="T21" fmla="*/ 57 h 451"/>
                    <a:gd name="T22" fmla="*/ 48 w 160"/>
                    <a:gd name="T23" fmla="*/ 91 h 451"/>
                    <a:gd name="T24" fmla="*/ 27 w 160"/>
                    <a:gd name="T25" fmla="*/ 101 h 451"/>
                    <a:gd name="T26" fmla="*/ 15 w 160"/>
                    <a:gd name="T27" fmla="*/ 118 h 451"/>
                    <a:gd name="T28" fmla="*/ 3 w 160"/>
                    <a:gd name="T29" fmla="*/ 229 h 451"/>
                    <a:gd name="T30" fmla="*/ 3 w 160"/>
                    <a:gd name="T31" fmla="*/ 229 h 451"/>
                    <a:gd name="T32" fmla="*/ 2 w 160"/>
                    <a:gd name="T33" fmla="*/ 240 h 451"/>
                    <a:gd name="T34" fmla="*/ 29 w 160"/>
                    <a:gd name="T35" fmla="*/ 274 h 451"/>
                    <a:gd name="T36" fmla="*/ 29 w 160"/>
                    <a:gd name="T37" fmla="*/ 439 h 451"/>
                    <a:gd name="T38" fmla="*/ 29 w 160"/>
                    <a:gd name="T39" fmla="*/ 451 h 451"/>
                    <a:gd name="T40" fmla="*/ 45 w 160"/>
                    <a:gd name="T41" fmla="*/ 451 h 451"/>
                    <a:gd name="T42" fmla="*/ 58 w 160"/>
                    <a:gd name="T43" fmla="*/ 439 h 451"/>
                    <a:gd name="T44" fmla="*/ 77 w 160"/>
                    <a:gd name="T45" fmla="*/ 275 h 451"/>
                    <a:gd name="T46" fmla="*/ 83 w 160"/>
                    <a:gd name="T47" fmla="*/ 275 h 451"/>
                    <a:gd name="T48" fmla="*/ 102 w 160"/>
                    <a:gd name="T49" fmla="*/ 439 h 451"/>
                    <a:gd name="T50" fmla="*/ 115 w 160"/>
                    <a:gd name="T51" fmla="*/ 451 h 451"/>
                    <a:gd name="T52" fmla="*/ 131 w 160"/>
                    <a:gd name="T53" fmla="*/ 451 h 451"/>
                    <a:gd name="T54" fmla="*/ 131 w 160"/>
                    <a:gd name="T55" fmla="*/ 274 h 451"/>
                    <a:gd name="T56" fmla="*/ 158 w 160"/>
                    <a:gd name="T57" fmla="*/ 240 h 451"/>
                    <a:gd name="T58" fmla="*/ 80 w 160"/>
                    <a:gd name="T59" fmla="*/ 92 h 451"/>
                    <a:gd name="T60" fmla="*/ 45 w 160"/>
                    <a:gd name="T61" fmla="*/ 57 h 451"/>
                    <a:gd name="T62" fmla="*/ 45 w 160"/>
                    <a:gd name="T63" fmla="*/ 47 h 451"/>
                    <a:gd name="T64" fmla="*/ 45 w 160"/>
                    <a:gd name="T65" fmla="*/ 43 h 451"/>
                    <a:gd name="T66" fmla="*/ 54 w 160"/>
                    <a:gd name="T67" fmla="*/ 43 h 451"/>
                    <a:gd name="T68" fmla="*/ 80 w 160"/>
                    <a:gd name="T69" fmla="*/ 24 h 451"/>
                    <a:gd name="T70" fmla="*/ 106 w 160"/>
                    <a:gd name="T71" fmla="*/ 43 h 451"/>
                    <a:gd name="T72" fmla="*/ 115 w 160"/>
                    <a:gd name="T73" fmla="*/ 43 h 451"/>
                    <a:gd name="T74" fmla="*/ 115 w 160"/>
                    <a:gd name="T75" fmla="*/ 47 h 451"/>
                    <a:gd name="T76" fmla="*/ 115 w 160"/>
                    <a:gd name="T77" fmla="*/ 57 h 451"/>
                    <a:gd name="T78" fmla="*/ 80 w 160"/>
                    <a:gd name="T79" fmla="*/ 92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0" h="451">
                      <a:moveTo>
                        <a:pt x="158" y="240"/>
                      </a:moveTo>
                      <a:cubicBezTo>
                        <a:pt x="155" y="214"/>
                        <a:pt x="155" y="214"/>
                        <a:pt x="155" y="214"/>
                      </a:cubicBezTo>
                      <a:cubicBezTo>
                        <a:pt x="155" y="214"/>
                        <a:pt x="155" y="214"/>
                        <a:pt x="155" y="214"/>
                      </a:cubicBezTo>
                      <a:cubicBezTo>
                        <a:pt x="145" y="118"/>
                        <a:pt x="145" y="118"/>
                        <a:pt x="145" y="118"/>
                      </a:cubicBezTo>
                      <a:cubicBezTo>
                        <a:pt x="144" y="108"/>
                        <a:pt x="139" y="104"/>
                        <a:pt x="133" y="101"/>
                      </a:cubicBezTo>
                      <a:cubicBezTo>
                        <a:pt x="112" y="91"/>
                        <a:pt x="112" y="91"/>
                        <a:pt x="112" y="91"/>
                      </a:cubicBezTo>
                      <a:cubicBezTo>
                        <a:pt x="121" y="83"/>
                        <a:pt x="127" y="70"/>
                        <a:pt x="127" y="57"/>
                      </a:cubicBezTo>
                      <a:cubicBezTo>
                        <a:pt x="127" y="47"/>
                        <a:pt x="127" y="47"/>
                        <a:pt x="127" y="47"/>
                      </a:cubicBezTo>
                      <a:cubicBezTo>
                        <a:pt x="127" y="21"/>
                        <a:pt x="106" y="0"/>
                        <a:pt x="80" y="0"/>
                      </a:cubicBezTo>
                      <a:cubicBezTo>
                        <a:pt x="54" y="0"/>
                        <a:pt x="33" y="21"/>
                        <a:pt x="33" y="47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33" y="70"/>
                        <a:pt x="39" y="83"/>
                        <a:pt x="48" y="91"/>
                      </a:cubicBezTo>
                      <a:cubicBezTo>
                        <a:pt x="27" y="101"/>
                        <a:pt x="27" y="101"/>
                        <a:pt x="27" y="101"/>
                      </a:cubicBezTo>
                      <a:cubicBezTo>
                        <a:pt x="21" y="104"/>
                        <a:pt x="16" y="108"/>
                        <a:pt x="15" y="118"/>
                      </a:cubicBezTo>
                      <a:cubicBezTo>
                        <a:pt x="3" y="229"/>
                        <a:pt x="3" y="229"/>
                        <a:pt x="3" y="229"/>
                      </a:cubicBezTo>
                      <a:cubicBezTo>
                        <a:pt x="3" y="229"/>
                        <a:pt x="3" y="229"/>
                        <a:pt x="3" y="229"/>
                      </a:cubicBezTo>
                      <a:cubicBezTo>
                        <a:pt x="2" y="240"/>
                        <a:pt x="2" y="240"/>
                        <a:pt x="2" y="240"/>
                      </a:cubicBezTo>
                      <a:cubicBezTo>
                        <a:pt x="0" y="256"/>
                        <a:pt x="12" y="270"/>
                        <a:pt x="29" y="274"/>
                      </a:cubicBezTo>
                      <a:cubicBezTo>
                        <a:pt x="29" y="439"/>
                        <a:pt x="29" y="439"/>
                        <a:pt x="29" y="439"/>
                      </a:cubicBezTo>
                      <a:cubicBezTo>
                        <a:pt x="29" y="451"/>
                        <a:pt x="29" y="451"/>
                        <a:pt x="29" y="451"/>
                      </a:cubicBezTo>
                      <a:cubicBezTo>
                        <a:pt x="45" y="451"/>
                        <a:pt x="45" y="451"/>
                        <a:pt x="45" y="451"/>
                      </a:cubicBezTo>
                      <a:cubicBezTo>
                        <a:pt x="51" y="451"/>
                        <a:pt x="57" y="445"/>
                        <a:pt x="58" y="439"/>
                      </a:cubicBezTo>
                      <a:cubicBezTo>
                        <a:pt x="77" y="275"/>
                        <a:pt x="77" y="275"/>
                        <a:pt x="77" y="275"/>
                      </a:cubicBezTo>
                      <a:cubicBezTo>
                        <a:pt x="83" y="275"/>
                        <a:pt x="83" y="275"/>
                        <a:pt x="83" y="275"/>
                      </a:cubicBezTo>
                      <a:cubicBezTo>
                        <a:pt x="102" y="439"/>
                        <a:pt x="102" y="439"/>
                        <a:pt x="102" y="439"/>
                      </a:cubicBezTo>
                      <a:cubicBezTo>
                        <a:pt x="103" y="445"/>
                        <a:pt x="109" y="451"/>
                        <a:pt x="115" y="451"/>
                      </a:cubicBezTo>
                      <a:cubicBezTo>
                        <a:pt x="131" y="451"/>
                        <a:pt x="131" y="451"/>
                        <a:pt x="131" y="451"/>
                      </a:cubicBezTo>
                      <a:cubicBezTo>
                        <a:pt x="131" y="274"/>
                        <a:pt x="131" y="274"/>
                        <a:pt x="131" y="274"/>
                      </a:cubicBezTo>
                      <a:cubicBezTo>
                        <a:pt x="148" y="270"/>
                        <a:pt x="160" y="256"/>
                        <a:pt x="158" y="240"/>
                      </a:cubicBezTo>
                      <a:close/>
                      <a:moveTo>
                        <a:pt x="80" y="92"/>
                      </a:moveTo>
                      <a:cubicBezTo>
                        <a:pt x="60" y="92"/>
                        <a:pt x="45" y="76"/>
                        <a:pt x="45" y="5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cubicBezTo>
                        <a:pt x="45" y="46"/>
                        <a:pt x="45" y="45"/>
                        <a:pt x="45" y="43"/>
                      </a:cubicBezTo>
                      <a:cubicBezTo>
                        <a:pt x="54" y="43"/>
                        <a:pt x="54" y="43"/>
                        <a:pt x="54" y="43"/>
                      </a:cubicBezTo>
                      <a:cubicBezTo>
                        <a:pt x="67" y="43"/>
                        <a:pt x="77" y="35"/>
                        <a:pt x="80" y="24"/>
                      </a:cubicBezTo>
                      <a:cubicBezTo>
                        <a:pt x="83" y="35"/>
                        <a:pt x="93" y="43"/>
                        <a:pt x="106" y="43"/>
                      </a:cubicBezTo>
                      <a:cubicBezTo>
                        <a:pt x="115" y="43"/>
                        <a:pt x="115" y="43"/>
                        <a:pt x="115" y="43"/>
                      </a:cubicBezTo>
                      <a:cubicBezTo>
                        <a:pt x="115" y="45"/>
                        <a:pt x="115" y="46"/>
                        <a:pt x="115" y="47"/>
                      </a:cubicBezTo>
                      <a:cubicBezTo>
                        <a:pt x="115" y="57"/>
                        <a:pt x="115" y="57"/>
                        <a:pt x="115" y="57"/>
                      </a:cubicBezTo>
                      <a:cubicBezTo>
                        <a:pt x="115" y="76"/>
                        <a:pt x="100" y="92"/>
                        <a:pt x="80" y="9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 dirty="0"/>
                </a:p>
              </p:txBody>
            </p:sp>
            <p:sp>
              <p:nvSpPr>
                <p:cNvPr id="20" name="Freeform 92">
                  <a:extLst>
                    <a:ext uri="{FF2B5EF4-FFF2-40B4-BE49-F238E27FC236}">
                      <a16:creationId xmlns:a16="http://schemas.microsoft.com/office/drawing/2014/main" xmlns="" id="{B20D93EC-9FEE-4530-8955-170C646910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46788" y="3671193"/>
                  <a:ext cx="358944" cy="922985"/>
                </a:xfrm>
                <a:custGeom>
                  <a:avLst/>
                  <a:gdLst>
                    <a:gd name="T0" fmla="*/ 133 w 172"/>
                    <a:gd name="T1" fmla="*/ 66 h 451"/>
                    <a:gd name="T2" fmla="*/ 139 w 172"/>
                    <a:gd name="T3" fmla="*/ 75 h 451"/>
                    <a:gd name="T4" fmla="*/ 172 w 172"/>
                    <a:gd name="T5" fmla="*/ 85 h 451"/>
                    <a:gd name="T6" fmla="*/ 158 w 172"/>
                    <a:gd name="T7" fmla="*/ 54 h 451"/>
                    <a:gd name="T8" fmla="*/ 133 w 172"/>
                    <a:gd name="T9" fmla="*/ 44 h 451"/>
                    <a:gd name="T10" fmla="*/ 86 w 172"/>
                    <a:gd name="T11" fmla="*/ 0 h 451"/>
                    <a:gd name="T12" fmla="*/ 39 w 172"/>
                    <a:gd name="T13" fmla="*/ 44 h 451"/>
                    <a:gd name="T14" fmla="*/ 14 w 172"/>
                    <a:gd name="T15" fmla="*/ 54 h 451"/>
                    <a:gd name="T16" fmla="*/ 0 w 172"/>
                    <a:gd name="T17" fmla="*/ 85 h 451"/>
                    <a:gd name="T18" fmla="*/ 33 w 172"/>
                    <a:gd name="T19" fmla="*/ 75 h 451"/>
                    <a:gd name="T20" fmla="*/ 40 w 172"/>
                    <a:gd name="T21" fmla="*/ 66 h 451"/>
                    <a:gd name="T22" fmla="*/ 54 w 172"/>
                    <a:gd name="T23" fmla="*/ 91 h 451"/>
                    <a:gd name="T24" fmla="*/ 33 w 172"/>
                    <a:gd name="T25" fmla="*/ 101 h 451"/>
                    <a:gd name="T26" fmla="*/ 21 w 172"/>
                    <a:gd name="T27" fmla="*/ 118 h 451"/>
                    <a:gd name="T28" fmla="*/ 9 w 172"/>
                    <a:gd name="T29" fmla="*/ 229 h 451"/>
                    <a:gd name="T30" fmla="*/ 9 w 172"/>
                    <a:gd name="T31" fmla="*/ 229 h 451"/>
                    <a:gd name="T32" fmla="*/ 8 w 172"/>
                    <a:gd name="T33" fmla="*/ 240 h 451"/>
                    <a:gd name="T34" fmla="*/ 24 w 172"/>
                    <a:gd name="T35" fmla="*/ 269 h 451"/>
                    <a:gd name="T36" fmla="*/ 11 w 172"/>
                    <a:gd name="T37" fmla="*/ 328 h 451"/>
                    <a:gd name="T38" fmla="*/ 20 w 172"/>
                    <a:gd name="T39" fmla="*/ 340 h 451"/>
                    <a:gd name="T40" fmla="*/ 42 w 172"/>
                    <a:gd name="T41" fmla="*/ 340 h 451"/>
                    <a:gd name="T42" fmla="*/ 56 w 172"/>
                    <a:gd name="T43" fmla="*/ 439 h 451"/>
                    <a:gd name="T44" fmla="*/ 69 w 172"/>
                    <a:gd name="T45" fmla="*/ 451 h 451"/>
                    <a:gd name="T46" fmla="*/ 80 w 172"/>
                    <a:gd name="T47" fmla="*/ 451 h 451"/>
                    <a:gd name="T48" fmla="*/ 80 w 172"/>
                    <a:gd name="T49" fmla="*/ 439 h 451"/>
                    <a:gd name="T50" fmla="*/ 80 w 172"/>
                    <a:gd name="T51" fmla="*/ 340 h 451"/>
                    <a:gd name="T52" fmla="*/ 92 w 172"/>
                    <a:gd name="T53" fmla="*/ 340 h 451"/>
                    <a:gd name="T54" fmla="*/ 92 w 172"/>
                    <a:gd name="T55" fmla="*/ 439 h 451"/>
                    <a:gd name="T56" fmla="*/ 92 w 172"/>
                    <a:gd name="T57" fmla="*/ 451 h 451"/>
                    <a:gd name="T58" fmla="*/ 103 w 172"/>
                    <a:gd name="T59" fmla="*/ 451 h 451"/>
                    <a:gd name="T60" fmla="*/ 116 w 172"/>
                    <a:gd name="T61" fmla="*/ 439 h 451"/>
                    <a:gd name="T62" fmla="*/ 130 w 172"/>
                    <a:gd name="T63" fmla="*/ 340 h 451"/>
                    <a:gd name="T64" fmla="*/ 152 w 172"/>
                    <a:gd name="T65" fmla="*/ 340 h 451"/>
                    <a:gd name="T66" fmla="*/ 162 w 172"/>
                    <a:gd name="T67" fmla="*/ 328 h 451"/>
                    <a:gd name="T68" fmla="*/ 149 w 172"/>
                    <a:gd name="T69" fmla="*/ 269 h 451"/>
                    <a:gd name="T70" fmla="*/ 164 w 172"/>
                    <a:gd name="T71" fmla="*/ 240 h 451"/>
                    <a:gd name="T72" fmla="*/ 162 w 172"/>
                    <a:gd name="T73" fmla="*/ 214 h 451"/>
                    <a:gd name="T74" fmla="*/ 162 w 172"/>
                    <a:gd name="T75" fmla="*/ 214 h 451"/>
                    <a:gd name="T76" fmla="*/ 151 w 172"/>
                    <a:gd name="T77" fmla="*/ 118 h 451"/>
                    <a:gd name="T78" fmla="*/ 139 w 172"/>
                    <a:gd name="T79" fmla="*/ 101 h 451"/>
                    <a:gd name="T80" fmla="*/ 118 w 172"/>
                    <a:gd name="T81" fmla="*/ 91 h 451"/>
                    <a:gd name="T82" fmla="*/ 133 w 172"/>
                    <a:gd name="T83" fmla="*/ 66 h 451"/>
                    <a:gd name="T84" fmla="*/ 86 w 172"/>
                    <a:gd name="T85" fmla="*/ 92 h 451"/>
                    <a:gd name="T86" fmla="*/ 51 w 172"/>
                    <a:gd name="T87" fmla="*/ 57 h 451"/>
                    <a:gd name="T88" fmla="*/ 51 w 172"/>
                    <a:gd name="T89" fmla="*/ 47 h 451"/>
                    <a:gd name="T90" fmla="*/ 51 w 172"/>
                    <a:gd name="T91" fmla="*/ 43 h 451"/>
                    <a:gd name="T92" fmla="*/ 60 w 172"/>
                    <a:gd name="T93" fmla="*/ 43 h 451"/>
                    <a:gd name="T94" fmla="*/ 86 w 172"/>
                    <a:gd name="T95" fmla="*/ 24 h 451"/>
                    <a:gd name="T96" fmla="*/ 112 w 172"/>
                    <a:gd name="T97" fmla="*/ 43 h 451"/>
                    <a:gd name="T98" fmla="*/ 121 w 172"/>
                    <a:gd name="T99" fmla="*/ 43 h 451"/>
                    <a:gd name="T100" fmla="*/ 122 w 172"/>
                    <a:gd name="T101" fmla="*/ 47 h 451"/>
                    <a:gd name="T102" fmla="*/ 122 w 172"/>
                    <a:gd name="T103" fmla="*/ 57 h 451"/>
                    <a:gd name="T104" fmla="*/ 86 w 172"/>
                    <a:gd name="T105" fmla="*/ 92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2" h="451">
                      <a:moveTo>
                        <a:pt x="133" y="66"/>
                      </a:moveTo>
                      <a:cubicBezTo>
                        <a:pt x="134" y="69"/>
                        <a:pt x="137" y="72"/>
                        <a:pt x="139" y="75"/>
                      </a:cubicBezTo>
                      <a:cubicBezTo>
                        <a:pt x="152" y="86"/>
                        <a:pt x="172" y="85"/>
                        <a:pt x="172" y="85"/>
                      </a:cubicBezTo>
                      <a:cubicBezTo>
                        <a:pt x="172" y="85"/>
                        <a:pt x="171" y="65"/>
                        <a:pt x="158" y="54"/>
                      </a:cubicBezTo>
                      <a:cubicBezTo>
                        <a:pt x="151" y="47"/>
                        <a:pt x="140" y="45"/>
                        <a:pt x="133" y="44"/>
                      </a:cubicBezTo>
                      <a:cubicBezTo>
                        <a:pt x="132" y="19"/>
                        <a:pt x="111" y="0"/>
                        <a:pt x="86" y="0"/>
                      </a:cubicBezTo>
                      <a:cubicBezTo>
                        <a:pt x="61" y="0"/>
                        <a:pt x="41" y="19"/>
                        <a:pt x="39" y="44"/>
                      </a:cubicBezTo>
                      <a:cubicBezTo>
                        <a:pt x="32" y="45"/>
                        <a:pt x="22" y="47"/>
                        <a:pt x="14" y="54"/>
                      </a:cubicBezTo>
                      <a:cubicBezTo>
                        <a:pt x="1" y="65"/>
                        <a:pt x="0" y="85"/>
                        <a:pt x="0" y="85"/>
                      </a:cubicBezTo>
                      <a:cubicBezTo>
                        <a:pt x="0" y="85"/>
                        <a:pt x="20" y="86"/>
                        <a:pt x="33" y="75"/>
                      </a:cubicBezTo>
                      <a:cubicBezTo>
                        <a:pt x="36" y="72"/>
                        <a:pt x="38" y="69"/>
                        <a:pt x="40" y="66"/>
                      </a:cubicBezTo>
                      <a:cubicBezTo>
                        <a:pt x="42" y="76"/>
                        <a:pt x="47" y="85"/>
                        <a:pt x="54" y="91"/>
                      </a:cubicBezTo>
                      <a:cubicBezTo>
                        <a:pt x="33" y="101"/>
                        <a:pt x="33" y="101"/>
                        <a:pt x="33" y="101"/>
                      </a:cubicBezTo>
                      <a:cubicBezTo>
                        <a:pt x="27" y="104"/>
                        <a:pt x="22" y="109"/>
                        <a:pt x="21" y="118"/>
                      </a:cubicBezTo>
                      <a:cubicBezTo>
                        <a:pt x="9" y="229"/>
                        <a:pt x="9" y="229"/>
                        <a:pt x="9" y="229"/>
                      </a:cubicBezTo>
                      <a:cubicBezTo>
                        <a:pt x="9" y="229"/>
                        <a:pt x="9" y="229"/>
                        <a:pt x="9" y="229"/>
                      </a:cubicBezTo>
                      <a:cubicBezTo>
                        <a:pt x="8" y="240"/>
                        <a:pt x="8" y="240"/>
                        <a:pt x="8" y="240"/>
                      </a:cubicBezTo>
                      <a:cubicBezTo>
                        <a:pt x="8" y="252"/>
                        <a:pt x="14" y="263"/>
                        <a:pt x="24" y="269"/>
                      </a:cubicBezTo>
                      <a:cubicBezTo>
                        <a:pt x="11" y="328"/>
                        <a:pt x="11" y="328"/>
                        <a:pt x="11" y="328"/>
                      </a:cubicBezTo>
                      <a:cubicBezTo>
                        <a:pt x="9" y="334"/>
                        <a:pt x="13" y="340"/>
                        <a:pt x="20" y="340"/>
                      </a:cubicBezTo>
                      <a:cubicBezTo>
                        <a:pt x="42" y="340"/>
                        <a:pt x="42" y="340"/>
                        <a:pt x="42" y="340"/>
                      </a:cubicBezTo>
                      <a:cubicBezTo>
                        <a:pt x="56" y="439"/>
                        <a:pt x="56" y="439"/>
                        <a:pt x="56" y="439"/>
                      </a:cubicBezTo>
                      <a:cubicBezTo>
                        <a:pt x="57" y="445"/>
                        <a:pt x="63" y="451"/>
                        <a:pt x="69" y="451"/>
                      </a:cubicBezTo>
                      <a:cubicBezTo>
                        <a:pt x="75" y="451"/>
                        <a:pt x="80" y="451"/>
                        <a:pt x="80" y="451"/>
                      </a:cubicBezTo>
                      <a:cubicBezTo>
                        <a:pt x="80" y="439"/>
                        <a:pt x="80" y="439"/>
                        <a:pt x="80" y="439"/>
                      </a:cubicBezTo>
                      <a:cubicBezTo>
                        <a:pt x="80" y="340"/>
                        <a:pt x="80" y="340"/>
                        <a:pt x="80" y="340"/>
                      </a:cubicBezTo>
                      <a:cubicBezTo>
                        <a:pt x="84" y="340"/>
                        <a:pt x="88" y="340"/>
                        <a:pt x="92" y="340"/>
                      </a:cubicBezTo>
                      <a:cubicBezTo>
                        <a:pt x="92" y="439"/>
                        <a:pt x="92" y="439"/>
                        <a:pt x="92" y="439"/>
                      </a:cubicBezTo>
                      <a:cubicBezTo>
                        <a:pt x="92" y="451"/>
                        <a:pt x="92" y="451"/>
                        <a:pt x="92" y="451"/>
                      </a:cubicBezTo>
                      <a:cubicBezTo>
                        <a:pt x="92" y="451"/>
                        <a:pt x="98" y="451"/>
                        <a:pt x="103" y="451"/>
                      </a:cubicBezTo>
                      <a:cubicBezTo>
                        <a:pt x="109" y="451"/>
                        <a:pt x="115" y="445"/>
                        <a:pt x="116" y="439"/>
                      </a:cubicBezTo>
                      <a:cubicBezTo>
                        <a:pt x="130" y="340"/>
                        <a:pt x="130" y="340"/>
                        <a:pt x="130" y="340"/>
                      </a:cubicBezTo>
                      <a:cubicBezTo>
                        <a:pt x="152" y="340"/>
                        <a:pt x="152" y="340"/>
                        <a:pt x="152" y="340"/>
                      </a:cubicBezTo>
                      <a:cubicBezTo>
                        <a:pt x="159" y="340"/>
                        <a:pt x="163" y="334"/>
                        <a:pt x="162" y="328"/>
                      </a:cubicBezTo>
                      <a:cubicBezTo>
                        <a:pt x="149" y="269"/>
                        <a:pt x="149" y="269"/>
                        <a:pt x="149" y="269"/>
                      </a:cubicBezTo>
                      <a:cubicBezTo>
                        <a:pt x="158" y="263"/>
                        <a:pt x="164" y="252"/>
                        <a:pt x="164" y="240"/>
                      </a:cubicBezTo>
                      <a:cubicBezTo>
                        <a:pt x="162" y="214"/>
                        <a:pt x="162" y="214"/>
                        <a:pt x="162" y="214"/>
                      </a:cubicBezTo>
                      <a:cubicBezTo>
                        <a:pt x="162" y="214"/>
                        <a:pt x="162" y="214"/>
                        <a:pt x="162" y="214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0" y="108"/>
                        <a:pt x="145" y="104"/>
                        <a:pt x="139" y="101"/>
                      </a:cubicBezTo>
                      <a:cubicBezTo>
                        <a:pt x="118" y="91"/>
                        <a:pt x="118" y="91"/>
                        <a:pt x="118" y="91"/>
                      </a:cubicBezTo>
                      <a:cubicBezTo>
                        <a:pt x="125" y="85"/>
                        <a:pt x="131" y="76"/>
                        <a:pt x="133" y="66"/>
                      </a:cubicBezTo>
                      <a:close/>
                      <a:moveTo>
                        <a:pt x="86" y="92"/>
                      </a:moveTo>
                      <a:cubicBezTo>
                        <a:pt x="67" y="92"/>
                        <a:pt x="51" y="76"/>
                        <a:pt x="51" y="57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1" y="46"/>
                        <a:pt x="51" y="45"/>
                        <a:pt x="51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73" y="43"/>
                        <a:pt x="83" y="35"/>
                        <a:pt x="86" y="24"/>
                      </a:cubicBezTo>
                      <a:cubicBezTo>
                        <a:pt x="89" y="35"/>
                        <a:pt x="100" y="43"/>
                        <a:pt x="112" y="43"/>
                      </a:cubicBezTo>
                      <a:cubicBezTo>
                        <a:pt x="121" y="43"/>
                        <a:pt x="121" y="43"/>
                        <a:pt x="121" y="43"/>
                      </a:cubicBezTo>
                      <a:cubicBezTo>
                        <a:pt x="121" y="45"/>
                        <a:pt x="122" y="46"/>
                        <a:pt x="122" y="47"/>
                      </a:cubicBezTo>
                      <a:cubicBezTo>
                        <a:pt x="122" y="57"/>
                        <a:pt x="122" y="57"/>
                        <a:pt x="122" y="57"/>
                      </a:cubicBezTo>
                      <a:cubicBezTo>
                        <a:pt x="122" y="76"/>
                        <a:pt x="106" y="92"/>
                        <a:pt x="86" y="9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 dirty="0"/>
                </a:p>
              </p:txBody>
            </p:sp>
            <p:sp>
              <p:nvSpPr>
                <p:cNvPr id="25" name="Freeform 32">
                  <a:extLst>
                    <a:ext uri="{FF2B5EF4-FFF2-40B4-BE49-F238E27FC236}">
                      <a16:creationId xmlns:a16="http://schemas.microsoft.com/office/drawing/2014/main" xmlns="" id="{1618A64F-293F-45AE-8430-46E7F146A5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78368" y="3498462"/>
                  <a:ext cx="408866" cy="1095716"/>
                </a:xfrm>
                <a:custGeom>
                  <a:avLst/>
                  <a:gdLst>
                    <a:gd name="T0" fmla="*/ 191 w 213"/>
                    <a:gd name="T1" fmla="*/ 371 h 615"/>
                    <a:gd name="T2" fmla="*/ 212 w 213"/>
                    <a:gd name="T3" fmla="*/ 332 h 615"/>
                    <a:gd name="T4" fmla="*/ 194 w 213"/>
                    <a:gd name="T5" fmla="*/ 164 h 615"/>
                    <a:gd name="T6" fmla="*/ 182 w 213"/>
                    <a:gd name="T7" fmla="*/ 147 h 615"/>
                    <a:gd name="T8" fmla="*/ 140 w 213"/>
                    <a:gd name="T9" fmla="*/ 127 h 615"/>
                    <a:gd name="T10" fmla="*/ 144 w 213"/>
                    <a:gd name="T11" fmla="*/ 124 h 615"/>
                    <a:gd name="T12" fmla="*/ 167 w 213"/>
                    <a:gd name="T13" fmla="*/ 124 h 615"/>
                    <a:gd name="T14" fmla="*/ 172 w 213"/>
                    <a:gd name="T15" fmla="*/ 121 h 615"/>
                    <a:gd name="T16" fmla="*/ 172 w 213"/>
                    <a:gd name="T17" fmla="*/ 115 h 615"/>
                    <a:gd name="T18" fmla="*/ 161 w 213"/>
                    <a:gd name="T19" fmla="*/ 74 h 615"/>
                    <a:gd name="T20" fmla="*/ 161 w 213"/>
                    <a:gd name="T21" fmla="*/ 54 h 615"/>
                    <a:gd name="T22" fmla="*/ 107 w 213"/>
                    <a:gd name="T23" fmla="*/ 0 h 615"/>
                    <a:gd name="T24" fmla="*/ 53 w 213"/>
                    <a:gd name="T25" fmla="*/ 54 h 615"/>
                    <a:gd name="T26" fmla="*/ 53 w 213"/>
                    <a:gd name="T27" fmla="*/ 69 h 615"/>
                    <a:gd name="T28" fmla="*/ 53 w 213"/>
                    <a:gd name="T29" fmla="*/ 69 h 615"/>
                    <a:gd name="T30" fmla="*/ 42 w 213"/>
                    <a:gd name="T31" fmla="*/ 115 h 615"/>
                    <a:gd name="T32" fmla="*/ 42 w 213"/>
                    <a:gd name="T33" fmla="*/ 121 h 615"/>
                    <a:gd name="T34" fmla="*/ 47 w 213"/>
                    <a:gd name="T35" fmla="*/ 124 h 615"/>
                    <a:gd name="T36" fmla="*/ 70 w 213"/>
                    <a:gd name="T37" fmla="*/ 124 h 615"/>
                    <a:gd name="T38" fmla="*/ 74 w 213"/>
                    <a:gd name="T39" fmla="*/ 127 h 615"/>
                    <a:gd name="T40" fmla="*/ 32 w 213"/>
                    <a:gd name="T41" fmla="*/ 147 h 615"/>
                    <a:gd name="T42" fmla="*/ 19 w 213"/>
                    <a:gd name="T43" fmla="*/ 164 h 615"/>
                    <a:gd name="T44" fmla="*/ 2 w 213"/>
                    <a:gd name="T45" fmla="*/ 332 h 615"/>
                    <a:gd name="T46" fmla="*/ 23 w 213"/>
                    <a:gd name="T47" fmla="*/ 371 h 615"/>
                    <a:gd name="T48" fmla="*/ 4 w 213"/>
                    <a:gd name="T49" fmla="*/ 454 h 615"/>
                    <a:gd name="T50" fmla="*/ 14 w 213"/>
                    <a:gd name="T51" fmla="*/ 465 h 615"/>
                    <a:gd name="T52" fmla="*/ 50 w 213"/>
                    <a:gd name="T53" fmla="*/ 465 h 615"/>
                    <a:gd name="T54" fmla="*/ 69 w 213"/>
                    <a:gd name="T55" fmla="*/ 603 h 615"/>
                    <a:gd name="T56" fmla="*/ 83 w 213"/>
                    <a:gd name="T57" fmla="*/ 615 h 615"/>
                    <a:gd name="T58" fmla="*/ 101 w 213"/>
                    <a:gd name="T59" fmla="*/ 615 h 615"/>
                    <a:gd name="T60" fmla="*/ 101 w 213"/>
                    <a:gd name="T61" fmla="*/ 465 h 615"/>
                    <a:gd name="T62" fmla="*/ 113 w 213"/>
                    <a:gd name="T63" fmla="*/ 465 h 615"/>
                    <a:gd name="T64" fmla="*/ 113 w 213"/>
                    <a:gd name="T65" fmla="*/ 615 h 615"/>
                    <a:gd name="T66" fmla="*/ 131 w 213"/>
                    <a:gd name="T67" fmla="*/ 615 h 615"/>
                    <a:gd name="T68" fmla="*/ 144 w 213"/>
                    <a:gd name="T69" fmla="*/ 603 h 615"/>
                    <a:gd name="T70" fmla="*/ 164 w 213"/>
                    <a:gd name="T71" fmla="*/ 465 h 615"/>
                    <a:gd name="T72" fmla="*/ 200 w 213"/>
                    <a:gd name="T73" fmla="*/ 465 h 615"/>
                    <a:gd name="T74" fmla="*/ 209 w 213"/>
                    <a:gd name="T75" fmla="*/ 454 h 615"/>
                    <a:gd name="T76" fmla="*/ 191 w 213"/>
                    <a:gd name="T77" fmla="*/ 371 h 615"/>
                    <a:gd name="T78" fmla="*/ 25 w 213"/>
                    <a:gd name="T79" fmla="*/ 358 h 615"/>
                    <a:gd name="T80" fmla="*/ 21 w 213"/>
                    <a:gd name="T81" fmla="*/ 355 h 615"/>
                    <a:gd name="T82" fmla="*/ 14 w 213"/>
                    <a:gd name="T83" fmla="*/ 333 h 615"/>
                    <a:gd name="T84" fmla="*/ 16 w 213"/>
                    <a:gd name="T85" fmla="*/ 308 h 615"/>
                    <a:gd name="T86" fmla="*/ 36 w 213"/>
                    <a:gd name="T87" fmla="*/ 308 h 615"/>
                    <a:gd name="T88" fmla="*/ 25 w 213"/>
                    <a:gd name="T89" fmla="*/ 358 h 615"/>
                    <a:gd name="T90" fmla="*/ 107 w 213"/>
                    <a:gd name="T91" fmla="*/ 127 h 615"/>
                    <a:gd name="T92" fmla="*/ 65 w 213"/>
                    <a:gd name="T93" fmla="*/ 85 h 615"/>
                    <a:gd name="T94" fmla="*/ 65 w 213"/>
                    <a:gd name="T95" fmla="*/ 74 h 615"/>
                    <a:gd name="T96" fmla="*/ 85 w 213"/>
                    <a:gd name="T97" fmla="*/ 54 h 615"/>
                    <a:gd name="T98" fmla="*/ 113 w 213"/>
                    <a:gd name="T99" fmla="*/ 54 h 615"/>
                    <a:gd name="T100" fmla="*/ 133 w 213"/>
                    <a:gd name="T101" fmla="*/ 34 h 615"/>
                    <a:gd name="T102" fmla="*/ 133 w 213"/>
                    <a:gd name="T103" fmla="*/ 21 h 615"/>
                    <a:gd name="T104" fmla="*/ 149 w 213"/>
                    <a:gd name="T105" fmla="*/ 54 h 615"/>
                    <a:gd name="T106" fmla="*/ 149 w 213"/>
                    <a:gd name="T107" fmla="*/ 85 h 615"/>
                    <a:gd name="T108" fmla="*/ 107 w 213"/>
                    <a:gd name="T109" fmla="*/ 127 h 615"/>
                    <a:gd name="T110" fmla="*/ 177 w 213"/>
                    <a:gd name="T111" fmla="*/ 308 h 615"/>
                    <a:gd name="T112" fmla="*/ 197 w 213"/>
                    <a:gd name="T113" fmla="*/ 308 h 615"/>
                    <a:gd name="T114" fmla="*/ 200 w 213"/>
                    <a:gd name="T115" fmla="*/ 333 h 615"/>
                    <a:gd name="T116" fmla="*/ 192 w 213"/>
                    <a:gd name="T117" fmla="*/ 355 h 615"/>
                    <a:gd name="T118" fmla="*/ 188 w 213"/>
                    <a:gd name="T119" fmla="*/ 359 h 615"/>
                    <a:gd name="T120" fmla="*/ 177 w 213"/>
                    <a:gd name="T121" fmla="*/ 308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3" h="615">
                      <a:moveTo>
                        <a:pt x="191" y="371"/>
                      </a:moveTo>
                      <a:cubicBezTo>
                        <a:pt x="205" y="363"/>
                        <a:pt x="213" y="349"/>
                        <a:pt x="212" y="332"/>
                      </a:cubicBezTo>
                      <a:cubicBezTo>
                        <a:pt x="194" y="164"/>
                        <a:pt x="194" y="164"/>
                        <a:pt x="194" y="164"/>
                      </a:cubicBezTo>
                      <a:cubicBezTo>
                        <a:pt x="193" y="154"/>
                        <a:pt x="188" y="150"/>
                        <a:pt x="182" y="147"/>
                      </a:cubicBezTo>
                      <a:cubicBezTo>
                        <a:pt x="140" y="127"/>
                        <a:pt x="140" y="127"/>
                        <a:pt x="140" y="127"/>
                      </a:cubicBezTo>
                      <a:cubicBezTo>
                        <a:pt x="141" y="126"/>
                        <a:pt x="143" y="125"/>
                        <a:pt x="144" y="124"/>
                      </a:cubicBezTo>
                      <a:cubicBezTo>
                        <a:pt x="167" y="124"/>
                        <a:pt x="167" y="124"/>
                        <a:pt x="167" y="124"/>
                      </a:cubicBezTo>
                      <a:cubicBezTo>
                        <a:pt x="169" y="124"/>
                        <a:pt x="171" y="123"/>
                        <a:pt x="172" y="121"/>
                      </a:cubicBezTo>
                      <a:cubicBezTo>
                        <a:pt x="173" y="119"/>
                        <a:pt x="173" y="117"/>
                        <a:pt x="172" y="115"/>
                      </a:cubicBezTo>
                      <a:cubicBezTo>
                        <a:pt x="162" y="95"/>
                        <a:pt x="161" y="90"/>
                        <a:pt x="161" y="74"/>
                      </a:cubicBezTo>
                      <a:cubicBezTo>
                        <a:pt x="161" y="54"/>
                        <a:pt x="161" y="54"/>
                        <a:pt x="161" y="54"/>
                      </a:cubicBezTo>
                      <a:cubicBezTo>
                        <a:pt x="161" y="24"/>
                        <a:pt x="137" y="0"/>
                        <a:pt x="107" y="0"/>
                      </a:cubicBezTo>
                      <a:cubicBezTo>
                        <a:pt x="77" y="0"/>
                        <a:pt x="53" y="24"/>
                        <a:pt x="53" y="54"/>
                      </a:cubicBezTo>
                      <a:cubicBezTo>
                        <a:pt x="53" y="69"/>
                        <a:pt x="53" y="69"/>
                        <a:pt x="53" y="69"/>
                      </a:cubicBezTo>
                      <a:cubicBezTo>
                        <a:pt x="53" y="69"/>
                        <a:pt x="53" y="69"/>
                        <a:pt x="53" y="69"/>
                      </a:cubicBezTo>
                      <a:cubicBezTo>
                        <a:pt x="53" y="89"/>
                        <a:pt x="53" y="94"/>
                        <a:pt x="42" y="115"/>
                      </a:cubicBezTo>
                      <a:cubicBezTo>
                        <a:pt x="41" y="117"/>
                        <a:pt x="41" y="119"/>
                        <a:pt x="42" y="121"/>
                      </a:cubicBezTo>
                      <a:cubicBezTo>
                        <a:pt x="43" y="123"/>
                        <a:pt x="45" y="124"/>
                        <a:pt x="47" y="124"/>
                      </a:cubicBezTo>
                      <a:cubicBezTo>
                        <a:pt x="70" y="124"/>
                        <a:pt x="70" y="124"/>
                        <a:pt x="70" y="124"/>
                      </a:cubicBezTo>
                      <a:cubicBezTo>
                        <a:pt x="71" y="125"/>
                        <a:pt x="72" y="126"/>
                        <a:pt x="74" y="127"/>
                      </a:cubicBezTo>
                      <a:cubicBezTo>
                        <a:pt x="32" y="147"/>
                        <a:pt x="32" y="147"/>
                        <a:pt x="32" y="147"/>
                      </a:cubicBezTo>
                      <a:cubicBezTo>
                        <a:pt x="26" y="150"/>
                        <a:pt x="21" y="155"/>
                        <a:pt x="19" y="164"/>
                      </a:cubicBezTo>
                      <a:cubicBezTo>
                        <a:pt x="2" y="332"/>
                        <a:pt x="2" y="332"/>
                        <a:pt x="2" y="332"/>
                      </a:cubicBezTo>
                      <a:cubicBezTo>
                        <a:pt x="0" y="349"/>
                        <a:pt x="9" y="363"/>
                        <a:pt x="23" y="371"/>
                      </a:cubicBezTo>
                      <a:cubicBezTo>
                        <a:pt x="4" y="454"/>
                        <a:pt x="4" y="454"/>
                        <a:pt x="4" y="454"/>
                      </a:cubicBezTo>
                      <a:cubicBezTo>
                        <a:pt x="3" y="460"/>
                        <a:pt x="7" y="465"/>
                        <a:pt x="14" y="465"/>
                      </a:cubicBezTo>
                      <a:cubicBezTo>
                        <a:pt x="50" y="465"/>
                        <a:pt x="50" y="465"/>
                        <a:pt x="50" y="465"/>
                      </a:cubicBezTo>
                      <a:cubicBezTo>
                        <a:pt x="69" y="603"/>
                        <a:pt x="69" y="603"/>
                        <a:pt x="69" y="603"/>
                      </a:cubicBezTo>
                      <a:cubicBezTo>
                        <a:pt x="70" y="609"/>
                        <a:pt x="76" y="615"/>
                        <a:pt x="83" y="615"/>
                      </a:cubicBezTo>
                      <a:cubicBezTo>
                        <a:pt x="101" y="615"/>
                        <a:pt x="101" y="615"/>
                        <a:pt x="101" y="615"/>
                      </a:cubicBezTo>
                      <a:cubicBezTo>
                        <a:pt x="101" y="465"/>
                        <a:pt x="101" y="465"/>
                        <a:pt x="101" y="465"/>
                      </a:cubicBezTo>
                      <a:cubicBezTo>
                        <a:pt x="105" y="465"/>
                        <a:pt x="109" y="465"/>
                        <a:pt x="113" y="465"/>
                      </a:cubicBezTo>
                      <a:cubicBezTo>
                        <a:pt x="113" y="615"/>
                        <a:pt x="113" y="615"/>
                        <a:pt x="113" y="615"/>
                      </a:cubicBezTo>
                      <a:cubicBezTo>
                        <a:pt x="131" y="615"/>
                        <a:pt x="131" y="615"/>
                        <a:pt x="131" y="615"/>
                      </a:cubicBezTo>
                      <a:cubicBezTo>
                        <a:pt x="137" y="615"/>
                        <a:pt x="143" y="609"/>
                        <a:pt x="144" y="603"/>
                      </a:cubicBezTo>
                      <a:cubicBezTo>
                        <a:pt x="164" y="465"/>
                        <a:pt x="164" y="465"/>
                        <a:pt x="164" y="465"/>
                      </a:cubicBezTo>
                      <a:cubicBezTo>
                        <a:pt x="200" y="465"/>
                        <a:pt x="200" y="465"/>
                        <a:pt x="200" y="465"/>
                      </a:cubicBezTo>
                      <a:cubicBezTo>
                        <a:pt x="206" y="465"/>
                        <a:pt x="211" y="460"/>
                        <a:pt x="209" y="454"/>
                      </a:cubicBezTo>
                      <a:lnTo>
                        <a:pt x="191" y="371"/>
                      </a:lnTo>
                      <a:close/>
                      <a:moveTo>
                        <a:pt x="25" y="358"/>
                      </a:moveTo>
                      <a:cubicBezTo>
                        <a:pt x="24" y="357"/>
                        <a:pt x="22" y="356"/>
                        <a:pt x="21" y="355"/>
                      </a:cubicBezTo>
                      <a:cubicBezTo>
                        <a:pt x="17" y="350"/>
                        <a:pt x="13" y="343"/>
                        <a:pt x="14" y="333"/>
                      </a:cubicBezTo>
                      <a:cubicBezTo>
                        <a:pt x="16" y="308"/>
                        <a:pt x="16" y="308"/>
                        <a:pt x="16" y="308"/>
                      </a:cubicBezTo>
                      <a:cubicBezTo>
                        <a:pt x="36" y="308"/>
                        <a:pt x="36" y="308"/>
                        <a:pt x="36" y="308"/>
                      </a:cubicBezTo>
                      <a:lnTo>
                        <a:pt x="25" y="358"/>
                      </a:lnTo>
                      <a:close/>
                      <a:moveTo>
                        <a:pt x="107" y="127"/>
                      </a:moveTo>
                      <a:cubicBezTo>
                        <a:pt x="84" y="127"/>
                        <a:pt x="65" y="108"/>
                        <a:pt x="65" y="85"/>
                      </a:cubicBezTo>
                      <a:cubicBezTo>
                        <a:pt x="65" y="74"/>
                        <a:pt x="65" y="74"/>
                        <a:pt x="65" y="74"/>
                      </a:cubicBezTo>
                      <a:cubicBezTo>
                        <a:pt x="65" y="63"/>
                        <a:pt x="74" y="54"/>
                        <a:pt x="85" y="54"/>
                      </a:cubicBezTo>
                      <a:cubicBezTo>
                        <a:pt x="99" y="54"/>
                        <a:pt x="113" y="54"/>
                        <a:pt x="113" y="54"/>
                      </a:cubicBezTo>
                      <a:cubicBezTo>
                        <a:pt x="124" y="54"/>
                        <a:pt x="133" y="45"/>
                        <a:pt x="133" y="34"/>
                      </a:cubicBezTo>
                      <a:cubicBezTo>
                        <a:pt x="133" y="34"/>
                        <a:pt x="133" y="27"/>
                        <a:pt x="133" y="21"/>
                      </a:cubicBezTo>
                      <a:cubicBezTo>
                        <a:pt x="143" y="29"/>
                        <a:pt x="149" y="41"/>
                        <a:pt x="149" y="54"/>
                      </a:cubicBezTo>
                      <a:cubicBezTo>
                        <a:pt x="149" y="85"/>
                        <a:pt x="149" y="85"/>
                        <a:pt x="149" y="85"/>
                      </a:cubicBezTo>
                      <a:cubicBezTo>
                        <a:pt x="149" y="108"/>
                        <a:pt x="130" y="127"/>
                        <a:pt x="107" y="127"/>
                      </a:cubicBezTo>
                      <a:close/>
                      <a:moveTo>
                        <a:pt x="177" y="308"/>
                      </a:moveTo>
                      <a:cubicBezTo>
                        <a:pt x="197" y="308"/>
                        <a:pt x="197" y="308"/>
                        <a:pt x="197" y="308"/>
                      </a:cubicBezTo>
                      <a:cubicBezTo>
                        <a:pt x="200" y="333"/>
                        <a:pt x="200" y="333"/>
                        <a:pt x="200" y="333"/>
                      </a:cubicBezTo>
                      <a:cubicBezTo>
                        <a:pt x="201" y="343"/>
                        <a:pt x="196" y="350"/>
                        <a:pt x="192" y="355"/>
                      </a:cubicBezTo>
                      <a:cubicBezTo>
                        <a:pt x="191" y="356"/>
                        <a:pt x="190" y="357"/>
                        <a:pt x="188" y="359"/>
                      </a:cubicBezTo>
                      <a:lnTo>
                        <a:pt x="177" y="30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 dirty="0"/>
                </a:p>
              </p:txBody>
            </p:sp>
            <p:grpSp>
              <p:nvGrpSpPr>
                <p:cNvPr id="21" name="Group 31">
                  <a:extLst>
                    <a:ext uri="{FF2B5EF4-FFF2-40B4-BE49-F238E27FC236}">
                      <a16:creationId xmlns:a16="http://schemas.microsoft.com/office/drawing/2014/main" xmlns="" id="{94679EAF-9DA2-4BEE-A0D4-C6B29623BA2F}"/>
                    </a:ext>
                  </a:extLst>
                </p:cNvPr>
                <p:cNvGrpSpPr/>
                <p:nvPr/>
              </p:nvGrpSpPr>
              <p:grpSpPr>
                <a:xfrm>
                  <a:off x="2950954" y="3493071"/>
                  <a:ext cx="383999" cy="1091014"/>
                  <a:chOff x="6450452" y="1263650"/>
                  <a:chExt cx="409575" cy="1200150"/>
                </a:xfrm>
                <a:solidFill>
                  <a:schemeClr val="accent4"/>
                </a:solidFill>
              </p:grpSpPr>
              <p:sp>
                <p:nvSpPr>
                  <p:cNvPr id="33" name="Freeform 88">
                    <a:extLst>
                      <a:ext uri="{FF2B5EF4-FFF2-40B4-BE49-F238E27FC236}">
                        <a16:creationId xmlns:a16="http://schemas.microsoft.com/office/drawing/2014/main" xmlns="" id="{B50FCECE-FB77-4B80-8EB2-2C1D6B36BA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552052" y="1263650"/>
                    <a:ext cx="204788" cy="263525"/>
                  </a:xfrm>
                  <a:custGeom>
                    <a:avLst/>
                    <a:gdLst>
                      <a:gd name="T0" fmla="*/ 55 w 109"/>
                      <a:gd name="T1" fmla="*/ 0 h 140"/>
                      <a:gd name="T2" fmla="*/ 0 w 109"/>
                      <a:gd name="T3" fmla="*/ 55 h 140"/>
                      <a:gd name="T4" fmla="*/ 0 w 109"/>
                      <a:gd name="T5" fmla="*/ 85 h 140"/>
                      <a:gd name="T6" fmla="*/ 55 w 109"/>
                      <a:gd name="T7" fmla="*/ 140 h 140"/>
                      <a:gd name="T8" fmla="*/ 109 w 109"/>
                      <a:gd name="T9" fmla="*/ 85 h 140"/>
                      <a:gd name="T10" fmla="*/ 109 w 109"/>
                      <a:gd name="T11" fmla="*/ 55 h 140"/>
                      <a:gd name="T12" fmla="*/ 55 w 109"/>
                      <a:gd name="T13" fmla="*/ 0 h 140"/>
                      <a:gd name="T14" fmla="*/ 97 w 109"/>
                      <a:gd name="T15" fmla="*/ 85 h 140"/>
                      <a:gd name="T16" fmla="*/ 55 w 109"/>
                      <a:gd name="T17" fmla="*/ 128 h 140"/>
                      <a:gd name="T18" fmla="*/ 12 w 109"/>
                      <a:gd name="T19" fmla="*/ 85 h 140"/>
                      <a:gd name="T20" fmla="*/ 12 w 109"/>
                      <a:gd name="T21" fmla="*/ 59 h 140"/>
                      <a:gd name="T22" fmla="*/ 33 w 109"/>
                      <a:gd name="T23" fmla="*/ 39 h 140"/>
                      <a:gd name="T24" fmla="*/ 33 w 109"/>
                      <a:gd name="T25" fmla="*/ 39 h 140"/>
                      <a:gd name="T26" fmla="*/ 55 w 109"/>
                      <a:gd name="T27" fmla="*/ 41 h 140"/>
                      <a:gd name="T28" fmla="*/ 91 w 109"/>
                      <a:gd name="T29" fmla="*/ 34 h 140"/>
                      <a:gd name="T30" fmla="*/ 97 w 109"/>
                      <a:gd name="T31" fmla="*/ 55 h 140"/>
                      <a:gd name="T32" fmla="*/ 97 w 109"/>
                      <a:gd name="T33" fmla="*/ 85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09" h="140">
                        <a:moveTo>
                          <a:pt x="55" y="0"/>
                        </a:moveTo>
                        <a:cubicBezTo>
                          <a:pt x="25" y="0"/>
                          <a:pt x="0" y="25"/>
                          <a:pt x="0" y="55"/>
                        </a:cubicBezTo>
                        <a:cubicBezTo>
                          <a:pt x="0" y="85"/>
                          <a:pt x="0" y="85"/>
                          <a:pt x="0" y="85"/>
                        </a:cubicBezTo>
                        <a:cubicBezTo>
                          <a:pt x="0" y="115"/>
                          <a:pt x="25" y="140"/>
                          <a:pt x="55" y="140"/>
                        </a:cubicBezTo>
                        <a:cubicBezTo>
                          <a:pt x="84" y="140"/>
                          <a:pt x="109" y="115"/>
                          <a:pt x="109" y="85"/>
                        </a:cubicBezTo>
                        <a:cubicBezTo>
                          <a:pt x="109" y="55"/>
                          <a:pt x="109" y="55"/>
                          <a:pt x="109" y="55"/>
                        </a:cubicBezTo>
                        <a:cubicBezTo>
                          <a:pt x="109" y="25"/>
                          <a:pt x="84" y="0"/>
                          <a:pt x="55" y="0"/>
                        </a:cubicBezTo>
                        <a:close/>
                        <a:moveTo>
                          <a:pt x="97" y="85"/>
                        </a:moveTo>
                        <a:cubicBezTo>
                          <a:pt x="97" y="109"/>
                          <a:pt x="78" y="128"/>
                          <a:pt x="55" y="128"/>
                        </a:cubicBezTo>
                        <a:cubicBezTo>
                          <a:pt x="31" y="128"/>
                          <a:pt x="12" y="109"/>
                          <a:pt x="12" y="85"/>
                        </a:cubicBezTo>
                        <a:cubicBezTo>
                          <a:pt x="12" y="59"/>
                          <a:pt x="12" y="59"/>
                          <a:pt x="12" y="59"/>
                        </a:cubicBezTo>
                        <a:cubicBezTo>
                          <a:pt x="13" y="48"/>
                          <a:pt x="22" y="39"/>
                          <a:pt x="33" y="39"/>
                        </a:cubicBezTo>
                        <a:cubicBezTo>
                          <a:pt x="33" y="39"/>
                          <a:pt x="33" y="39"/>
                          <a:pt x="33" y="39"/>
                        </a:cubicBezTo>
                        <a:cubicBezTo>
                          <a:pt x="39" y="41"/>
                          <a:pt x="47" y="41"/>
                          <a:pt x="55" y="41"/>
                        </a:cubicBezTo>
                        <a:cubicBezTo>
                          <a:pt x="70" y="41"/>
                          <a:pt x="83" y="38"/>
                          <a:pt x="91" y="34"/>
                        </a:cubicBezTo>
                        <a:cubicBezTo>
                          <a:pt x="95" y="40"/>
                          <a:pt x="97" y="47"/>
                          <a:pt x="97" y="55"/>
                        </a:cubicBezTo>
                        <a:lnTo>
                          <a:pt x="97" y="8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34" name="Freeform 89">
                    <a:extLst>
                      <a:ext uri="{FF2B5EF4-FFF2-40B4-BE49-F238E27FC236}">
                        <a16:creationId xmlns:a16="http://schemas.microsoft.com/office/drawing/2014/main" xmlns="" id="{9529CDED-A819-4FD8-A81F-4C5F9973A63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6450452" y="1512887"/>
                    <a:ext cx="409575" cy="950913"/>
                  </a:xfrm>
                  <a:custGeom>
                    <a:avLst/>
                    <a:gdLst>
                      <a:gd name="T0" fmla="*/ 219 w 219"/>
                      <a:gd name="T1" fmla="*/ 213 h 507"/>
                      <a:gd name="T2" fmla="*/ 219 w 219"/>
                      <a:gd name="T3" fmla="*/ 213 h 507"/>
                      <a:gd name="T4" fmla="*/ 208 w 219"/>
                      <a:gd name="T5" fmla="*/ 40 h 507"/>
                      <a:gd name="T6" fmla="*/ 197 w 219"/>
                      <a:gd name="T7" fmla="*/ 23 h 507"/>
                      <a:gd name="T8" fmla="*/ 151 w 219"/>
                      <a:gd name="T9" fmla="*/ 0 h 507"/>
                      <a:gd name="T10" fmla="*/ 123 w 219"/>
                      <a:gd name="T11" fmla="*/ 90 h 507"/>
                      <a:gd name="T12" fmla="*/ 115 w 219"/>
                      <a:gd name="T13" fmla="*/ 42 h 507"/>
                      <a:gd name="T14" fmla="*/ 126 w 219"/>
                      <a:gd name="T15" fmla="*/ 27 h 507"/>
                      <a:gd name="T16" fmla="*/ 126 w 219"/>
                      <a:gd name="T17" fmla="*/ 27 h 507"/>
                      <a:gd name="T18" fmla="*/ 126 w 219"/>
                      <a:gd name="T19" fmla="*/ 21 h 507"/>
                      <a:gd name="T20" fmla="*/ 119 w 219"/>
                      <a:gd name="T21" fmla="*/ 15 h 507"/>
                      <a:gd name="T22" fmla="*/ 99 w 219"/>
                      <a:gd name="T23" fmla="*/ 15 h 507"/>
                      <a:gd name="T24" fmla="*/ 93 w 219"/>
                      <a:gd name="T25" fmla="*/ 21 h 507"/>
                      <a:gd name="T26" fmla="*/ 93 w 219"/>
                      <a:gd name="T27" fmla="*/ 27 h 507"/>
                      <a:gd name="T28" fmla="*/ 104 w 219"/>
                      <a:gd name="T29" fmla="*/ 42 h 507"/>
                      <a:gd name="T30" fmla="*/ 97 w 219"/>
                      <a:gd name="T31" fmla="*/ 89 h 507"/>
                      <a:gd name="T32" fmla="*/ 68 w 219"/>
                      <a:gd name="T33" fmla="*/ 0 h 507"/>
                      <a:gd name="T34" fmla="*/ 22 w 219"/>
                      <a:gd name="T35" fmla="*/ 23 h 507"/>
                      <a:gd name="T36" fmla="*/ 11 w 219"/>
                      <a:gd name="T37" fmla="*/ 40 h 507"/>
                      <a:gd name="T38" fmla="*/ 0 w 219"/>
                      <a:gd name="T39" fmla="*/ 213 h 507"/>
                      <a:gd name="T40" fmla="*/ 0 w 219"/>
                      <a:gd name="T41" fmla="*/ 213 h 507"/>
                      <a:gd name="T42" fmla="*/ 0 w 219"/>
                      <a:gd name="T43" fmla="*/ 225 h 507"/>
                      <a:gd name="T44" fmla="*/ 34 w 219"/>
                      <a:gd name="T45" fmla="*/ 269 h 507"/>
                      <a:gd name="T46" fmla="*/ 34 w 219"/>
                      <a:gd name="T47" fmla="*/ 507 h 507"/>
                      <a:gd name="T48" fmla="*/ 63 w 219"/>
                      <a:gd name="T49" fmla="*/ 507 h 507"/>
                      <a:gd name="T50" fmla="*/ 76 w 219"/>
                      <a:gd name="T51" fmla="*/ 495 h 507"/>
                      <a:gd name="T52" fmla="*/ 103 w 219"/>
                      <a:gd name="T53" fmla="*/ 271 h 507"/>
                      <a:gd name="T54" fmla="*/ 116 w 219"/>
                      <a:gd name="T55" fmla="*/ 271 h 507"/>
                      <a:gd name="T56" fmla="*/ 143 w 219"/>
                      <a:gd name="T57" fmla="*/ 495 h 507"/>
                      <a:gd name="T58" fmla="*/ 156 w 219"/>
                      <a:gd name="T59" fmla="*/ 507 h 507"/>
                      <a:gd name="T60" fmla="*/ 185 w 219"/>
                      <a:gd name="T61" fmla="*/ 507 h 507"/>
                      <a:gd name="T62" fmla="*/ 185 w 219"/>
                      <a:gd name="T63" fmla="*/ 269 h 507"/>
                      <a:gd name="T64" fmla="*/ 219 w 219"/>
                      <a:gd name="T65" fmla="*/ 225 h 507"/>
                      <a:gd name="T66" fmla="*/ 219 w 219"/>
                      <a:gd name="T67" fmla="*/ 213 h 507"/>
                      <a:gd name="T68" fmla="*/ 34 w 219"/>
                      <a:gd name="T69" fmla="*/ 257 h 507"/>
                      <a:gd name="T70" fmla="*/ 12 w 219"/>
                      <a:gd name="T71" fmla="*/ 225 h 507"/>
                      <a:gd name="T72" fmla="*/ 12 w 219"/>
                      <a:gd name="T73" fmla="*/ 225 h 507"/>
                      <a:gd name="T74" fmla="*/ 34 w 219"/>
                      <a:gd name="T75" fmla="*/ 225 h 507"/>
                      <a:gd name="T76" fmla="*/ 34 w 219"/>
                      <a:gd name="T77" fmla="*/ 257 h 507"/>
                      <a:gd name="T78" fmla="*/ 185 w 219"/>
                      <a:gd name="T79" fmla="*/ 257 h 507"/>
                      <a:gd name="T80" fmla="*/ 185 w 219"/>
                      <a:gd name="T81" fmla="*/ 225 h 507"/>
                      <a:gd name="T82" fmla="*/ 207 w 219"/>
                      <a:gd name="T83" fmla="*/ 225 h 507"/>
                      <a:gd name="T84" fmla="*/ 207 w 219"/>
                      <a:gd name="T85" fmla="*/ 225 h 507"/>
                      <a:gd name="T86" fmla="*/ 185 w 219"/>
                      <a:gd name="T87" fmla="*/ 257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19" h="507">
                        <a:moveTo>
                          <a:pt x="219" y="213"/>
                        </a:moveTo>
                        <a:cubicBezTo>
                          <a:pt x="219" y="213"/>
                          <a:pt x="219" y="213"/>
                          <a:pt x="219" y="213"/>
                        </a:cubicBezTo>
                        <a:cubicBezTo>
                          <a:pt x="208" y="40"/>
                          <a:pt x="208" y="40"/>
                          <a:pt x="208" y="40"/>
                        </a:cubicBezTo>
                        <a:cubicBezTo>
                          <a:pt x="207" y="31"/>
                          <a:pt x="202" y="26"/>
                          <a:pt x="197" y="23"/>
                        </a:cubicBezTo>
                        <a:cubicBezTo>
                          <a:pt x="151" y="0"/>
                          <a:pt x="151" y="0"/>
                          <a:pt x="151" y="0"/>
                        </a:cubicBezTo>
                        <a:cubicBezTo>
                          <a:pt x="123" y="90"/>
                          <a:pt x="123" y="90"/>
                          <a:pt x="123" y="90"/>
                        </a:cubicBezTo>
                        <a:cubicBezTo>
                          <a:pt x="115" y="42"/>
                          <a:pt x="115" y="42"/>
                          <a:pt x="115" y="42"/>
                        </a:cubicBezTo>
                        <a:cubicBezTo>
                          <a:pt x="121" y="39"/>
                          <a:pt x="126" y="34"/>
                          <a:pt x="126" y="27"/>
                        </a:cubicBezTo>
                        <a:cubicBezTo>
                          <a:pt x="126" y="27"/>
                          <a:pt x="126" y="27"/>
                          <a:pt x="126" y="27"/>
                        </a:cubicBezTo>
                        <a:cubicBezTo>
                          <a:pt x="126" y="21"/>
                          <a:pt x="126" y="21"/>
                          <a:pt x="126" y="21"/>
                        </a:cubicBezTo>
                        <a:cubicBezTo>
                          <a:pt x="126" y="18"/>
                          <a:pt x="123" y="15"/>
                          <a:pt x="119" y="15"/>
                        </a:cubicBezTo>
                        <a:cubicBezTo>
                          <a:pt x="99" y="15"/>
                          <a:pt x="99" y="15"/>
                          <a:pt x="99" y="15"/>
                        </a:cubicBezTo>
                        <a:cubicBezTo>
                          <a:pt x="96" y="15"/>
                          <a:pt x="93" y="18"/>
                          <a:pt x="93" y="21"/>
                        </a:cubicBezTo>
                        <a:cubicBezTo>
                          <a:pt x="93" y="27"/>
                          <a:pt x="93" y="27"/>
                          <a:pt x="93" y="27"/>
                        </a:cubicBezTo>
                        <a:cubicBezTo>
                          <a:pt x="93" y="34"/>
                          <a:pt x="98" y="39"/>
                          <a:pt x="104" y="42"/>
                        </a:cubicBezTo>
                        <a:cubicBezTo>
                          <a:pt x="97" y="89"/>
                          <a:pt x="97" y="89"/>
                          <a:pt x="97" y="89"/>
                        </a:cubicBezTo>
                        <a:cubicBezTo>
                          <a:pt x="68" y="0"/>
                          <a:pt x="68" y="0"/>
                          <a:pt x="68" y="0"/>
                        </a:cubicBezTo>
                        <a:cubicBezTo>
                          <a:pt x="22" y="23"/>
                          <a:pt x="22" y="23"/>
                          <a:pt x="22" y="23"/>
                        </a:cubicBezTo>
                        <a:cubicBezTo>
                          <a:pt x="17" y="26"/>
                          <a:pt x="12" y="30"/>
                          <a:pt x="11" y="40"/>
                        </a:cubicBezTo>
                        <a:cubicBezTo>
                          <a:pt x="0" y="213"/>
                          <a:pt x="0" y="213"/>
                          <a:pt x="0" y="213"/>
                        </a:cubicBezTo>
                        <a:cubicBezTo>
                          <a:pt x="0" y="213"/>
                          <a:pt x="0" y="213"/>
                          <a:pt x="0" y="213"/>
                        </a:cubicBezTo>
                        <a:cubicBezTo>
                          <a:pt x="0" y="225"/>
                          <a:pt x="0" y="225"/>
                          <a:pt x="0" y="225"/>
                        </a:cubicBezTo>
                        <a:cubicBezTo>
                          <a:pt x="0" y="246"/>
                          <a:pt x="14" y="264"/>
                          <a:pt x="34" y="269"/>
                        </a:cubicBezTo>
                        <a:cubicBezTo>
                          <a:pt x="34" y="507"/>
                          <a:pt x="34" y="507"/>
                          <a:pt x="34" y="507"/>
                        </a:cubicBezTo>
                        <a:cubicBezTo>
                          <a:pt x="63" y="507"/>
                          <a:pt x="63" y="507"/>
                          <a:pt x="63" y="507"/>
                        </a:cubicBezTo>
                        <a:cubicBezTo>
                          <a:pt x="70" y="507"/>
                          <a:pt x="76" y="501"/>
                          <a:pt x="76" y="495"/>
                        </a:cubicBezTo>
                        <a:cubicBezTo>
                          <a:pt x="103" y="271"/>
                          <a:pt x="103" y="271"/>
                          <a:pt x="103" y="271"/>
                        </a:cubicBezTo>
                        <a:cubicBezTo>
                          <a:pt x="116" y="271"/>
                          <a:pt x="116" y="271"/>
                          <a:pt x="116" y="271"/>
                        </a:cubicBezTo>
                        <a:cubicBezTo>
                          <a:pt x="143" y="495"/>
                          <a:pt x="143" y="495"/>
                          <a:pt x="143" y="495"/>
                        </a:cubicBezTo>
                        <a:cubicBezTo>
                          <a:pt x="143" y="501"/>
                          <a:pt x="149" y="507"/>
                          <a:pt x="156" y="507"/>
                        </a:cubicBezTo>
                        <a:cubicBezTo>
                          <a:pt x="185" y="507"/>
                          <a:pt x="185" y="507"/>
                          <a:pt x="185" y="507"/>
                        </a:cubicBezTo>
                        <a:cubicBezTo>
                          <a:pt x="185" y="269"/>
                          <a:pt x="185" y="269"/>
                          <a:pt x="185" y="269"/>
                        </a:cubicBezTo>
                        <a:cubicBezTo>
                          <a:pt x="205" y="264"/>
                          <a:pt x="219" y="246"/>
                          <a:pt x="219" y="225"/>
                        </a:cubicBezTo>
                        <a:lnTo>
                          <a:pt x="219" y="213"/>
                        </a:lnTo>
                        <a:close/>
                        <a:moveTo>
                          <a:pt x="34" y="257"/>
                        </a:moveTo>
                        <a:cubicBezTo>
                          <a:pt x="21" y="252"/>
                          <a:pt x="12" y="240"/>
                          <a:pt x="12" y="225"/>
                        </a:cubicBezTo>
                        <a:cubicBezTo>
                          <a:pt x="12" y="225"/>
                          <a:pt x="12" y="225"/>
                          <a:pt x="12" y="225"/>
                        </a:cubicBezTo>
                        <a:cubicBezTo>
                          <a:pt x="34" y="225"/>
                          <a:pt x="34" y="225"/>
                          <a:pt x="34" y="225"/>
                        </a:cubicBezTo>
                        <a:lnTo>
                          <a:pt x="34" y="257"/>
                        </a:lnTo>
                        <a:close/>
                        <a:moveTo>
                          <a:pt x="185" y="257"/>
                        </a:moveTo>
                        <a:cubicBezTo>
                          <a:pt x="185" y="225"/>
                          <a:pt x="185" y="225"/>
                          <a:pt x="185" y="225"/>
                        </a:cubicBezTo>
                        <a:cubicBezTo>
                          <a:pt x="207" y="225"/>
                          <a:pt x="207" y="225"/>
                          <a:pt x="207" y="225"/>
                        </a:cubicBezTo>
                        <a:cubicBezTo>
                          <a:pt x="207" y="225"/>
                          <a:pt x="207" y="225"/>
                          <a:pt x="207" y="225"/>
                        </a:cubicBezTo>
                        <a:cubicBezTo>
                          <a:pt x="207" y="240"/>
                          <a:pt x="198" y="252"/>
                          <a:pt x="185" y="25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</p:grpSp>
          </p:grpSp>
        </p:grpSp>
        <p:grpSp>
          <p:nvGrpSpPr>
            <p:cNvPr id="22" name="Group 65">
              <a:extLst>
                <a:ext uri="{FF2B5EF4-FFF2-40B4-BE49-F238E27FC236}">
                  <a16:creationId xmlns:a16="http://schemas.microsoft.com/office/drawing/2014/main" xmlns="" id="{FFFFE769-352C-45D1-B858-C1DBED9EB6A8}"/>
                </a:ext>
              </a:extLst>
            </p:cNvPr>
            <p:cNvGrpSpPr/>
            <p:nvPr/>
          </p:nvGrpSpPr>
          <p:grpSpPr>
            <a:xfrm>
              <a:off x="7870590" y="3445408"/>
              <a:ext cx="991573" cy="1837405"/>
              <a:chOff x="7629318" y="3445408"/>
              <a:chExt cx="991573" cy="1837405"/>
            </a:xfrm>
          </p:grpSpPr>
          <p:sp>
            <p:nvSpPr>
              <p:cNvPr id="29" name="Rounded Rectangle 40">
                <a:extLst>
                  <a:ext uri="{FF2B5EF4-FFF2-40B4-BE49-F238E27FC236}">
                    <a16:creationId xmlns:a16="http://schemas.microsoft.com/office/drawing/2014/main" xmlns="" id="{EAF5A540-D3FA-44F5-8DCF-2104330662BD}"/>
                  </a:ext>
                </a:extLst>
              </p:cNvPr>
              <p:cNvSpPr/>
              <p:nvPr/>
            </p:nvSpPr>
            <p:spPr bwMode="auto">
              <a:xfrm>
                <a:off x="7640815" y="4748554"/>
                <a:ext cx="980076" cy="534259"/>
              </a:xfrm>
              <a:prstGeom prst="roundRect">
                <a:avLst/>
              </a:prstGeom>
              <a:noFill/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</a:pPr>
                <a:r>
                  <a:rPr lang="ru-RU" sz="1200" dirty="0">
                    <a:solidFill>
                      <a:schemeClr val="tx1"/>
                    </a:solidFill>
                  </a:rPr>
                  <a:t>Пожилые люди </a:t>
                </a:r>
              </a:p>
            </p:txBody>
          </p:sp>
          <p:grpSp>
            <p:nvGrpSpPr>
              <p:cNvPr id="23" name="Group 64">
                <a:extLst>
                  <a:ext uri="{FF2B5EF4-FFF2-40B4-BE49-F238E27FC236}">
                    <a16:creationId xmlns:a16="http://schemas.microsoft.com/office/drawing/2014/main" xmlns="" id="{FA89CBD3-5266-4BE7-86DF-7BE34835E407}"/>
                  </a:ext>
                </a:extLst>
              </p:cNvPr>
              <p:cNvGrpSpPr/>
              <p:nvPr/>
            </p:nvGrpSpPr>
            <p:grpSpPr>
              <a:xfrm>
                <a:off x="7629318" y="3445408"/>
                <a:ext cx="902743" cy="1159707"/>
                <a:chOff x="7615041" y="3445408"/>
                <a:chExt cx="902743" cy="1159707"/>
              </a:xfrm>
            </p:grpSpPr>
            <p:grpSp>
              <p:nvGrpSpPr>
                <p:cNvPr id="24" name="Group 35">
                  <a:extLst>
                    <a:ext uri="{FF2B5EF4-FFF2-40B4-BE49-F238E27FC236}">
                      <a16:creationId xmlns:a16="http://schemas.microsoft.com/office/drawing/2014/main" xmlns="" id="{A911BA6D-F81F-498F-B1B1-76374A46C083}"/>
                    </a:ext>
                  </a:extLst>
                </p:cNvPr>
                <p:cNvGrpSpPr/>
                <p:nvPr/>
              </p:nvGrpSpPr>
              <p:grpSpPr>
                <a:xfrm>
                  <a:off x="8116576" y="3480605"/>
                  <a:ext cx="401208" cy="1117289"/>
                  <a:chOff x="8127395" y="3731238"/>
                  <a:chExt cx="391331" cy="1123938"/>
                </a:xfrm>
                <a:solidFill>
                  <a:schemeClr val="accent4"/>
                </a:solidFill>
              </p:grpSpPr>
              <p:sp>
                <p:nvSpPr>
                  <p:cNvPr id="37" name="Freeform 99">
                    <a:extLst>
                      <a:ext uri="{FF2B5EF4-FFF2-40B4-BE49-F238E27FC236}">
                        <a16:creationId xmlns:a16="http://schemas.microsoft.com/office/drawing/2014/main" xmlns="" id="{73CEA502-D15F-4915-9A60-F03B77123A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8127395" y="3731238"/>
                    <a:ext cx="391331" cy="1123938"/>
                  </a:xfrm>
                  <a:custGeom>
                    <a:avLst/>
                    <a:gdLst>
                      <a:gd name="T0" fmla="*/ 208 w 218"/>
                      <a:gd name="T1" fmla="*/ 196 h 627"/>
                      <a:gd name="T2" fmla="*/ 186 w 218"/>
                      <a:gd name="T3" fmla="*/ 160 h 627"/>
                      <a:gd name="T4" fmla="*/ 147 w 218"/>
                      <a:gd name="T5" fmla="*/ 135 h 627"/>
                      <a:gd name="T6" fmla="*/ 164 w 218"/>
                      <a:gd name="T7" fmla="*/ 97 h 627"/>
                      <a:gd name="T8" fmla="*/ 164 w 218"/>
                      <a:gd name="T9" fmla="*/ 68 h 627"/>
                      <a:gd name="T10" fmla="*/ 186 w 218"/>
                      <a:gd name="T11" fmla="*/ 68 h 627"/>
                      <a:gd name="T12" fmla="*/ 171 w 218"/>
                      <a:gd name="T13" fmla="*/ 53 h 627"/>
                      <a:gd name="T14" fmla="*/ 171 w 218"/>
                      <a:gd name="T15" fmla="*/ 53 h 627"/>
                      <a:gd name="T16" fmla="*/ 171 w 218"/>
                      <a:gd name="T17" fmla="*/ 53 h 627"/>
                      <a:gd name="T18" fmla="*/ 163 w 218"/>
                      <a:gd name="T19" fmla="*/ 53 h 627"/>
                      <a:gd name="T20" fmla="*/ 156 w 218"/>
                      <a:gd name="T21" fmla="*/ 10 h 627"/>
                      <a:gd name="T22" fmla="*/ 142 w 218"/>
                      <a:gd name="T23" fmla="*/ 1 h 627"/>
                      <a:gd name="T24" fmla="*/ 121 w 218"/>
                      <a:gd name="T25" fmla="*/ 7 h 627"/>
                      <a:gd name="T26" fmla="*/ 98 w 218"/>
                      <a:gd name="T27" fmla="*/ 7 h 627"/>
                      <a:gd name="T28" fmla="*/ 77 w 218"/>
                      <a:gd name="T29" fmla="*/ 1 h 627"/>
                      <a:gd name="T30" fmla="*/ 63 w 218"/>
                      <a:gd name="T31" fmla="*/ 10 h 627"/>
                      <a:gd name="T32" fmla="*/ 56 w 218"/>
                      <a:gd name="T33" fmla="*/ 53 h 627"/>
                      <a:gd name="T34" fmla="*/ 48 w 218"/>
                      <a:gd name="T35" fmla="*/ 53 h 627"/>
                      <a:gd name="T36" fmla="*/ 48 w 218"/>
                      <a:gd name="T37" fmla="*/ 53 h 627"/>
                      <a:gd name="T38" fmla="*/ 33 w 218"/>
                      <a:gd name="T39" fmla="*/ 68 h 627"/>
                      <a:gd name="T40" fmla="*/ 55 w 218"/>
                      <a:gd name="T41" fmla="*/ 68 h 627"/>
                      <a:gd name="T42" fmla="*/ 55 w 218"/>
                      <a:gd name="T43" fmla="*/ 97 h 627"/>
                      <a:gd name="T44" fmla="*/ 72 w 218"/>
                      <a:gd name="T45" fmla="*/ 135 h 627"/>
                      <a:gd name="T46" fmla="*/ 33 w 218"/>
                      <a:gd name="T47" fmla="*/ 160 h 627"/>
                      <a:gd name="T48" fmla="*/ 11 w 218"/>
                      <a:gd name="T49" fmla="*/ 196 h 627"/>
                      <a:gd name="T50" fmla="*/ 0 w 218"/>
                      <a:gd name="T51" fmla="*/ 369 h 627"/>
                      <a:gd name="T52" fmla="*/ 35 w 218"/>
                      <a:gd name="T53" fmla="*/ 413 h 627"/>
                      <a:gd name="T54" fmla="*/ 35 w 218"/>
                      <a:gd name="T55" fmla="*/ 627 h 627"/>
                      <a:gd name="T56" fmla="*/ 64 w 218"/>
                      <a:gd name="T57" fmla="*/ 627 h 627"/>
                      <a:gd name="T58" fmla="*/ 77 w 218"/>
                      <a:gd name="T59" fmla="*/ 615 h 627"/>
                      <a:gd name="T60" fmla="*/ 101 w 218"/>
                      <a:gd name="T61" fmla="*/ 415 h 627"/>
                      <a:gd name="T62" fmla="*/ 118 w 218"/>
                      <a:gd name="T63" fmla="*/ 415 h 627"/>
                      <a:gd name="T64" fmla="*/ 142 w 218"/>
                      <a:gd name="T65" fmla="*/ 615 h 627"/>
                      <a:gd name="T66" fmla="*/ 157 w 218"/>
                      <a:gd name="T67" fmla="*/ 627 h 627"/>
                      <a:gd name="T68" fmla="*/ 184 w 218"/>
                      <a:gd name="T69" fmla="*/ 627 h 627"/>
                      <a:gd name="T70" fmla="*/ 184 w 218"/>
                      <a:gd name="T71" fmla="*/ 413 h 627"/>
                      <a:gd name="T72" fmla="*/ 184 w 218"/>
                      <a:gd name="T73" fmla="*/ 325 h 627"/>
                      <a:gd name="T74" fmla="*/ 163 w 218"/>
                      <a:gd name="T75" fmla="*/ 304 h 627"/>
                      <a:gd name="T76" fmla="*/ 142 w 218"/>
                      <a:gd name="T77" fmla="*/ 325 h 627"/>
                      <a:gd name="T78" fmla="*/ 136 w 218"/>
                      <a:gd name="T79" fmla="*/ 331 h 627"/>
                      <a:gd name="T80" fmla="*/ 130 w 218"/>
                      <a:gd name="T81" fmla="*/ 325 h 627"/>
                      <a:gd name="T82" fmla="*/ 163 w 218"/>
                      <a:gd name="T83" fmla="*/ 292 h 627"/>
                      <a:gd name="T84" fmla="*/ 196 w 218"/>
                      <a:gd name="T85" fmla="*/ 325 h 627"/>
                      <a:gd name="T86" fmla="*/ 196 w 218"/>
                      <a:gd name="T87" fmla="*/ 408 h 627"/>
                      <a:gd name="T88" fmla="*/ 218 w 218"/>
                      <a:gd name="T89" fmla="*/ 369 h 627"/>
                      <a:gd name="T90" fmla="*/ 208 w 218"/>
                      <a:gd name="T91" fmla="*/ 196 h 627"/>
                      <a:gd name="T92" fmla="*/ 35 w 218"/>
                      <a:gd name="T93" fmla="*/ 401 h 627"/>
                      <a:gd name="T94" fmla="*/ 12 w 218"/>
                      <a:gd name="T95" fmla="*/ 369 h 627"/>
                      <a:gd name="T96" fmla="*/ 14 w 218"/>
                      <a:gd name="T97" fmla="*/ 345 h 627"/>
                      <a:gd name="T98" fmla="*/ 35 w 218"/>
                      <a:gd name="T99" fmla="*/ 345 h 627"/>
                      <a:gd name="T100" fmla="*/ 35 w 218"/>
                      <a:gd name="T101" fmla="*/ 401 h 627"/>
                      <a:gd name="T102" fmla="*/ 109 w 218"/>
                      <a:gd name="T103" fmla="*/ 139 h 627"/>
                      <a:gd name="T104" fmla="*/ 67 w 218"/>
                      <a:gd name="T105" fmla="*/ 97 h 627"/>
                      <a:gd name="T106" fmla="*/ 67 w 218"/>
                      <a:gd name="T107" fmla="*/ 68 h 627"/>
                      <a:gd name="T108" fmla="*/ 152 w 218"/>
                      <a:gd name="T109" fmla="*/ 68 h 627"/>
                      <a:gd name="T110" fmla="*/ 152 w 218"/>
                      <a:gd name="T111" fmla="*/ 97 h 627"/>
                      <a:gd name="T112" fmla="*/ 109 w 218"/>
                      <a:gd name="T113" fmla="*/ 139 h 6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18" h="627">
                        <a:moveTo>
                          <a:pt x="208" y="196"/>
                        </a:moveTo>
                        <a:cubicBezTo>
                          <a:pt x="207" y="176"/>
                          <a:pt x="197" y="167"/>
                          <a:pt x="186" y="160"/>
                        </a:cubicBezTo>
                        <a:cubicBezTo>
                          <a:pt x="147" y="135"/>
                          <a:pt x="147" y="135"/>
                          <a:pt x="147" y="135"/>
                        </a:cubicBezTo>
                        <a:cubicBezTo>
                          <a:pt x="157" y="126"/>
                          <a:pt x="164" y="112"/>
                          <a:pt x="164" y="97"/>
                        </a:cubicBezTo>
                        <a:cubicBezTo>
                          <a:pt x="164" y="68"/>
                          <a:pt x="164" y="68"/>
                          <a:pt x="164" y="68"/>
                        </a:cubicBezTo>
                        <a:cubicBezTo>
                          <a:pt x="186" y="68"/>
                          <a:pt x="186" y="68"/>
                          <a:pt x="186" y="68"/>
                        </a:cubicBezTo>
                        <a:cubicBezTo>
                          <a:pt x="186" y="59"/>
                          <a:pt x="179" y="53"/>
                          <a:pt x="171" y="53"/>
                        </a:cubicBezTo>
                        <a:cubicBezTo>
                          <a:pt x="171" y="53"/>
                          <a:pt x="171" y="53"/>
                          <a:pt x="171" y="53"/>
                        </a:cubicBezTo>
                        <a:cubicBezTo>
                          <a:pt x="171" y="53"/>
                          <a:pt x="171" y="53"/>
                          <a:pt x="171" y="53"/>
                        </a:cubicBezTo>
                        <a:cubicBezTo>
                          <a:pt x="163" y="53"/>
                          <a:pt x="163" y="53"/>
                          <a:pt x="163" y="53"/>
                        </a:cubicBezTo>
                        <a:cubicBezTo>
                          <a:pt x="156" y="10"/>
                          <a:pt x="156" y="10"/>
                          <a:pt x="156" y="10"/>
                        </a:cubicBezTo>
                        <a:cubicBezTo>
                          <a:pt x="155" y="4"/>
                          <a:pt x="148" y="0"/>
                          <a:pt x="142" y="1"/>
                        </a:cubicBezTo>
                        <a:cubicBezTo>
                          <a:pt x="121" y="7"/>
                          <a:pt x="121" y="7"/>
                          <a:pt x="121" y="7"/>
                        </a:cubicBezTo>
                        <a:cubicBezTo>
                          <a:pt x="115" y="9"/>
                          <a:pt x="104" y="9"/>
                          <a:pt x="98" y="7"/>
                        </a:cubicBezTo>
                        <a:cubicBezTo>
                          <a:pt x="77" y="1"/>
                          <a:pt x="77" y="1"/>
                          <a:pt x="77" y="1"/>
                        </a:cubicBezTo>
                        <a:cubicBezTo>
                          <a:pt x="70" y="0"/>
                          <a:pt x="64" y="4"/>
                          <a:pt x="63" y="10"/>
                        </a:cubicBezTo>
                        <a:cubicBezTo>
                          <a:pt x="56" y="53"/>
                          <a:pt x="56" y="53"/>
                          <a:pt x="56" y="53"/>
                        </a:cubicBezTo>
                        <a:cubicBezTo>
                          <a:pt x="48" y="53"/>
                          <a:pt x="48" y="53"/>
                          <a:pt x="48" y="53"/>
                        </a:cubicBezTo>
                        <a:cubicBezTo>
                          <a:pt x="48" y="53"/>
                          <a:pt x="48" y="53"/>
                          <a:pt x="48" y="53"/>
                        </a:cubicBezTo>
                        <a:cubicBezTo>
                          <a:pt x="39" y="53"/>
                          <a:pt x="33" y="59"/>
                          <a:pt x="33" y="68"/>
                        </a:cubicBezTo>
                        <a:cubicBezTo>
                          <a:pt x="55" y="68"/>
                          <a:pt x="55" y="68"/>
                          <a:pt x="55" y="68"/>
                        </a:cubicBezTo>
                        <a:cubicBezTo>
                          <a:pt x="55" y="97"/>
                          <a:pt x="55" y="97"/>
                          <a:pt x="55" y="97"/>
                        </a:cubicBezTo>
                        <a:cubicBezTo>
                          <a:pt x="55" y="112"/>
                          <a:pt x="62" y="126"/>
                          <a:pt x="72" y="135"/>
                        </a:cubicBezTo>
                        <a:cubicBezTo>
                          <a:pt x="33" y="160"/>
                          <a:pt x="33" y="160"/>
                          <a:pt x="33" y="160"/>
                        </a:cubicBezTo>
                        <a:cubicBezTo>
                          <a:pt x="22" y="167"/>
                          <a:pt x="13" y="176"/>
                          <a:pt x="11" y="196"/>
                        </a:cubicBezTo>
                        <a:cubicBezTo>
                          <a:pt x="0" y="369"/>
                          <a:pt x="0" y="369"/>
                          <a:pt x="0" y="369"/>
                        </a:cubicBezTo>
                        <a:cubicBezTo>
                          <a:pt x="0" y="390"/>
                          <a:pt x="15" y="408"/>
                          <a:pt x="35" y="413"/>
                        </a:cubicBezTo>
                        <a:cubicBezTo>
                          <a:pt x="35" y="627"/>
                          <a:pt x="35" y="627"/>
                          <a:pt x="35" y="627"/>
                        </a:cubicBezTo>
                        <a:cubicBezTo>
                          <a:pt x="64" y="627"/>
                          <a:pt x="64" y="627"/>
                          <a:pt x="64" y="627"/>
                        </a:cubicBezTo>
                        <a:cubicBezTo>
                          <a:pt x="70" y="627"/>
                          <a:pt x="76" y="621"/>
                          <a:pt x="77" y="615"/>
                        </a:cubicBezTo>
                        <a:cubicBezTo>
                          <a:pt x="101" y="415"/>
                          <a:pt x="101" y="415"/>
                          <a:pt x="101" y="415"/>
                        </a:cubicBezTo>
                        <a:cubicBezTo>
                          <a:pt x="118" y="415"/>
                          <a:pt x="118" y="415"/>
                          <a:pt x="118" y="415"/>
                        </a:cubicBezTo>
                        <a:cubicBezTo>
                          <a:pt x="142" y="615"/>
                          <a:pt x="142" y="615"/>
                          <a:pt x="142" y="615"/>
                        </a:cubicBezTo>
                        <a:cubicBezTo>
                          <a:pt x="142" y="621"/>
                          <a:pt x="148" y="627"/>
                          <a:pt x="157" y="627"/>
                        </a:cubicBezTo>
                        <a:cubicBezTo>
                          <a:pt x="184" y="627"/>
                          <a:pt x="184" y="627"/>
                          <a:pt x="184" y="627"/>
                        </a:cubicBezTo>
                        <a:cubicBezTo>
                          <a:pt x="184" y="413"/>
                          <a:pt x="184" y="413"/>
                          <a:pt x="184" y="413"/>
                        </a:cubicBezTo>
                        <a:cubicBezTo>
                          <a:pt x="184" y="325"/>
                          <a:pt x="184" y="325"/>
                          <a:pt x="184" y="325"/>
                        </a:cubicBezTo>
                        <a:cubicBezTo>
                          <a:pt x="184" y="314"/>
                          <a:pt x="175" y="304"/>
                          <a:pt x="163" y="304"/>
                        </a:cubicBezTo>
                        <a:cubicBezTo>
                          <a:pt x="152" y="304"/>
                          <a:pt x="142" y="314"/>
                          <a:pt x="142" y="325"/>
                        </a:cubicBezTo>
                        <a:cubicBezTo>
                          <a:pt x="142" y="328"/>
                          <a:pt x="140" y="331"/>
                          <a:pt x="136" y="331"/>
                        </a:cubicBezTo>
                        <a:cubicBezTo>
                          <a:pt x="133" y="331"/>
                          <a:pt x="130" y="328"/>
                          <a:pt x="130" y="325"/>
                        </a:cubicBezTo>
                        <a:cubicBezTo>
                          <a:pt x="130" y="307"/>
                          <a:pt x="145" y="292"/>
                          <a:pt x="163" y="292"/>
                        </a:cubicBezTo>
                        <a:cubicBezTo>
                          <a:pt x="181" y="292"/>
                          <a:pt x="196" y="307"/>
                          <a:pt x="196" y="325"/>
                        </a:cubicBezTo>
                        <a:cubicBezTo>
                          <a:pt x="196" y="408"/>
                          <a:pt x="196" y="408"/>
                          <a:pt x="196" y="408"/>
                        </a:cubicBezTo>
                        <a:cubicBezTo>
                          <a:pt x="209" y="400"/>
                          <a:pt x="218" y="385"/>
                          <a:pt x="218" y="369"/>
                        </a:cubicBezTo>
                        <a:lnTo>
                          <a:pt x="208" y="196"/>
                        </a:lnTo>
                        <a:close/>
                        <a:moveTo>
                          <a:pt x="35" y="401"/>
                        </a:moveTo>
                        <a:cubicBezTo>
                          <a:pt x="22" y="396"/>
                          <a:pt x="13" y="384"/>
                          <a:pt x="12" y="369"/>
                        </a:cubicBezTo>
                        <a:cubicBezTo>
                          <a:pt x="14" y="345"/>
                          <a:pt x="14" y="345"/>
                          <a:pt x="14" y="345"/>
                        </a:cubicBezTo>
                        <a:cubicBezTo>
                          <a:pt x="35" y="345"/>
                          <a:pt x="35" y="345"/>
                          <a:pt x="35" y="345"/>
                        </a:cubicBezTo>
                        <a:lnTo>
                          <a:pt x="35" y="401"/>
                        </a:lnTo>
                        <a:close/>
                        <a:moveTo>
                          <a:pt x="109" y="139"/>
                        </a:moveTo>
                        <a:cubicBezTo>
                          <a:pt x="86" y="139"/>
                          <a:pt x="67" y="120"/>
                          <a:pt x="67" y="97"/>
                        </a:cubicBezTo>
                        <a:cubicBezTo>
                          <a:pt x="67" y="68"/>
                          <a:pt x="67" y="68"/>
                          <a:pt x="67" y="68"/>
                        </a:cubicBezTo>
                        <a:cubicBezTo>
                          <a:pt x="152" y="68"/>
                          <a:pt x="152" y="68"/>
                          <a:pt x="152" y="68"/>
                        </a:cubicBezTo>
                        <a:cubicBezTo>
                          <a:pt x="152" y="97"/>
                          <a:pt x="152" y="97"/>
                          <a:pt x="152" y="97"/>
                        </a:cubicBezTo>
                        <a:cubicBezTo>
                          <a:pt x="152" y="120"/>
                          <a:pt x="133" y="139"/>
                          <a:pt x="109" y="1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sz="1200" dirty="0"/>
                  </a:p>
                </p:txBody>
              </p:sp>
              <p:sp>
                <p:nvSpPr>
                  <p:cNvPr id="38" name="Flowchart: Terminator 37">
                    <a:extLst>
                      <a:ext uri="{FF2B5EF4-FFF2-40B4-BE49-F238E27FC236}">
                        <a16:creationId xmlns:a16="http://schemas.microsoft.com/office/drawing/2014/main" xmlns="" id="{A3548720-23CF-458D-AE7A-825B32EEB284}"/>
                      </a:ext>
                    </a:extLst>
                  </p:cNvPr>
                  <p:cNvSpPr/>
                  <p:nvPr/>
                </p:nvSpPr>
                <p:spPr bwMode="auto">
                  <a:xfrm rot="5618009">
                    <a:off x="7978844" y="4183103"/>
                    <a:ext cx="434795" cy="123945"/>
                  </a:xfrm>
                  <a:prstGeom prst="flowChartTerminator">
                    <a:avLst/>
                  </a:prstGeom>
                  <a:grpFill/>
                  <a:ln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GB" sz="1000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xmlns="" id="{42643C97-D19E-41EE-BCC2-04CDE35A5AE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45945" y="4348088"/>
                    <a:ext cx="99618" cy="99618"/>
                  </a:xfrm>
                  <a:prstGeom prst="ellipse">
                    <a:avLst/>
                  </a:prstGeom>
                  <a:grpFill/>
                  <a:ln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GB" sz="1000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xmlns="" id="{51808D1C-806A-4E88-8ED2-66BC7FC0B037}"/>
                      </a:ext>
                    </a:extLst>
                  </p:cNvPr>
                  <p:cNvSpPr/>
                  <p:nvPr/>
                </p:nvSpPr>
                <p:spPr bwMode="auto">
                  <a:xfrm rot="170709">
                    <a:off x="8193373" y="4329100"/>
                    <a:ext cx="63555" cy="136213"/>
                  </a:xfrm>
                  <a:prstGeom prst="rect">
                    <a:avLst/>
                  </a:prstGeom>
                  <a:grpFill/>
                  <a:ln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GB" sz="1000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xmlns="" id="{A5843F65-A346-4A43-8522-A18712791F76}"/>
                      </a:ext>
                    </a:extLst>
                  </p:cNvPr>
                  <p:cNvSpPr/>
                  <p:nvPr/>
                </p:nvSpPr>
                <p:spPr bwMode="auto">
                  <a:xfrm rot="170709">
                    <a:off x="8139374" y="4259882"/>
                    <a:ext cx="78982" cy="136213"/>
                  </a:xfrm>
                  <a:prstGeom prst="rect">
                    <a:avLst/>
                  </a:prstGeom>
                  <a:grpFill/>
                  <a:ln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GB" sz="1000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2" name="Flowchart: Terminator 41">
                    <a:extLst>
                      <a:ext uri="{FF2B5EF4-FFF2-40B4-BE49-F238E27FC236}">
                        <a16:creationId xmlns:a16="http://schemas.microsoft.com/office/drawing/2014/main" xmlns="" id="{8C13C584-D410-4822-8758-210E00F363AF}"/>
                      </a:ext>
                    </a:extLst>
                  </p:cNvPr>
                  <p:cNvSpPr/>
                  <p:nvPr/>
                </p:nvSpPr>
                <p:spPr bwMode="auto">
                  <a:xfrm rot="15981991" flipH="1">
                    <a:off x="8226790" y="4190079"/>
                    <a:ext cx="434795" cy="123945"/>
                  </a:xfrm>
                  <a:prstGeom prst="flowChartTerminator">
                    <a:avLst/>
                  </a:prstGeom>
                  <a:grpFill/>
                  <a:ln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GB" sz="1000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xmlns="" id="{AAD70584-7DCC-47A8-87AF-6A2D77963B52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8394866" y="4355064"/>
                    <a:ext cx="99618" cy="99618"/>
                  </a:xfrm>
                  <a:prstGeom prst="ellipse">
                    <a:avLst/>
                  </a:prstGeom>
                  <a:grpFill/>
                  <a:ln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GB" sz="1000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ADDFAE19-9008-490E-B049-5A4281C21E54}"/>
                      </a:ext>
                    </a:extLst>
                  </p:cNvPr>
                  <p:cNvSpPr/>
                  <p:nvPr/>
                </p:nvSpPr>
                <p:spPr bwMode="auto">
                  <a:xfrm rot="21429291" flipH="1">
                    <a:off x="8383501" y="4336076"/>
                    <a:ext cx="63555" cy="136213"/>
                  </a:xfrm>
                  <a:prstGeom prst="rect">
                    <a:avLst/>
                  </a:prstGeom>
                  <a:grpFill/>
                  <a:ln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GB" sz="1000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xmlns="" id="{2C50428D-FA55-43E4-87F0-DB48967490AD}"/>
                      </a:ext>
                    </a:extLst>
                  </p:cNvPr>
                  <p:cNvSpPr/>
                  <p:nvPr/>
                </p:nvSpPr>
                <p:spPr bwMode="auto">
                  <a:xfrm rot="21429291" flipH="1">
                    <a:off x="8422073" y="4266858"/>
                    <a:ext cx="78982" cy="136213"/>
                  </a:xfrm>
                  <a:prstGeom prst="rect">
                    <a:avLst/>
                  </a:prstGeom>
                  <a:grpFill/>
                  <a:ln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GB" sz="1000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xmlns="" id="{2772B068-E296-44E6-A812-C52ED55832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90031" y="4134414"/>
                    <a:ext cx="246859" cy="217305"/>
                  </a:xfrm>
                  <a:prstGeom prst="rect">
                    <a:avLst/>
                  </a:prstGeom>
                  <a:grpFill/>
                  <a:ln>
                    <a:noFill/>
                    <a:headEnd/>
                    <a:tailEnd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180975" indent="-180975" algn="ctr"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bg1"/>
                      </a:buClr>
                      <a:buFont typeface="Arial" pitchFamily="34" charset="0"/>
                      <a:buChar char="–"/>
                    </a:pPr>
                    <a:endParaRPr lang="en-GB" sz="1000" b="1" kern="0" dirty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31" name="Group 46">
                  <a:extLst>
                    <a:ext uri="{FF2B5EF4-FFF2-40B4-BE49-F238E27FC236}">
                      <a16:creationId xmlns:a16="http://schemas.microsoft.com/office/drawing/2014/main" xmlns="" id="{9D2D4B75-78F7-4329-8A76-0F3C3EF9B7F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615041" y="3445408"/>
                  <a:ext cx="417917" cy="1159707"/>
                  <a:chOff x="3624263" y="3230563"/>
                  <a:chExt cx="798513" cy="2419350"/>
                </a:xfrm>
              </p:grpSpPr>
              <p:sp>
                <p:nvSpPr>
                  <p:cNvPr id="48" name="AutoShape 70">
                    <a:extLst>
                      <a:ext uri="{FF2B5EF4-FFF2-40B4-BE49-F238E27FC236}">
                        <a16:creationId xmlns:a16="http://schemas.microsoft.com/office/drawing/2014/main" xmlns="" id="{AF0962F8-CD5A-420B-BCC1-AB91F23C6670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632200" y="3230563"/>
                    <a:ext cx="787400" cy="24193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dirty="0"/>
                  </a:p>
                </p:txBody>
              </p:sp>
              <p:sp>
                <p:nvSpPr>
                  <p:cNvPr id="49" name="Freeform 72">
                    <a:extLst>
                      <a:ext uri="{FF2B5EF4-FFF2-40B4-BE49-F238E27FC236}">
                        <a16:creationId xmlns:a16="http://schemas.microsoft.com/office/drawing/2014/main" xmlns="" id="{0D356A4F-4A69-4B95-B554-63156D36065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24263" y="3852863"/>
                    <a:ext cx="798513" cy="1797050"/>
                  </a:xfrm>
                  <a:custGeom>
                    <a:avLst/>
                    <a:gdLst>
                      <a:gd name="T0" fmla="*/ 211 w 213"/>
                      <a:gd name="T1" fmla="*/ 197 h 479"/>
                      <a:gd name="T2" fmla="*/ 194 w 213"/>
                      <a:gd name="T3" fmla="*/ 29 h 479"/>
                      <a:gd name="T4" fmla="*/ 193 w 213"/>
                      <a:gd name="T5" fmla="*/ 27 h 479"/>
                      <a:gd name="T6" fmla="*/ 181 w 213"/>
                      <a:gd name="T7" fmla="*/ 12 h 479"/>
                      <a:gd name="T8" fmla="*/ 159 w 213"/>
                      <a:gd name="T9" fmla="*/ 0 h 479"/>
                      <a:gd name="T10" fmla="*/ 106 w 213"/>
                      <a:gd name="T11" fmla="*/ 22 h 479"/>
                      <a:gd name="T12" fmla="*/ 54 w 213"/>
                      <a:gd name="T13" fmla="*/ 0 h 479"/>
                      <a:gd name="T14" fmla="*/ 31 w 213"/>
                      <a:gd name="T15" fmla="*/ 12 h 479"/>
                      <a:gd name="T16" fmla="*/ 19 w 213"/>
                      <a:gd name="T17" fmla="*/ 27 h 479"/>
                      <a:gd name="T18" fmla="*/ 19 w 213"/>
                      <a:gd name="T19" fmla="*/ 29 h 479"/>
                      <a:gd name="T20" fmla="*/ 1 w 213"/>
                      <a:gd name="T21" fmla="*/ 197 h 479"/>
                      <a:gd name="T22" fmla="*/ 26 w 213"/>
                      <a:gd name="T23" fmla="*/ 236 h 479"/>
                      <a:gd name="T24" fmla="*/ 16 w 213"/>
                      <a:gd name="T25" fmla="*/ 384 h 479"/>
                      <a:gd name="T26" fmla="*/ 16 w 213"/>
                      <a:gd name="T27" fmla="*/ 390 h 479"/>
                      <a:gd name="T28" fmla="*/ 25 w 213"/>
                      <a:gd name="T29" fmla="*/ 402 h 479"/>
                      <a:gd name="T30" fmla="*/ 25 w 213"/>
                      <a:gd name="T31" fmla="*/ 402 h 479"/>
                      <a:gd name="T32" fmla="*/ 25 w 213"/>
                      <a:gd name="T33" fmla="*/ 402 h 479"/>
                      <a:gd name="T34" fmla="*/ 66 w 213"/>
                      <a:gd name="T35" fmla="*/ 402 h 479"/>
                      <a:gd name="T36" fmla="*/ 75 w 213"/>
                      <a:gd name="T37" fmla="*/ 467 h 479"/>
                      <a:gd name="T38" fmla="*/ 88 w 213"/>
                      <a:gd name="T39" fmla="*/ 479 h 479"/>
                      <a:gd name="T40" fmla="*/ 124 w 213"/>
                      <a:gd name="T41" fmla="*/ 479 h 479"/>
                      <a:gd name="T42" fmla="*/ 138 w 213"/>
                      <a:gd name="T43" fmla="*/ 467 h 479"/>
                      <a:gd name="T44" fmla="*/ 146 w 213"/>
                      <a:gd name="T45" fmla="*/ 402 h 479"/>
                      <a:gd name="T46" fmla="*/ 187 w 213"/>
                      <a:gd name="T47" fmla="*/ 402 h 479"/>
                      <a:gd name="T48" fmla="*/ 187 w 213"/>
                      <a:gd name="T49" fmla="*/ 402 h 479"/>
                      <a:gd name="T50" fmla="*/ 187 w 213"/>
                      <a:gd name="T51" fmla="*/ 402 h 479"/>
                      <a:gd name="T52" fmla="*/ 197 w 213"/>
                      <a:gd name="T53" fmla="*/ 390 h 479"/>
                      <a:gd name="T54" fmla="*/ 196 w 213"/>
                      <a:gd name="T55" fmla="*/ 384 h 479"/>
                      <a:gd name="T56" fmla="*/ 186 w 213"/>
                      <a:gd name="T57" fmla="*/ 236 h 479"/>
                      <a:gd name="T58" fmla="*/ 211 w 213"/>
                      <a:gd name="T59" fmla="*/ 197 h 479"/>
                      <a:gd name="T60" fmla="*/ 29 w 213"/>
                      <a:gd name="T61" fmla="*/ 223 h 479"/>
                      <a:gd name="T62" fmla="*/ 25 w 213"/>
                      <a:gd name="T63" fmla="*/ 219 h 479"/>
                      <a:gd name="T64" fmla="*/ 13 w 213"/>
                      <a:gd name="T65" fmla="*/ 198 h 479"/>
                      <a:gd name="T66" fmla="*/ 16 w 213"/>
                      <a:gd name="T67" fmla="*/ 173 h 479"/>
                      <a:gd name="T68" fmla="*/ 36 w 213"/>
                      <a:gd name="T69" fmla="*/ 173 h 479"/>
                      <a:gd name="T70" fmla="*/ 29 w 213"/>
                      <a:gd name="T71" fmla="*/ 223 h 479"/>
                      <a:gd name="T72" fmla="*/ 100 w 213"/>
                      <a:gd name="T73" fmla="*/ 467 h 479"/>
                      <a:gd name="T74" fmla="*/ 88 w 213"/>
                      <a:gd name="T75" fmla="*/ 467 h 479"/>
                      <a:gd name="T76" fmla="*/ 87 w 213"/>
                      <a:gd name="T77" fmla="*/ 466 h 479"/>
                      <a:gd name="T78" fmla="*/ 78 w 213"/>
                      <a:gd name="T79" fmla="*/ 402 h 479"/>
                      <a:gd name="T80" fmla="*/ 100 w 213"/>
                      <a:gd name="T81" fmla="*/ 402 h 479"/>
                      <a:gd name="T82" fmla="*/ 100 w 213"/>
                      <a:gd name="T83" fmla="*/ 467 h 479"/>
                      <a:gd name="T84" fmla="*/ 126 w 213"/>
                      <a:gd name="T85" fmla="*/ 466 h 479"/>
                      <a:gd name="T86" fmla="*/ 124 w 213"/>
                      <a:gd name="T87" fmla="*/ 467 h 479"/>
                      <a:gd name="T88" fmla="*/ 112 w 213"/>
                      <a:gd name="T89" fmla="*/ 467 h 479"/>
                      <a:gd name="T90" fmla="*/ 112 w 213"/>
                      <a:gd name="T91" fmla="*/ 402 h 479"/>
                      <a:gd name="T92" fmla="*/ 134 w 213"/>
                      <a:gd name="T93" fmla="*/ 402 h 479"/>
                      <a:gd name="T94" fmla="*/ 126 w 213"/>
                      <a:gd name="T95" fmla="*/ 466 h 479"/>
                      <a:gd name="T96" fmla="*/ 184 w 213"/>
                      <a:gd name="T97" fmla="*/ 223 h 479"/>
                      <a:gd name="T98" fmla="*/ 177 w 213"/>
                      <a:gd name="T99" fmla="*/ 173 h 479"/>
                      <a:gd name="T100" fmla="*/ 197 w 213"/>
                      <a:gd name="T101" fmla="*/ 173 h 479"/>
                      <a:gd name="T102" fmla="*/ 199 w 213"/>
                      <a:gd name="T103" fmla="*/ 198 h 479"/>
                      <a:gd name="T104" fmla="*/ 188 w 213"/>
                      <a:gd name="T105" fmla="*/ 219 h 479"/>
                      <a:gd name="T106" fmla="*/ 184 w 213"/>
                      <a:gd name="T107" fmla="*/ 223 h 4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13" h="479">
                        <a:moveTo>
                          <a:pt x="211" y="197"/>
                        </a:moveTo>
                        <a:cubicBezTo>
                          <a:pt x="194" y="29"/>
                          <a:pt x="194" y="29"/>
                          <a:pt x="194" y="29"/>
                        </a:cubicBezTo>
                        <a:cubicBezTo>
                          <a:pt x="193" y="28"/>
                          <a:pt x="193" y="27"/>
                          <a:pt x="193" y="27"/>
                        </a:cubicBezTo>
                        <a:cubicBezTo>
                          <a:pt x="191" y="19"/>
                          <a:pt x="187" y="15"/>
                          <a:pt x="181" y="12"/>
                        </a:cubicBezTo>
                        <a:cubicBezTo>
                          <a:pt x="159" y="0"/>
                          <a:pt x="159" y="0"/>
                          <a:pt x="159" y="0"/>
                        </a:cubicBezTo>
                        <a:cubicBezTo>
                          <a:pt x="106" y="22"/>
                          <a:pt x="106" y="22"/>
                          <a:pt x="106" y="22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31" y="12"/>
                          <a:pt x="31" y="12"/>
                          <a:pt x="31" y="12"/>
                        </a:cubicBezTo>
                        <a:cubicBezTo>
                          <a:pt x="25" y="15"/>
                          <a:pt x="21" y="19"/>
                          <a:pt x="19" y="27"/>
                        </a:cubicBezTo>
                        <a:cubicBezTo>
                          <a:pt x="19" y="27"/>
                          <a:pt x="19" y="28"/>
                          <a:pt x="19" y="29"/>
                        </a:cubicBezTo>
                        <a:cubicBezTo>
                          <a:pt x="1" y="197"/>
                          <a:pt x="1" y="197"/>
                          <a:pt x="1" y="197"/>
                        </a:cubicBezTo>
                        <a:cubicBezTo>
                          <a:pt x="0" y="213"/>
                          <a:pt x="13" y="228"/>
                          <a:pt x="26" y="236"/>
                        </a:cubicBezTo>
                        <a:cubicBezTo>
                          <a:pt x="16" y="384"/>
                          <a:pt x="16" y="384"/>
                          <a:pt x="16" y="384"/>
                        </a:cubicBezTo>
                        <a:cubicBezTo>
                          <a:pt x="16" y="390"/>
                          <a:pt x="16" y="390"/>
                          <a:pt x="16" y="390"/>
                        </a:cubicBezTo>
                        <a:cubicBezTo>
                          <a:pt x="15" y="397"/>
                          <a:pt x="19" y="402"/>
                          <a:pt x="25" y="402"/>
                        </a:cubicBezTo>
                        <a:cubicBezTo>
                          <a:pt x="25" y="402"/>
                          <a:pt x="25" y="402"/>
                          <a:pt x="25" y="402"/>
                        </a:cubicBezTo>
                        <a:cubicBezTo>
                          <a:pt x="25" y="402"/>
                          <a:pt x="25" y="402"/>
                          <a:pt x="25" y="402"/>
                        </a:cubicBezTo>
                        <a:cubicBezTo>
                          <a:pt x="66" y="402"/>
                          <a:pt x="66" y="402"/>
                          <a:pt x="66" y="402"/>
                        </a:cubicBezTo>
                        <a:cubicBezTo>
                          <a:pt x="75" y="467"/>
                          <a:pt x="75" y="467"/>
                          <a:pt x="75" y="467"/>
                        </a:cubicBezTo>
                        <a:cubicBezTo>
                          <a:pt x="76" y="474"/>
                          <a:pt x="82" y="479"/>
                          <a:pt x="88" y="479"/>
                        </a:cubicBezTo>
                        <a:cubicBezTo>
                          <a:pt x="124" y="479"/>
                          <a:pt x="124" y="479"/>
                          <a:pt x="124" y="479"/>
                        </a:cubicBezTo>
                        <a:cubicBezTo>
                          <a:pt x="131" y="479"/>
                          <a:pt x="137" y="474"/>
                          <a:pt x="138" y="467"/>
                        </a:cubicBezTo>
                        <a:cubicBezTo>
                          <a:pt x="146" y="402"/>
                          <a:pt x="146" y="402"/>
                          <a:pt x="146" y="402"/>
                        </a:cubicBezTo>
                        <a:cubicBezTo>
                          <a:pt x="187" y="402"/>
                          <a:pt x="187" y="402"/>
                          <a:pt x="187" y="402"/>
                        </a:cubicBezTo>
                        <a:cubicBezTo>
                          <a:pt x="187" y="402"/>
                          <a:pt x="187" y="402"/>
                          <a:pt x="187" y="402"/>
                        </a:cubicBezTo>
                        <a:cubicBezTo>
                          <a:pt x="187" y="402"/>
                          <a:pt x="187" y="402"/>
                          <a:pt x="187" y="402"/>
                        </a:cubicBezTo>
                        <a:cubicBezTo>
                          <a:pt x="194" y="402"/>
                          <a:pt x="197" y="397"/>
                          <a:pt x="197" y="390"/>
                        </a:cubicBezTo>
                        <a:cubicBezTo>
                          <a:pt x="196" y="384"/>
                          <a:pt x="196" y="384"/>
                          <a:pt x="196" y="384"/>
                        </a:cubicBezTo>
                        <a:cubicBezTo>
                          <a:pt x="186" y="236"/>
                          <a:pt x="186" y="236"/>
                          <a:pt x="186" y="236"/>
                        </a:cubicBezTo>
                        <a:cubicBezTo>
                          <a:pt x="200" y="228"/>
                          <a:pt x="213" y="213"/>
                          <a:pt x="211" y="197"/>
                        </a:cubicBezTo>
                        <a:close/>
                        <a:moveTo>
                          <a:pt x="29" y="223"/>
                        </a:moveTo>
                        <a:cubicBezTo>
                          <a:pt x="27" y="222"/>
                          <a:pt x="26" y="221"/>
                          <a:pt x="25" y="219"/>
                        </a:cubicBezTo>
                        <a:cubicBezTo>
                          <a:pt x="21" y="215"/>
                          <a:pt x="12" y="208"/>
                          <a:pt x="13" y="198"/>
                        </a:cubicBezTo>
                        <a:cubicBezTo>
                          <a:pt x="16" y="173"/>
                          <a:pt x="16" y="173"/>
                          <a:pt x="16" y="173"/>
                        </a:cubicBezTo>
                        <a:cubicBezTo>
                          <a:pt x="36" y="173"/>
                          <a:pt x="36" y="173"/>
                          <a:pt x="36" y="173"/>
                        </a:cubicBezTo>
                        <a:lnTo>
                          <a:pt x="29" y="223"/>
                        </a:lnTo>
                        <a:close/>
                        <a:moveTo>
                          <a:pt x="100" y="467"/>
                        </a:moveTo>
                        <a:cubicBezTo>
                          <a:pt x="88" y="467"/>
                          <a:pt x="88" y="467"/>
                          <a:pt x="88" y="467"/>
                        </a:cubicBezTo>
                        <a:cubicBezTo>
                          <a:pt x="88" y="467"/>
                          <a:pt x="87" y="466"/>
                          <a:pt x="87" y="466"/>
                        </a:cubicBezTo>
                        <a:cubicBezTo>
                          <a:pt x="78" y="402"/>
                          <a:pt x="78" y="402"/>
                          <a:pt x="78" y="402"/>
                        </a:cubicBezTo>
                        <a:cubicBezTo>
                          <a:pt x="100" y="402"/>
                          <a:pt x="100" y="402"/>
                          <a:pt x="100" y="402"/>
                        </a:cubicBezTo>
                        <a:lnTo>
                          <a:pt x="100" y="467"/>
                        </a:lnTo>
                        <a:close/>
                        <a:moveTo>
                          <a:pt x="126" y="466"/>
                        </a:moveTo>
                        <a:cubicBezTo>
                          <a:pt x="126" y="466"/>
                          <a:pt x="125" y="467"/>
                          <a:pt x="124" y="467"/>
                        </a:cubicBezTo>
                        <a:cubicBezTo>
                          <a:pt x="112" y="467"/>
                          <a:pt x="112" y="467"/>
                          <a:pt x="112" y="467"/>
                        </a:cubicBezTo>
                        <a:cubicBezTo>
                          <a:pt x="112" y="402"/>
                          <a:pt x="112" y="402"/>
                          <a:pt x="112" y="402"/>
                        </a:cubicBezTo>
                        <a:cubicBezTo>
                          <a:pt x="134" y="402"/>
                          <a:pt x="134" y="402"/>
                          <a:pt x="134" y="402"/>
                        </a:cubicBezTo>
                        <a:lnTo>
                          <a:pt x="126" y="466"/>
                        </a:lnTo>
                        <a:close/>
                        <a:moveTo>
                          <a:pt x="184" y="223"/>
                        </a:moveTo>
                        <a:cubicBezTo>
                          <a:pt x="177" y="173"/>
                          <a:pt x="177" y="173"/>
                          <a:pt x="177" y="173"/>
                        </a:cubicBezTo>
                        <a:cubicBezTo>
                          <a:pt x="197" y="173"/>
                          <a:pt x="197" y="173"/>
                          <a:pt x="197" y="173"/>
                        </a:cubicBezTo>
                        <a:cubicBezTo>
                          <a:pt x="199" y="198"/>
                          <a:pt x="199" y="198"/>
                          <a:pt x="199" y="198"/>
                        </a:cubicBezTo>
                        <a:cubicBezTo>
                          <a:pt x="200" y="208"/>
                          <a:pt x="192" y="215"/>
                          <a:pt x="188" y="219"/>
                        </a:cubicBezTo>
                        <a:cubicBezTo>
                          <a:pt x="187" y="221"/>
                          <a:pt x="185" y="222"/>
                          <a:pt x="184" y="2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dirty="0"/>
                  </a:p>
                </p:txBody>
              </p:sp>
              <p:sp>
                <p:nvSpPr>
                  <p:cNvPr id="50" name="Freeform 73">
                    <a:extLst>
                      <a:ext uri="{FF2B5EF4-FFF2-40B4-BE49-F238E27FC236}">
                        <a16:creationId xmlns:a16="http://schemas.microsoft.com/office/drawing/2014/main" xmlns="" id="{9E709FCC-20C1-407C-816D-C6B59299DF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748088" y="3230563"/>
                    <a:ext cx="544513" cy="638175"/>
                  </a:xfrm>
                  <a:custGeom>
                    <a:avLst/>
                    <a:gdLst>
                      <a:gd name="T0" fmla="*/ 9 w 145"/>
                      <a:gd name="T1" fmla="*/ 84 h 170"/>
                      <a:gd name="T2" fmla="*/ 7 w 145"/>
                      <a:gd name="T3" fmla="*/ 93 h 170"/>
                      <a:gd name="T4" fmla="*/ 11 w 145"/>
                      <a:gd name="T5" fmla="*/ 101 h 170"/>
                      <a:gd name="T6" fmla="*/ 11 w 145"/>
                      <a:gd name="T7" fmla="*/ 105 h 170"/>
                      <a:gd name="T8" fmla="*/ 19 w 145"/>
                      <a:gd name="T9" fmla="*/ 114 h 170"/>
                      <a:gd name="T10" fmla="*/ 19 w 145"/>
                      <a:gd name="T11" fmla="*/ 115 h 170"/>
                      <a:gd name="T12" fmla="*/ 73 w 145"/>
                      <a:gd name="T13" fmla="*/ 170 h 170"/>
                      <a:gd name="T14" fmla="*/ 127 w 145"/>
                      <a:gd name="T15" fmla="*/ 116 h 170"/>
                      <a:gd name="T16" fmla="*/ 131 w 145"/>
                      <a:gd name="T17" fmla="*/ 108 h 170"/>
                      <a:gd name="T18" fmla="*/ 131 w 145"/>
                      <a:gd name="T19" fmla="*/ 107 h 170"/>
                      <a:gd name="T20" fmla="*/ 141 w 145"/>
                      <a:gd name="T21" fmla="*/ 97 h 170"/>
                      <a:gd name="T22" fmla="*/ 139 w 145"/>
                      <a:gd name="T23" fmla="*/ 88 h 170"/>
                      <a:gd name="T24" fmla="*/ 141 w 145"/>
                      <a:gd name="T25" fmla="*/ 81 h 170"/>
                      <a:gd name="T26" fmla="*/ 138 w 145"/>
                      <a:gd name="T27" fmla="*/ 65 h 170"/>
                      <a:gd name="T28" fmla="*/ 143 w 145"/>
                      <a:gd name="T29" fmla="*/ 54 h 170"/>
                      <a:gd name="T30" fmla="*/ 127 w 145"/>
                      <a:gd name="T31" fmla="*/ 29 h 170"/>
                      <a:gd name="T32" fmla="*/ 122 w 145"/>
                      <a:gd name="T33" fmla="*/ 29 h 170"/>
                      <a:gd name="T34" fmla="*/ 106 w 145"/>
                      <a:gd name="T35" fmla="*/ 17 h 170"/>
                      <a:gd name="T36" fmla="*/ 102 w 145"/>
                      <a:gd name="T37" fmla="*/ 18 h 170"/>
                      <a:gd name="T38" fmla="*/ 82 w 145"/>
                      <a:gd name="T39" fmla="*/ 0 h 170"/>
                      <a:gd name="T40" fmla="*/ 63 w 145"/>
                      <a:gd name="T41" fmla="*/ 14 h 170"/>
                      <a:gd name="T42" fmla="*/ 46 w 145"/>
                      <a:gd name="T43" fmla="*/ 5 h 170"/>
                      <a:gd name="T44" fmla="*/ 26 w 145"/>
                      <a:gd name="T45" fmla="*/ 29 h 170"/>
                      <a:gd name="T46" fmla="*/ 24 w 145"/>
                      <a:gd name="T47" fmla="*/ 29 h 170"/>
                      <a:gd name="T48" fmla="*/ 8 w 145"/>
                      <a:gd name="T49" fmla="*/ 54 h 170"/>
                      <a:gd name="T50" fmla="*/ 9 w 145"/>
                      <a:gd name="T51" fmla="*/ 56 h 170"/>
                      <a:gd name="T52" fmla="*/ 2 w 145"/>
                      <a:gd name="T53" fmla="*/ 72 h 170"/>
                      <a:gd name="T54" fmla="*/ 9 w 145"/>
                      <a:gd name="T55" fmla="*/ 84 h 170"/>
                      <a:gd name="T56" fmla="*/ 31 w 145"/>
                      <a:gd name="T57" fmla="*/ 89 h 170"/>
                      <a:gd name="T58" fmla="*/ 33 w 145"/>
                      <a:gd name="T59" fmla="*/ 82 h 170"/>
                      <a:gd name="T60" fmla="*/ 34 w 145"/>
                      <a:gd name="T61" fmla="*/ 75 h 170"/>
                      <a:gd name="T62" fmla="*/ 46 w 145"/>
                      <a:gd name="T63" fmla="*/ 62 h 170"/>
                      <a:gd name="T64" fmla="*/ 50 w 145"/>
                      <a:gd name="T65" fmla="*/ 62 h 170"/>
                      <a:gd name="T66" fmla="*/ 69 w 145"/>
                      <a:gd name="T67" fmla="*/ 48 h 170"/>
                      <a:gd name="T68" fmla="*/ 81 w 145"/>
                      <a:gd name="T69" fmla="*/ 54 h 170"/>
                      <a:gd name="T70" fmla="*/ 86 w 145"/>
                      <a:gd name="T71" fmla="*/ 53 h 170"/>
                      <a:gd name="T72" fmla="*/ 102 w 145"/>
                      <a:gd name="T73" fmla="*/ 65 h 170"/>
                      <a:gd name="T74" fmla="*/ 105 w 145"/>
                      <a:gd name="T75" fmla="*/ 65 h 170"/>
                      <a:gd name="T76" fmla="*/ 114 w 145"/>
                      <a:gd name="T77" fmla="*/ 74 h 170"/>
                      <a:gd name="T78" fmla="*/ 115 w 145"/>
                      <a:gd name="T79" fmla="*/ 85 h 170"/>
                      <a:gd name="T80" fmla="*/ 115 w 145"/>
                      <a:gd name="T81" fmla="*/ 115 h 170"/>
                      <a:gd name="T82" fmla="*/ 73 w 145"/>
                      <a:gd name="T83" fmla="*/ 158 h 170"/>
                      <a:gd name="T84" fmla="*/ 31 w 145"/>
                      <a:gd name="T85" fmla="*/ 115 h 170"/>
                      <a:gd name="T86" fmla="*/ 31 w 145"/>
                      <a:gd name="T87" fmla="*/ 89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45" h="170">
                        <a:moveTo>
                          <a:pt x="9" y="84"/>
                        </a:moveTo>
                        <a:cubicBezTo>
                          <a:pt x="7" y="86"/>
                          <a:pt x="6" y="89"/>
                          <a:pt x="7" y="93"/>
                        </a:cubicBezTo>
                        <a:cubicBezTo>
                          <a:pt x="7" y="96"/>
                          <a:pt x="9" y="99"/>
                          <a:pt x="11" y="101"/>
                        </a:cubicBezTo>
                        <a:cubicBezTo>
                          <a:pt x="11" y="102"/>
                          <a:pt x="11" y="104"/>
                          <a:pt x="11" y="105"/>
                        </a:cubicBezTo>
                        <a:cubicBezTo>
                          <a:pt x="12" y="109"/>
                          <a:pt x="15" y="113"/>
                          <a:pt x="19" y="114"/>
                        </a:cubicBezTo>
                        <a:cubicBezTo>
                          <a:pt x="19" y="115"/>
                          <a:pt x="19" y="115"/>
                          <a:pt x="19" y="115"/>
                        </a:cubicBezTo>
                        <a:cubicBezTo>
                          <a:pt x="19" y="145"/>
                          <a:pt x="43" y="170"/>
                          <a:pt x="73" y="170"/>
                        </a:cubicBezTo>
                        <a:cubicBezTo>
                          <a:pt x="103" y="170"/>
                          <a:pt x="127" y="146"/>
                          <a:pt x="127" y="116"/>
                        </a:cubicBezTo>
                        <a:cubicBezTo>
                          <a:pt x="130" y="115"/>
                          <a:pt x="131" y="112"/>
                          <a:pt x="131" y="108"/>
                        </a:cubicBezTo>
                        <a:cubicBezTo>
                          <a:pt x="131" y="108"/>
                          <a:pt x="131" y="107"/>
                          <a:pt x="131" y="107"/>
                        </a:cubicBezTo>
                        <a:cubicBezTo>
                          <a:pt x="136" y="106"/>
                          <a:pt x="140" y="102"/>
                          <a:pt x="141" y="97"/>
                        </a:cubicBezTo>
                        <a:cubicBezTo>
                          <a:pt x="142" y="93"/>
                          <a:pt x="141" y="90"/>
                          <a:pt x="139" y="88"/>
                        </a:cubicBezTo>
                        <a:cubicBezTo>
                          <a:pt x="140" y="86"/>
                          <a:pt x="141" y="83"/>
                          <a:pt x="141" y="81"/>
                        </a:cubicBezTo>
                        <a:cubicBezTo>
                          <a:pt x="143" y="74"/>
                          <a:pt x="141" y="69"/>
                          <a:pt x="138" y="65"/>
                        </a:cubicBezTo>
                        <a:cubicBezTo>
                          <a:pt x="140" y="62"/>
                          <a:pt x="142" y="58"/>
                          <a:pt x="143" y="54"/>
                        </a:cubicBezTo>
                        <a:cubicBezTo>
                          <a:pt x="145" y="40"/>
                          <a:pt x="138" y="29"/>
                          <a:pt x="127" y="29"/>
                        </a:cubicBezTo>
                        <a:cubicBezTo>
                          <a:pt x="125" y="29"/>
                          <a:pt x="124" y="29"/>
                          <a:pt x="122" y="29"/>
                        </a:cubicBezTo>
                        <a:cubicBezTo>
                          <a:pt x="120" y="22"/>
                          <a:pt x="114" y="17"/>
                          <a:pt x="106" y="17"/>
                        </a:cubicBezTo>
                        <a:cubicBezTo>
                          <a:pt x="105" y="17"/>
                          <a:pt x="103" y="18"/>
                          <a:pt x="102" y="18"/>
                        </a:cubicBezTo>
                        <a:cubicBezTo>
                          <a:pt x="99" y="8"/>
                          <a:pt x="92" y="0"/>
                          <a:pt x="82" y="0"/>
                        </a:cubicBezTo>
                        <a:cubicBezTo>
                          <a:pt x="74" y="0"/>
                          <a:pt x="67" y="6"/>
                          <a:pt x="63" y="14"/>
                        </a:cubicBezTo>
                        <a:cubicBezTo>
                          <a:pt x="59" y="8"/>
                          <a:pt x="53" y="5"/>
                          <a:pt x="46" y="5"/>
                        </a:cubicBezTo>
                        <a:cubicBezTo>
                          <a:pt x="35" y="5"/>
                          <a:pt x="26" y="16"/>
                          <a:pt x="26" y="29"/>
                        </a:cubicBezTo>
                        <a:cubicBezTo>
                          <a:pt x="25" y="29"/>
                          <a:pt x="25" y="29"/>
                          <a:pt x="24" y="29"/>
                        </a:cubicBezTo>
                        <a:cubicBezTo>
                          <a:pt x="13" y="29"/>
                          <a:pt x="5" y="40"/>
                          <a:pt x="8" y="54"/>
                        </a:cubicBezTo>
                        <a:cubicBezTo>
                          <a:pt x="8" y="55"/>
                          <a:pt x="8" y="55"/>
                          <a:pt x="9" y="56"/>
                        </a:cubicBezTo>
                        <a:cubicBezTo>
                          <a:pt x="3" y="58"/>
                          <a:pt x="0" y="65"/>
                          <a:pt x="2" y="72"/>
                        </a:cubicBezTo>
                        <a:cubicBezTo>
                          <a:pt x="3" y="77"/>
                          <a:pt x="5" y="81"/>
                          <a:pt x="9" y="84"/>
                        </a:cubicBezTo>
                        <a:close/>
                        <a:moveTo>
                          <a:pt x="31" y="89"/>
                        </a:moveTo>
                        <a:cubicBezTo>
                          <a:pt x="31" y="87"/>
                          <a:pt x="32" y="84"/>
                          <a:pt x="33" y="82"/>
                        </a:cubicBezTo>
                        <a:cubicBezTo>
                          <a:pt x="33" y="79"/>
                          <a:pt x="33" y="77"/>
                          <a:pt x="34" y="75"/>
                        </a:cubicBezTo>
                        <a:cubicBezTo>
                          <a:pt x="40" y="74"/>
                          <a:pt x="45" y="69"/>
                          <a:pt x="46" y="62"/>
                        </a:cubicBezTo>
                        <a:cubicBezTo>
                          <a:pt x="48" y="62"/>
                          <a:pt x="49" y="62"/>
                          <a:pt x="50" y="62"/>
                        </a:cubicBezTo>
                        <a:cubicBezTo>
                          <a:pt x="58" y="62"/>
                          <a:pt x="65" y="57"/>
                          <a:pt x="69" y="48"/>
                        </a:cubicBezTo>
                        <a:cubicBezTo>
                          <a:pt x="72" y="52"/>
                          <a:pt x="76" y="54"/>
                          <a:pt x="81" y="54"/>
                        </a:cubicBezTo>
                        <a:cubicBezTo>
                          <a:pt x="83" y="54"/>
                          <a:pt x="84" y="53"/>
                          <a:pt x="86" y="53"/>
                        </a:cubicBezTo>
                        <a:cubicBezTo>
                          <a:pt x="89" y="60"/>
                          <a:pt x="95" y="65"/>
                          <a:pt x="102" y="65"/>
                        </a:cubicBezTo>
                        <a:cubicBezTo>
                          <a:pt x="103" y="65"/>
                          <a:pt x="104" y="65"/>
                          <a:pt x="105" y="65"/>
                        </a:cubicBezTo>
                        <a:cubicBezTo>
                          <a:pt x="107" y="69"/>
                          <a:pt x="110" y="73"/>
                          <a:pt x="114" y="74"/>
                        </a:cubicBezTo>
                        <a:cubicBezTo>
                          <a:pt x="115" y="78"/>
                          <a:pt x="115" y="81"/>
                          <a:pt x="115" y="85"/>
                        </a:cubicBezTo>
                        <a:cubicBezTo>
                          <a:pt x="115" y="115"/>
                          <a:pt x="115" y="115"/>
                          <a:pt x="115" y="115"/>
                        </a:cubicBezTo>
                        <a:cubicBezTo>
                          <a:pt x="115" y="139"/>
                          <a:pt x="96" y="158"/>
                          <a:pt x="73" y="158"/>
                        </a:cubicBezTo>
                        <a:cubicBezTo>
                          <a:pt x="50" y="158"/>
                          <a:pt x="31" y="139"/>
                          <a:pt x="31" y="115"/>
                        </a:cubicBezTo>
                        <a:lnTo>
                          <a:pt x="31" y="89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 dirty="0"/>
                  </a:p>
                </p:txBody>
              </p:sp>
            </p:grpSp>
          </p:grp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xmlns="" id="{8ED914C8-8B15-4631-A7B1-F37D6D7682BB}"/>
                </a:ext>
              </a:extLst>
            </p:cNvPr>
            <p:cNvGrpSpPr/>
            <p:nvPr/>
          </p:nvGrpSpPr>
          <p:grpSpPr>
            <a:xfrm>
              <a:off x="1099600" y="3976547"/>
              <a:ext cx="1189544" cy="1270982"/>
              <a:chOff x="816117" y="3976547"/>
              <a:chExt cx="1189544" cy="1270982"/>
            </a:xfrm>
          </p:grpSpPr>
          <p:sp>
            <p:nvSpPr>
              <p:cNvPr id="27" name="Rounded Rectangle 37">
                <a:extLst>
                  <a:ext uri="{FF2B5EF4-FFF2-40B4-BE49-F238E27FC236}">
                    <a16:creationId xmlns:a16="http://schemas.microsoft.com/office/drawing/2014/main" xmlns="" id="{F464C492-147B-42A8-8F0F-89E35805D003}"/>
                  </a:ext>
                </a:extLst>
              </p:cNvPr>
              <p:cNvSpPr/>
              <p:nvPr/>
            </p:nvSpPr>
            <p:spPr bwMode="auto">
              <a:xfrm>
                <a:off x="816117" y="4713270"/>
                <a:ext cx="1189544" cy="534259"/>
              </a:xfrm>
              <a:prstGeom prst="roundRect">
                <a:avLst/>
              </a:prstGeom>
              <a:noFill/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</a:pPr>
                <a:r>
                  <a:rPr lang="ru-RU" sz="1200" dirty="0">
                    <a:solidFill>
                      <a:schemeClr val="tx1"/>
                    </a:solidFill>
                  </a:rPr>
                  <a:t>Дети</a:t>
                </a:r>
              </a:p>
            </p:txBody>
          </p:sp>
          <p:grpSp>
            <p:nvGrpSpPr>
              <p:cNvPr id="35" name="Group 3">
                <a:extLst>
                  <a:ext uri="{FF2B5EF4-FFF2-40B4-BE49-F238E27FC236}">
                    <a16:creationId xmlns:a16="http://schemas.microsoft.com/office/drawing/2014/main" xmlns="" id="{3A72D793-8538-4872-A859-5AD50B1672D1}"/>
                  </a:ext>
                </a:extLst>
              </p:cNvPr>
              <p:cNvGrpSpPr/>
              <p:nvPr/>
            </p:nvGrpSpPr>
            <p:grpSpPr>
              <a:xfrm>
                <a:off x="1150246" y="3976547"/>
                <a:ext cx="526552" cy="607538"/>
                <a:chOff x="1150246" y="3976547"/>
                <a:chExt cx="526552" cy="607538"/>
              </a:xfrm>
            </p:grpSpPr>
            <p:sp>
              <p:nvSpPr>
                <p:cNvPr id="51" name="Freeform 91">
                  <a:extLst>
                    <a:ext uri="{FF2B5EF4-FFF2-40B4-BE49-F238E27FC236}">
                      <a16:creationId xmlns:a16="http://schemas.microsoft.com/office/drawing/2014/main" xmlns="" id="{C3DC7A95-97F2-4048-8108-5F29AC4F111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50246" y="3976547"/>
                  <a:ext cx="219974" cy="607538"/>
                </a:xfrm>
                <a:custGeom>
                  <a:avLst/>
                  <a:gdLst>
                    <a:gd name="T0" fmla="*/ 158 w 160"/>
                    <a:gd name="T1" fmla="*/ 240 h 451"/>
                    <a:gd name="T2" fmla="*/ 155 w 160"/>
                    <a:gd name="T3" fmla="*/ 214 h 451"/>
                    <a:gd name="T4" fmla="*/ 155 w 160"/>
                    <a:gd name="T5" fmla="*/ 214 h 451"/>
                    <a:gd name="T6" fmla="*/ 145 w 160"/>
                    <a:gd name="T7" fmla="*/ 118 h 451"/>
                    <a:gd name="T8" fmla="*/ 133 w 160"/>
                    <a:gd name="T9" fmla="*/ 101 h 451"/>
                    <a:gd name="T10" fmla="*/ 112 w 160"/>
                    <a:gd name="T11" fmla="*/ 91 h 451"/>
                    <a:gd name="T12" fmla="*/ 127 w 160"/>
                    <a:gd name="T13" fmla="*/ 57 h 451"/>
                    <a:gd name="T14" fmla="*/ 127 w 160"/>
                    <a:gd name="T15" fmla="*/ 47 h 451"/>
                    <a:gd name="T16" fmla="*/ 80 w 160"/>
                    <a:gd name="T17" fmla="*/ 0 h 451"/>
                    <a:gd name="T18" fmla="*/ 33 w 160"/>
                    <a:gd name="T19" fmla="*/ 47 h 451"/>
                    <a:gd name="T20" fmla="*/ 33 w 160"/>
                    <a:gd name="T21" fmla="*/ 57 h 451"/>
                    <a:gd name="T22" fmla="*/ 48 w 160"/>
                    <a:gd name="T23" fmla="*/ 91 h 451"/>
                    <a:gd name="T24" fmla="*/ 27 w 160"/>
                    <a:gd name="T25" fmla="*/ 101 h 451"/>
                    <a:gd name="T26" fmla="*/ 15 w 160"/>
                    <a:gd name="T27" fmla="*/ 118 h 451"/>
                    <a:gd name="T28" fmla="*/ 3 w 160"/>
                    <a:gd name="T29" fmla="*/ 229 h 451"/>
                    <a:gd name="T30" fmla="*/ 3 w 160"/>
                    <a:gd name="T31" fmla="*/ 229 h 451"/>
                    <a:gd name="T32" fmla="*/ 2 w 160"/>
                    <a:gd name="T33" fmla="*/ 240 h 451"/>
                    <a:gd name="T34" fmla="*/ 29 w 160"/>
                    <a:gd name="T35" fmla="*/ 274 h 451"/>
                    <a:gd name="T36" fmla="*/ 29 w 160"/>
                    <a:gd name="T37" fmla="*/ 439 h 451"/>
                    <a:gd name="T38" fmla="*/ 29 w 160"/>
                    <a:gd name="T39" fmla="*/ 451 h 451"/>
                    <a:gd name="T40" fmla="*/ 45 w 160"/>
                    <a:gd name="T41" fmla="*/ 451 h 451"/>
                    <a:gd name="T42" fmla="*/ 58 w 160"/>
                    <a:gd name="T43" fmla="*/ 439 h 451"/>
                    <a:gd name="T44" fmla="*/ 77 w 160"/>
                    <a:gd name="T45" fmla="*/ 275 h 451"/>
                    <a:gd name="T46" fmla="*/ 83 w 160"/>
                    <a:gd name="T47" fmla="*/ 275 h 451"/>
                    <a:gd name="T48" fmla="*/ 102 w 160"/>
                    <a:gd name="T49" fmla="*/ 439 h 451"/>
                    <a:gd name="T50" fmla="*/ 115 w 160"/>
                    <a:gd name="T51" fmla="*/ 451 h 451"/>
                    <a:gd name="T52" fmla="*/ 131 w 160"/>
                    <a:gd name="T53" fmla="*/ 451 h 451"/>
                    <a:gd name="T54" fmla="*/ 131 w 160"/>
                    <a:gd name="T55" fmla="*/ 274 h 451"/>
                    <a:gd name="T56" fmla="*/ 158 w 160"/>
                    <a:gd name="T57" fmla="*/ 240 h 451"/>
                    <a:gd name="T58" fmla="*/ 80 w 160"/>
                    <a:gd name="T59" fmla="*/ 92 h 451"/>
                    <a:gd name="T60" fmla="*/ 45 w 160"/>
                    <a:gd name="T61" fmla="*/ 57 h 451"/>
                    <a:gd name="T62" fmla="*/ 45 w 160"/>
                    <a:gd name="T63" fmla="*/ 47 h 451"/>
                    <a:gd name="T64" fmla="*/ 45 w 160"/>
                    <a:gd name="T65" fmla="*/ 43 h 451"/>
                    <a:gd name="T66" fmla="*/ 54 w 160"/>
                    <a:gd name="T67" fmla="*/ 43 h 451"/>
                    <a:gd name="T68" fmla="*/ 80 w 160"/>
                    <a:gd name="T69" fmla="*/ 24 h 451"/>
                    <a:gd name="T70" fmla="*/ 106 w 160"/>
                    <a:gd name="T71" fmla="*/ 43 h 451"/>
                    <a:gd name="T72" fmla="*/ 115 w 160"/>
                    <a:gd name="T73" fmla="*/ 43 h 451"/>
                    <a:gd name="T74" fmla="*/ 115 w 160"/>
                    <a:gd name="T75" fmla="*/ 47 h 451"/>
                    <a:gd name="T76" fmla="*/ 115 w 160"/>
                    <a:gd name="T77" fmla="*/ 57 h 451"/>
                    <a:gd name="T78" fmla="*/ 80 w 160"/>
                    <a:gd name="T79" fmla="*/ 92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60" h="451">
                      <a:moveTo>
                        <a:pt x="158" y="240"/>
                      </a:moveTo>
                      <a:cubicBezTo>
                        <a:pt x="155" y="214"/>
                        <a:pt x="155" y="214"/>
                        <a:pt x="155" y="214"/>
                      </a:cubicBezTo>
                      <a:cubicBezTo>
                        <a:pt x="155" y="214"/>
                        <a:pt x="155" y="214"/>
                        <a:pt x="155" y="214"/>
                      </a:cubicBezTo>
                      <a:cubicBezTo>
                        <a:pt x="145" y="118"/>
                        <a:pt x="145" y="118"/>
                        <a:pt x="145" y="118"/>
                      </a:cubicBezTo>
                      <a:cubicBezTo>
                        <a:pt x="144" y="108"/>
                        <a:pt x="139" y="104"/>
                        <a:pt x="133" y="101"/>
                      </a:cubicBezTo>
                      <a:cubicBezTo>
                        <a:pt x="112" y="91"/>
                        <a:pt x="112" y="91"/>
                        <a:pt x="112" y="91"/>
                      </a:cubicBezTo>
                      <a:cubicBezTo>
                        <a:pt x="121" y="83"/>
                        <a:pt x="127" y="70"/>
                        <a:pt x="127" y="57"/>
                      </a:cubicBezTo>
                      <a:cubicBezTo>
                        <a:pt x="127" y="47"/>
                        <a:pt x="127" y="47"/>
                        <a:pt x="127" y="47"/>
                      </a:cubicBezTo>
                      <a:cubicBezTo>
                        <a:pt x="127" y="21"/>
                        <a:pt x="106" y="0"/>
                        <a:pt x="80" y="0"/>
                      </a:cubicBezTo>
                      <a:cubicBezTo>
                        <a:pt x="54" y="0"/>
                        <a:pt x="33" y="21"/>
                        <a:pt x="33" y="47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33" y="70"/>
                        <a:pt x="39" y="83"/>
                        <a:pt x="48" y="91"/>
                      </a:cubicBezTo>
                      <a:cubicBezTo>
                        <a:pt x="27" y="101"/>
                        <a:pt x="27" y="101"/>
                        <a:pt x="27" y="101"/>
                      </a:cubicBezTo>
                      <a:cubicBezTo>
                        <a:pt x="21" y="104"/>
                        <a:pt x="16" y="108"/>
                        <a:pt x="15" y="118"/>
                      </a:cubicBezTo>
                      <a:cubicBezTo>
                        <a:pt x="3" y="229"/>
                        <a:pt x="3" y="229"/>
                        <a:pt x="3" y="229"/>
                      </a:cubicBezTo>
                      <a:cubicBezTo>
                        <a:pt x="3" y="229"/>
                        <a:pt x="3" y="229"/>
                        <a:pt x="3" y="229"/>
                      </a:cubicBezTo>
                      <a:cubicBezTo>
                        <a:pt x="2" y="240"/>
                        <a:pt x="2" y="240"/>
                        <a:pt x="2" y="240"/>
                      </a:cubicBezTo>
                      <a:cubicBezTo>
                        <a:pt x="0" y="256"/>
                        <a:pt x="12" y="270"/>
                        <a:pt x="29" y="274"/>
                      </a:cubicBezTo>
                      <a:cubicBezTo>
                        <a:pt x="29" y="439"/>
                        <a:pt x="29" y="439"/>
                        <a:pt x="29" y="439"/>
                      </a:cubicBezTo>
                      <a:cubicBezTo>
                        <a:pt x="29" y="451"/>
                        <a:pt x="29" y="451"/>
                        <a:pt x="29" y="451"/>
                      </a:cubicBezTo>
                      <a:cubicBezTo>
                        <a:pt x="45" y="451"/>
                        <a:pt x="45" y="451"/>
                        <a:pt x="45" y="451"/>
                      </a:cubicBezTo>
                      <a:cubicBezTo>
                        <a:pt x="51" y="451"/>
                        <a:pt x="57" y="445"/>
                        <a:pt x="58" y="439"/>
                      </a:cubicBezTo>
                      <a:cubicBezTo>
                        <a:pt x="77" y="275"/>
                        <a:pt x="77" y="275"/>
                        <a:pt x="77" y="275"/>
                      </a:cubicBezTo>
                      <a:cubicBezTo>
                        <a:pt x="83" y="275"/>
                        <a:pt x="83" y="275"/>
                        <a:pt x="83" y="275"/>
                      </a:cubicBezTo>
                      <a:cubicBezTo>
                        <a:pt x="102" y="439"/>
                        <a:pt x="102" y="439"/>
                        <a:pt x="102" y="439"/>
                      </a:cubicBezTo>
                      <a:cubicBezTo>
                        <a:pt x="103" y="445"/>
                        <a:pt x="109" y="451"/>
                        <a:pt x="115" y="451"/>
                      </a:cubicBezTo>
                      <a:cubicBezTo>
                        <a:pt x="131" y="451"/>
                        <a:pt x="131" y="451"/>
                        <a:pt x="131" y="451"/>
                      </a:cubicBezTo>
                      <a:cubicBezTo>
                        <a:pt x="131" y="274"/>
                        <a:pt x="131" y="274"/>
                        <a:pt x="131" y="274"/>
                      </a:cubicBezTo>
                      <a:cubicBezTo>
                        <a:pt x="148" y="270"/>
                        <a:pt x="160" y="256"/>
                        <a:pt x="158" y="240"/>
                      </a:cubicBezTo>
                      <a:close/>
                      <a:moveTo>
                        <a:pt x="80" y="92"/>
                      </a:moveTo>
                      <a:cubicBezTo>
                        <a:pt x="60" y="92"/>
                        <a:pt x="45" y="76"/>
                        <a:pt x="45" y="5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cubicBezTo>
                        <a:pt x="45" y="46"/>
                        <a:pt x="45" y="45"/>
                        <a:pt x="45" y="43"/>
                      </a:cubicBezTo>
                      <a:cubicBezTo>
                        <a:pt x="54" y="43"/>
                        <a:pt x="54" y="43"/>
                        <a:pt x="54" y="43"/>
                      </a:cubicBezTo>
                      <a:cubicBezTo>
                        <a:pt x="67" y="43"/>
                        <a:pt x="77" y="35"/>
                        <a:pt x="80" y="24"/>
                      </a:cubicBezTo>
                      <a:cubicBezTo>
                        <a:pt x="83" y="35"/>
                        <a:pt x="93" y="43"/>
                        <a:pt x="106" y="43"/>
                      </a:cubicBezTo>
                      <a:cubicBezTo>
                        <a:pt x="115" y="43"/>
                        <a:pt x="115" y="43"/>
                        <a:pt x="115" y="43"/>
                      </a:cubicBezTo>
                      <a:cubicBezTo>
                        <a:pt x="115" y="45"/>
                        <a:pt x="115" y="46"/>
                        <a:pt x="115" y="47"/>
                      </a:cubicBezTo>
                      <a:cubicBezTo>
                        <a:pt x="115" y="57"/>
                        <a:pt x="115" y="57"/>
                        <a:pt x="115" y="57"/>
                      </a:cubicBezTo>
                      <a:cubicBezTo>
                        <a:pt x="115" y="76"/>
                        <a:pt x="100" y="92"/>
                        <a:pt x="80" y="9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 dirty="0"/>
                </a:p>
              </p:txBody>
            </p:sp>
            <p:sp>
              <p:nvSpPr>
                <p:cNvPr id="52" name="Freeform 92">
                  <a:extLst>
                    <a:ext uri="{FF2B5EF4-FFF2-40B4-BE49-F238E27FC236}">
                      <a16:creationId xmlns:a16="http://schemas.microsoft.com/office/drawing/2014/main" xmlns="" id="{BB4B6684-B55F-4BEF-96BB-EA84A987A1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40530" y="3976547"/>
                  <a:ext cx="236268" cy="607538"/>
                </a:xfrm>
                <a:custGeom>
                  <a:avLst/>
                  <a:gdLst>
                    <a:gd name="T0" fmla="*/ 133 w 172"/>
                    <a:gd name="T1" fmla="*/ 66 h 451"/>
                    <a:gd name="T2" fmla="*/ 139 w 172"/>
                    <a:gd name="T3" fmla="*/ 75 h 451"/>
                    <a:gd name="T4" fmla="*/ 172 w 172"/>
                    <a:gd name="T5" fmla="*/ 85 h 451"/>
                    <a:gd name="T6" fmla="*/ 158 w 172"/>
                    <a:gd name="T7" fmla="*/ 54 h 451"/>
                    <a:gd name="T8" fmla="*/ 133 w 172"/>
                    <a:gd name="T9" fmla="*/ 44 h 451"/>
                    <a:gd name="T10" fmla="*/ 86 w 172"/>
                    <a:gd name="T11" fmla="*/ 0 h 451"/>
                    <a:gd name="T12" fmla="*/ 39 w 172"/>
                    <a:gd name="T13" fmla="*/ 44 h 451"/>
                    <a:gd name="T14" fmla="*/ 14 w 172"/>
                    <a:gd name="T15" fmla="*/ 54 h 451"/>
                    <a:gd name="T16" fmla="*/ 0 w 172"/>
                    <a:gd name="T17" fmla="*/ 85 h 451"/>
                    <a:gd name="T18" fmla="*/ 33 w 172"/>
                    <a:gd name="T19" fmla="*/ 75 h 451"/>
                    <a:gd name="T20" fmla="*/ 40 w 172"/>
                    <a:gd name="T21" fmla="*/ 66 h 451"/>
                    <a:gd name="T22" fmla="*/ 54 w 172"/>
                    <a:gd name="T23" fmla="*/ 91 h 451"/>
                    <a:gd name="T24" fmla="*/ 33 w 172"/>
                    <a:gd name="T25" fmla="*/ 101 h 451"/>
                    <a:gd name="T26" fmla="*/ 21 w 172"/>
                    <a:gd name="T27" fmla="*/ 118 h 451"/>
                    <a:gd name="T28" fmla="*/ 9 w 172"/>
                    <a:gd name="T29" fmla="*/ 229 h 451"/>
                    <a:gd name="T30" fmla="*/ 9 w 172"/>
                    <a:gd name="T31" fmla="*/ 229 h 451"/>
                    <a:gd name="T32" fmla="*/ 8 w 172"/>
                    <a:gd name="T33" fmla="*/ 240 h 451"/>
                    <a:gd name="T34" fmla="*/ 24 w 172"/>
                    <a:gd name="T35" fmla="*/ 269 h 451"/>
                    <a:gd name="T36" fmla="*/ 11 w 172"/>
                    <a:gd name="T37" fmla="*/ 328 h 451"/>
                    <a:gd name="T38" fmla="*/ 20 w 172"/>
                    <a:gd name="T39" fmla="*/ 340 h 451"/>
                    <a:gd name="T40" fmla="*/ 42 w 172"/>
                    <a:gd name="T41" fmla="*/ 340 h 451"/>
                    <a:gd name="T42" fmla="*/ 56 w 172"/>
                    <a:gd name="T43" fmla="*/ 439 h 451"/>
                    <a:gd name="T44" fmla="*/ 69 w 172"/>
                    <a:gd name="T45" fmla="*/ 451 h 451"/>
                    <a:gd name="T46" fmla="*/ 80 w 172"/>
                    <a:gd name="T47" fmla="*/ 451 h 451"/>
                    <a:gd name="T48" fmla="*/ 80 w 172"/>
                    <a:gd name="T49" fmla="*/ 439 h 451"/>
                    <a:gd name="T50" fmla="*/ 80 w 172"/>
                    <a:gd name="T51" fmla="*/ 340 h 451"/>
                    <a:gd name="T52" fmla="*/ 92 w 172"/>
                    <a:gd name="T53" fmla="*/ 340 h 451"/>
                    <a:gd name="T54" fmla="*/ 92 w 172"/>
                    <a:gd name="T55" fmla="*/ 439 h 451"/>
                    <a:gd name="T56" fmla="*/ 92 w 172"/>
                    <a:gd name="T57" fmla="*/ 451 h 451"/>
                    <a:gd name="T58" fmla="*/ 103 w 172"/>
                    <a:gd name="T59" fmla="*/ 451 h 451"/>
                    <a:gd name="T60" fmla="*/ 116 w 172"/>
                    <a:gd name="T61" fmla="*/ 439 h 451"/>
                    <a:gd name="T62" fmla="*/ 130 w 172"/>
                    <a:gd name="T63" fmla="*/ 340 h 451"/>
                    <a:gd name="T64" fmla="*/ 152 w 172"/>
                    <a:gd name="T65" fmla="*/ 340 h 451"/>
                    <a:gd name="T66" fmla="*/ 162 w 172"/>
                    <a:gd name="T67" fmla="*/ 328 h 451"/>
                    <a:gd name="T68" fmla="*/ 149 w 172"/>
                    <a:gd name="T69" fmla="*/ 269 h 451"/>
                    <a:gd name="T70" fmla="*/ 164 w 172"/>
                    <a:gd name="T71" fmla="*/ 240 h 451"/>
                    <a:gd name="T72" fmla="*/ 162 w 172"/>
                    <a:gd name="T73" fmla="*/ 214 h 451"/>
                    <a:gd name="T74" fmla="*/ 162 w 172"/>
                    <a:gd name="T75" fmla="*/ 214 h 451"/>
                    <a:gd name="T76" fmla="*/ 151 w 172"/>
                    <a:gd name="T77" fmla="*/ 118 h 451"/>
                    <a:gd name="T78" fmla="*/ 139 w 172"/>
                    <a:gd name="T79" fmla="*/ 101 h 451"/>
                    <a:gd name="T80" fmla="*/ 118 w 172"/>
                    <a:gd name="T81" fmla="*/ 91 h 451"/>
                    <a:gd name="T82" fmla="*/ 133 w 172"/>
                    <a:gd name="T83" fmla="*/ 66 h 451"/>
                    <a:gd name="T84" fmla="*/ 86 w 172"/>
                    <a:gd name="T85" fmla="*/ 92 h 451"/>
                    <a:gd name="T86" fmla="*/ 51 w 172"/>
                    <a:gd name="T87" fmla="*/ 57 h 451"/>
                    <a:gd name="T88" fmla="*/ 51 w 172"/>
                    <a:gd name="T89" fmla="*/ 47 h 451"/>
                    <a:gd name="T90" fmla="*/ 51 w 172"/>
                    <a:gd name="T91" fmla="*/ 43 h 451"/>
                    <a:gd name="T92" fmla="*/ 60 w 172"/>
                    <a:gd name="T93" fmla="*/ 43 h 451"/>
                    <a:gd name="T94" fmla="*/ 86 w 172"/>
                    <a:gd name="T95" fmla="*/ 24 h 451"/>
                    <a:gd name="T96" fmla="*/ 112 w 172"/>
                    <a:gd name="T97" fmla="*/ 43 h 451"/>
                    <a:gd name="T98" fmla="*/ 121 w 172"/>
                    <a:gd name="T99" fmla="*/ 43 h 451"/>
                    <a:gd name="T100" fmla="*/ 122 w 172"/>
                    <a:gd name="T101" fmla="*/ 47 h 451"/>
                    <a:gd name="T102" fmla="*/ 122 w 172"/>
                    <a:gd name="T103" fmla="*/ 57 h 451"/>
                    <a:gd name="T104" fmla="*/ 86 w 172"/>
                    <a:gd name="T105" fmla="*/ 92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72" h="451">
                      <a:moveTo>
                        <a:pt x="133" y="66"/>
                      </a:moveTo>
                      <a:cubicBezTo>
                        <a:pt x="134" y="69"/>
                        <a:pt x="137" y="72"/>
                        <a:pt x="139" y="75"/>
                      </a:cubicBezTo>
                      <a:cubicBezTo>
                        <a:pt x="152" y="86"/>
                        <a:pt x="172" y="85"/>
                        <a:pt x="172" y="85"/>
                      </a:cubicBezTo>
                      <a:cubicBezTo>
                        <a:pt x="172" y="85"/>
                        <a:pt x="171" y="65"/>
                        <a:pt x="158" y="54"/>
                      </a:cubicBezTo>
                      <a:cubicBezTo>
                        <a:pt x="151" y="47"/>
                        <a:pt x="140" y="45"/>
                        <a:pt x="133" y="44"/>
                      </a:cubicBezTo>
                      <a:cubicBezTo>
                        <a:pt x="132" y="19"/>
                        <a:pt x="111" y="0"/>
                        <a:pt x="86" y="0"/>
                      </a:cubicBezTo>
                      <a:cubicBezTo>
                        <a:pt x="61" y="0"/>
                        <a:pt x="41" y="19"/>
                        <a:pt x="39" y="44"/>
                      </a:cubicBezTo>
                      <a:cubicBezTo>
                        <a:pt x="32" y="45"/>
                        <a:pt x="22" y="47"/>
                        <a:pt x="14" y="54"/>
                      </a:cubicBezTo>
                      <a:cubicBezTo>
                        <a:pt x="1" y="65"/>
                        <a:pt x="0" y="85"/>
                        <a:pt x="0" y="85"/>
                      </a:cubicBezTo>
                      <a:cubicBezTo>
                        <a:pt x="0" y="85"/>
                        <a:pt x="20" y="86"/>
                        <a:pt x="33" y="75"/>
                      </a:cubicBezTo>
                      <a:cubicBezTo>
                        <a:pt x="36" y="72"/>
                        <a:pt x="38" y="69"/>
                        <a:pt x="40" y="66"/>
                      </a:cubicBezTo>
                      <a:cubicBezTo>
                        <a:pt x="42" y="76"/>
                        <a:pt x="47" y="85"/>
                        <a:pt x="54" y="91"/>
                      </a:cubicBezTo>
                      <a:cubicBezTo>
                        <a:pt x="33" y="101"/>
                        <a:pt x="33" y="101"/>
                        <a:pt x="33" y="101"/>
                      </a:cubicBezTo>
                      <a:cubicBezTo>
                        <a:pt x="27" y="104"/>
                        <a:pt x="22" y="109"/>
                        <a:pt x="21" y="118"/>
                      </a:cubicBezTo>
                      <a:cubicBezTo>
                        <a:pt x="9" y="229"/>
                        <a:pt x="9" y="229"/>
                        <a:pt x="9" y="229"/>
                      </a:cubicBezTo>
                      <a:cubicBezTo>
                        <a:pt x="9" y="229"/>
                        <a:pt x="9" y="229"/>
                        <a:pt x="9" y="229"/>
                      </a:cubicBezTo>
                      <a:cubicBezTo>
                        <a:pt x="8" y="240"/>
                        <a:pt x="8" y="240"/>
                        <a:pt x="8" y="240"/>
                      </a:cubicBezTo>
                      <a:cubicBezTo>
                        <a:pt x="8" y="252"/>
                        <a:pt x="14" y="263"/>
                        <a:pt x="24" y="269"/>
                      </a:cubicBezTo>
                      <a:cubicBezTo>
                        <a:pt x="11" y="328"/>
                        <a:pt x="11" y="328"/>
                        <a:pt x="11" y="328"/>
                      </a:cubicBezTo>
                      <a:cubicBezTo>
                        <a:pt x="9" y="334"/>
                        <a:pt x="13" y="340"/>
                        <a:pt x="20" y="340"/>
                      </a:cubicBezTo>
                      <a:cubicBezTo>
                        <a:pt x="42" y="340"/>
                        <a:pt x="42" y="340"/>
                        <a:pt x="42" y="340"/>
                      </a:cubicBezTo>
                      <a:cubicBezTo>
                        <a:pt x="56" y="439"/>
                        <a:pt x="56" y="439"/>
                        <a:pt x="56" y="439"/>
                      </a:cubicBezTo>
                      <a:cubicBezTo>
                        <a:pt x="57" y="445"/>
                        <a:pt x="63" y="451"/>
                        <a:pt x="69" y="451"/>
                      </a:cubicBezTo>
                      <a:cubicBezTo>
                        <a:pt x="75" y="451"/>
                        <a:pt x="80" y="451"/>
                        <a:pt x="80" y="451"/>
                      </a:cubicBezTo>
                      <a:cubicBezTo>
                        <a:pt x="80" y="439"/>
                        <a:pt x="80" y="439"/>
                        <a:pt x="80" y="439"/>
                      </a:cubicBezTo>
                      <a:cubicBezTo>
                        <a:pt x="80" y="340"/>
                        <a:pt x="80" y="340"/>
                        <a:pt x="80" y="340"/>
                      </a:cubicBezTo>
                      <a:cubicBezTo>
                        <a:pt x="84" y="340"/>
                        <a:pt x="88" y="340"/>
                        <a:pt x="92" y="340"/>
                      </a:cubicBezTo>
                      <a:cubicBezTo>
                        <a:pt x="92" y="439"/>
                        <a:pt x="92" y="439"/>
                        <a:pt x="92" y="439"/>
                      </a:cubicBezTo>
                      <a:cubicBezTo>
                        <a:pt x="92" y="451"/>
                        <a:pt x="92" y="451"/>
                        <a:pt x="92" y="451"/>
                      </a:cubicBezTo>
                      <a:cubicBezTo>
                        <a:pt x="92" y="451"/>
                        <a:pt x="98" y="451"/>
                        <a:pt x="103" y="451"/>
                      </a:cubicBezTo>
                      <a:cubicBezTo>
                        <a:pt x="109" y="451"/>
                        <a:pt x="115" y="445"/>
                        <a:pt x="116" y="439"/>
                      </a:cubicBezTo>
                      <a:cubicBezTo>
                        <a:pt x="130" y="340"/>
                        <a:pt x="130" y="340"/>
                        <a:pt x="130" y="340"/>
                      </a:cubicBezTo>
                      <a:cubicBezTo>
                        <a:pt x="152" y="340"/>
                        <a:pt x="152" y="340"/>
                        <a:pt x="152" y="340"/>
                      </a:cubicBezTo>
                      <a:cubicBezTo>
                        <a:pt x="159" y="340"/>
                        <a:pt x="163" y="334"/>
                        <a:pt x="162" y="328"/>
                      </a:cubicBezTo>
                      <a:cubicBezTo>
                        <a:pt x="149" y="269"/>
                        <a:pt x="149" y="269"/>
                        <a:pt x="149" y="269"/>
                      </a:cubicBezTo>
                      <a:cubicBezTo>
                        <a:pt x="158" y="263"/>
                        <a:pt x="164" y="252"/>
                        <a:pt x="164" y="240"/>
                      </a:cubicBezTo>
                      <a:cubicBezTo>
                        <a:pt x="162" y="214"/>
                        <a:pt x="162" y="214"/>
                        <a:pt x="162" y="214"/>
                      </a:cubicBezTo>
                      <a:cubicBezTo>
                        <a:pt x="162" y="214"/>
                        <a:pt x="162" y="214"/>
                        <a:pt x="162" y="214"/>
                      </a:cubicBezTo>
                      <a:cubicBezTo>
                        <a:pt x="151" y="118"/>
                        <a:pt x="151" y="118"/>
                        <a:pt x="151" y="118"/>
                      </a:cubicBezTo>
                      <a:cubicBezTo>
                        <a:pt x="150" y="108"/>
                        <a:pt x="145" y="104"/>
                        <a:pt x="139" y="101"/>
                      </a:cubicBezTo>
                      <a:cubicBezTo>
                        <a:pt x="118" y="91"/>
                        <a:pt x="118" y="91"/>
                        <a:pt x="118" y="91"/>
                      </a:cubicBezTo>
                      <a:cubicBezTo>
                        <a:pt x="125" y="85"/>
                        <a:pt x="131" y="76"/>
                        <a:pt x="133" y="66"/>
                      </a:cubicBezTo>
                      <a:close/>
                      <a:moveTo>
                        <a:pt x="86" y="92"/>
                      </a:moveTo>
                      <a:cubicBezTo>
                        <a:pt x="67" y="92"/>
                        <a:pt x="51" y="76"/>
                        <a:pt x="51" y="57"/>
                      </a:cubicBezTo>
                      <a:cubicBezTo>
                        <a:pt x="51" y="47"/>
                        <a:pt x="51" y="47"/>
                        <a:pt x="51" y="47"/>
                      </a:cubicBezTo>
                      <a:cubicBezTo>
                        <a:pt x="51" y="46"/>
                        <a:pt x="51" y="45"/>
                        <a:pt x="51" y="43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73" y="43"/>
                        <a:pt x="83" y="35"/>
                        <a:pt x="86" y="24"/>
                      </a:cubicBezTo>
                      <a:cubicBezTo>
                        <a:pt x="89" y="35"/>
                        <a:pt x="100" y="43"/>
                        <a:pt x="112" y="43"/>
                      </a:cubicBezTo>
                      <a:cubicBezTo>
                        <a:pt x="121" y="43"/>
                        <a:pt x="121" y="43"/>
                        <a:pt x="121" y="43"/>
                      </a:cubicBezTo>
                      <a:cubicBezTo>
                        <a:pt x="121" y="45"/>
                        <a:pt x="122" y="46"/>
                        <a:pt x="122" y="47"/>
                      </a:cubicBezTo>
                      <a:cubicBezTo>
                        <a:pt x="122" y="57"/>
                        <a:pt x="122" y="57"/>
                        <a:pt x="122" y="57"/>
                      </a:cubicBezTo>
                      <a:cubicBezTo>
                        <a:pt x="122" y="76"/>
                        <a:pt x="106" y="92"/>
                        <a:pt x="86" y="9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 dirty="0"/>
                </a:p>
              </p:txBody>
            </p:sp>
          </p:grpSp>
        </p:grpSp>
        <p:grpSp>
          <p:nvGrpSpPr>
            <p:cNvPr id="36" name="Group 61">
              <a:extLst>
                <a:ext uri="{FF2B5EF4-FFF2-40B4-BE49-F238E27FC236}">
                  <a16:creationId xmlns:a16="http://schemas.microsoft.com/office/drawing/2014/main" xmlns="" id="{918F2EDF-92D9-4577-B796-2AB67F44C3F5}"/>
                </a:ext>
              </a:extLst>
            </p:cNvPr>
            <p:cNvGrpSpPr/>
            <p:nvPr/>
          </p:nvGrpSpPr>
          <p:grpSpPr>
            <a:xfrm>
              <a:off x="3953658" y="3696096"/>
              <a:ext cx="1480646" cy="1587143"/>
              <a:chOff x="3633263" y="3696096"/>
              <a:chExt cx="1480646" cy="1587143"/>
            </a:xfrm>
          </p:grpSpPr>
          <p:sp>
            <p:nvSpPr>
              <p:cNvPr id="30" name="Rounded Rectangle 45">
                <a:extLst>
                  <a:ext uri="{FF2B5EF4-FFF2-40B4-BE49-F238E27FC236}">
                    <a16:creationId xmlns:a16="http://schemas.microsoft.com/office/drawing/2014/main" xmlns="" id="{78A0B82D-FC1F-4BB4-BD39-69E193C05234}"/>
                  </a:ext>
                </a:extLst>
              </p:cNvPr>
              <p:cNvSpPr/>
              <p:nvPr/>
            </p:nvSpPr>
            <p:spPr bwMode="auto">
              <a:xfrm>
                <a:off x="3633263" y="4748980"/>
                <a:ext cx="1480646" cy="534259"/>
              </a:xfrm>
              <a:prstGeom prst="roundRect">
                <a:avLst/>
              </a:prstGeom>
              <a:noFill/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</a:pPr>
                <a:r>
                  <a:rPr lang="ru-RU" sz="1200" dirty="0">
                    <a:solidFill>
                      <a:schemeClr val="tx1"/>
                    </a:solidFill>
                  </a:rPr>
                  <a:t>Туристы</a:t>
                </a:r>
              </a:p>
            </p:txBody>
          </p:sp>
          <p:sp>
            <p:nvSpPr>
              <p:cNvPr id="57" name="Freeform 132">
                <a:extLst>
                  <a:ext uri="{FF2B5EF4-FFF2-40B4-BE49-F238E27FC236}">
                    <a16:creationId xmlns:a16="http://schemas.microsoft.com/office/drawing/2014/main" xmlns="" id="{A2EC2898-0BED-4D30-805E-8E2D73799FC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046820" y="3696096"/>
                <a:ext cx="861377" cy="864000"/>
              </a:xfrm>
              <a:custGeom>
                <a:avLst/>
                <a:gdLst>
                  <a:gd name="T0" fmla="*/ 169 w 195"/>
                  <a:gd name="T1" fmla="*/ 88 h 196"/>
                  <a:gd name="T2" fmla="*/ 161 w 195"/>
                  <a:gd name="T3" fmla="*/ 105 h 196"/>
                  <a:gd name="T4" fmla="*/ 142 w 195"/>
                  <a:gd name="T5" fmla="*/ 103 h 196"/>
                  <a:gd name="T6" fmla="*/ 125 w 195"/>
                  <a:gd name="T7" fmla="*/ 86 h 196"/>
                  <a:gd name="T8" fmla="*/ 111 w 195"/>
                  <a:gd name="T9" fmla="*/ 83 h 196"/>
                  <a:gd name="T10" fmla="*/ 99 w 195"/>
                  <a:gd name="T11" fmla="*/ 83 h 196"/>
                  <a:gd name="T12" fmla="*/ 85 w 195"/>
                  <a:gd name="T13" fmla="*/ 91 h 196"/>
                  <a:gd name="T14" fmla="*/ 76 w 195"/>
                  <a:gd name="T15" fmla="*/ 81 h 196"/>
                  <a:gd name="T16" fmla="*/ 93 w 195"/>
                  <a:gd name="T17" fmla="*/ 63 h 196"/>
                  <a:gd name="T18" fmla="*/ 103 w 195"/>
                  <a:gd name="T19" fmla="*/ 52 h 196"/>
                  <a:gd name="T20" fmla="*/ 116 w 195"/>
                  <a:gd name="T21" fmla="*/ 46 h 196"/>
                  <a:gd name="T22" fmla="*/ 103 w 195"/>
                  <a:gd name="T23" fmla="*/ 40 h 196"/>
                  <a:gd name="T24" fmla="*/ 111 w 195"/>
                  <a:gd name="T25" fmla="*/ 16 h 196"/>
                  <a:gd name="T26" fmla="*/ 133 w 195"/>
                  <a:gd name="T27" fmla="*/ 25 h 196"/>
                  <a:gd name="T28" fmla="*/ 165 w 195"/>
                  <a:gd name="T29" fmla="*/ 27 h 196"/>
                  <a:gd name="T30" fmla="*/ 61 w 195"/>
                  <a:gd name="T31" fmla="*/ 7 h 196"/>
                  <a:gd name="T32" fmla="*/ 26 w 195"/>
                  <a:gd name="T33" fmla="*/ 31 h 196"/>
                  <a:gd name="T34" fmla="*/ 21 w 195"/>
                  <a:gd name="T35" fmla="*/ 52 h 196"/>
                  <a:gd name="T36" fmla="*/ 1 w 195"/>
                  <a:gd name="T37" fmla="*/ 82 h 196"/>
                  <a:gd name="T38" fmla="*/ 0 w 195"/>
                  <a:gd name="T39" fmla="*/ 107 h 196"/>
                  <a:gd name="T40" fmla="*/ 25 w 195"/>
                  <a:gd name="T41" fmla="*/ 164 h 196"/>
                  <a:gd name="T42" fmla="*/ 190 w 195"/>
                  <a:gd name="T43" fmla="*/ 128 h 196"/>
                  <a:gd name="T44" fmla="*/ 72 w 195"/>
                  <a:gd name="T45" fmla="*/ 58 h 196"/>
                  <a:gd name="T46" fmla="*/ 79 w 195"/>
                  <a:gd name="T47" fmla="*/ 38 h 196"/>
                  <a:gd name="T48" fmla="*/ 87 w 195"/>
                  <a:gd name="T49" fmla="*/ 51 h 196"/>
                  <a:gd name="T50" fmla="*/ 83 w 195"/>
                  <a:gd name="T51" fmla="*/ 62 h 196"/>
                  <a:gd name="T52" fmla="*/ 76 w 195"/>
                  <a:gd name="T53" fmla="*/ 63 h 196"/>
                  <a:gd name="T54" fmla="*/ 72 w 195"/>
                  <a:gd name="T55" fmla="*/ 58 h 196"/>
                  <a:gd name="T56" fmla="*/ 136 w 195"/>
                  <a:gd name="T57" fmla="*/ 158 h 196"/>
                  <a:gd name="T58" fmla="*/ 99 w 195"/>
                  <a:gd name="T59" fmla="*/ 143 h 196"/>
                  <a:gd name="T60" fmla="*/ 89 w 195"/>
                  <a:gd name="T61" fmla="*/ 135 h 196"/>
                  <a:gd name="T62" fmla="*/ 73 w 195"/>
                  <a:gd name="T63" fmla="*/ 118 h 196"/>
                  <a:gd name="T64" fmla="*/ 80 w 195"/>
                  <a:gd name="T65" fmla="*/ 104 h 196"/>
                  <a:gd name="T66" fmla="*/ 115 w 195"/>
                  <a:gd name="T67" fmla="*/ 98 h 196"/>
                  <a:gd name="T68" fmla="*/ 143 w 195"/>
                  <a:gd name="T69" fmla="*/ 1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196">
                    <a:moveTo>
                      <a:pt x="177" y="93"/>
                    </a:moveTo>
                    <a:cubicBezTo>
                      <a:pt x="173" y="89"/>
                      <a:pt x="169" y="88"/>
                      <a:pt x="169" y="88"/>
                    </a:cubicBezTo>
                    <a:cubicBezTo>
                      <a:pt x="165" y="87"/>
                      <a:pt x="161" y="90"/>
                      <a:pt x="161" y="95"/>
                    </a:cubicBezTo>
                    <a:cubicBezTo>
                      <a:pt x="161" y="105"/>
                      <a:pt x="161" y="105"/>
                      <a:pt x="161" y="105"/>
                    </a:cubicBezTo>
                    <a:cubicBezTo>
                      <a:pt x="161" y="110"/>
                      <a:pt x="157" y="112"/>
                      <a:pt x="153" y="110"/>
                    </a:cubicBezTo>
                    <a:cubicBezTo>
                      <a:pt x="142" y="103"/>
                      <a:pt x="142" y="103"/>
                      <a:pt x="142" y="103"/>
                    </a:cubicBezTo>
                    <a:cubicBezTo>
                      <a:pt x="137" y="101"/>
                      <a:pt x="134" y="95"/>
                      <a:pt x="134" y="91"/>
                    </a:cubicBezTo>
                    <a:cubicBezTo>
                      <a:pt x="134" y="86"/>
                      <a:pt x="130" y="84"/>
                      <a:pt x="125" y="86"/>
                    </a:cubicBezTo>
                    <a:cubicBezTo>
                      <a:pt x="121" y="88"/>
                      <a:pt x="121" y="88"/>
                      <a:pt x="121" y="88"/>
                    </a:cubicBezTo>
                    <a:cubicBezTo>
                      <a:pt x="117" y="90"/>
                      <a:pt x="111" y="88"/>
                      <a:pt x="111" y="83"/>
                    </a:cubicBezTo>
                    <a:cubicBezTo>
                      <a:pt x="111" y="79"/>
                      <a:pt x="108" y="76"/>
                      <a:pt x="106" y="76"/>
                    </a:cubicBezTo>
                    <a:cubicBezTo>
                      <a:pt x="102" y="76"/>
                      <a:pt x="99" y="79"/>
                      <a:pt x="99" y="83"/>
                    </a:cubicBezTo>
                    <a:cubicBezTo>
                      <a:pt x="99" y="88"/>
                      <a:pt x="94" y="91"/>
                      <a:pt x="89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0" y="91"/>
                      <a:pt x="76" y="87"/>
                      <a:pt x="76" y="82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76"/>
                      <a:pt x="79" y="72"/>
                      <a:pt x="84" y="72"/>
                    </a:cubicBezTo>
                    <a:cubicBezTo>
                      <a:pt x="88" y="72"/>
                      <a:pt x="92" y="68"/>
                      <a:pt x="93" y="63"/>
                    </a:cubicBezTo>
                    <a:cubicBezTo>
                      <a:pt x="93" y="61"/>
                      <a:pt x="93" y="61"/>
                      <a:pt x="93" y="61"/>
                    </a:cubicBezTo>
                    <a:cubicBezTo>
                      <a:pt x="94" y="56"/>
                      <a:pt x="99" y="52"/>
                      <a:pt x="103" y="52"/>
                    </a:cubicBezTo>
                    <a:cubicBezTo>
                      <a:pt x="109" y="52"/>
                      <a:pt x="109" y="52"/>
                      <a:pt x="109" y="52"/>
                    </a:cubicBezTo>
                    <a:cubicBezTo>
                      <a:pt x="114" y="52"/>
                      <a:pt x="117" y="50"/>
                      <a:pt x="116" y="46"/>
                    </a:cubicBezTo>
                    <a:cubicBezTo>
                      <a:pt x="115" y="43"/>
                      <a:pt x="110" y="40"/>
                      <a:pt x="106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98" y="40"/>
                      <a:pt x="96" y="37"/>
                      <a:pt x="99" y="33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1"/>
                      <a:pt x="119" y="11"/>
                      <a:pt x="122" y="14"/>
                    </a:cubicBezTo>
                    <a:cubicBezTo>
                      <a:pt x="133" y="25"/>
                      <a:pt x="133" y="25"/>
                      <a:pt x="133" y="25"/>
                    </a:cubicBezTo>
                    <a:cubicBezTo>
                      <a:pt x="137" y="28"/>
                      <a:pt x="141" y="31"/>
                      <a:pt x="149" y="31"/>
                    </a:cubicBezTo>
                    <a:cubicBezTo>
                      <a:pt x="158" y="31"/>
                      <a:pt x="165" y="27"/>
                      <a:pt x="165" y="27"/>
                    </a:cubicBezTo>
                    <a:cubicBezTo>
                      <a:pt x="147" y="10"/>
                      <a:pt x="124" y="0"/>
                      <a:pt x="97" y="0"/>
                    </a:cubicBezTo>
                    <a:cubicBezTo>
                      <a:pt x="84" y="0"/>
                      <a:pt x="72" y="2"/>
                      <a:pt x="61" y="7"/>
                    </a:cubicBezTo>
                    <a:cubicBezTo>
                      <a:pt x="61" y="7"/>
                      <a:pt x="47" y="36"/>
                      <a:pt x="40" y="36"/>
                    </a:cubicBezTo>
                    <a:cubicBezTo>
                      <a:pt x="37" y="36"/>
                      <a:pt x="29" y="32"/>
                      <a:pt x="26" y="31"/>
                    </a:cubicBezTo>
                    <a:cubicBezTo>
                      <a:pt x="22" y="36"/>
                      <a:pt x="17" y="41"/>
                      <a:pt x="14" y="47"/>
                    </a:cubicBezTo>
                    <a:cubicBezTo>
                      <a:pt x="17" y="48"/>
                      <a:pt x="19" y="50"/>
                      <a:pt x="21" y="52"/>
                    </a:cubicBezTo>
                    <a:cubicBezTo>
                      <a:pt x="25" y="55"/>
                      <a:pt x="30" y="60"/>
                      <a:pt x="24" y="67"/>
                    </a:cubicBezTo>
                    <a:cubicBezTo>
                      <a:pt x="20" y="72"/>
                      <a:pt x="9" y="79"/>
                      <a:pt x="1" y="82"/>
                    </a:cubicBezTo>
                    <a:cubicBezTo>
                      <a:pt x="0" y="87"/>
                      <a:pt x="0" y="92"/>
                      <a:pt x="0" y="98"/>
                    </a:cubicBezTo>
                    <a:cubicBezTo>
                      <a:pt x="0" y="101"/>
                      <a:pt x="0" y="104"/>
                      <a:pt x="0" y="107"/>
                    </a:cubicBezTo>
                    <a:cubicBezTo>
                      <a:pt x="1" y="111"/>
                      <a:pt x="20" y="123"/>
                      <a:pt x="37" y="138"/>
                    </a:cubicBezTo>
                    <a:cubicBezTo>
                      <a:pt x="44" y="145"/>
                      <a:pt x="29" y="161"/>
                      <a:pt x="25" y="164"/>
                    </a:cubicBezTo>
                    <a:cubicBezTo>
                      <a:pt x="43" y="183"/>
                      <a:pt x="69" y="196"/>
                      <a:pt x="97" y="196"/>
                    </a:cubicBezTo>
                    <a:cubicBezTo>
                      <a:pt x="141" y="196"/>
                      <a:pt x="178" y="167"/>
                      <a:pt x="190" y="128"/>
                    </a:cubicBezTo>
                    <a:cubicBezTo>
                      <a:pt x="195" y="113"/>
                      <a:pt x="181" y="97"/>
                      <a:pt x="177" y="93"/>
                    </a:cubicBezTo>
                    <a:moveTo>
                      <a:pt x="72" y="58"/>
                    </a:moveTo>
                    <a:cubicBezTo>
                      <a:pt x="75" y="41"/>
                      <a:pt x="75" y="41"/>
                      <a:pt x="75" y="41"/>
                    </a:cubicBezTo>
                    <a:cubicBezTo>
                      <a:pt x="76" y="39"/>
                      <a:pt x="77" y="38"/>
                      <a:pt x="79" y="38"/>
                    </a:cubicBezTo>
                    <a:cubicBezTo>
                      <a:pt x="81" y="38"/>
                      <a:pt x="82" y="39"/>
                      <a:pt x="83" y="40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8" y="53"/>
                      <a:pt x="89" y="56"/>
                      <a:pt x="87" y="58"/>
                    </a:cubicBezTo>
                    <a:cubicBezTo>
                      <a:pt x="86" y="60"/>
                      <a:pt x="85" y="61"/>
                      <a:pt x="83" y="62"/>
                    </a:cubicBezTo>
                    <a:cubicBezTo>
                      <a:pt x="80" y="63"/>
                      <a:pt x="77" y="63"/>
                      <a:pt x="77" y="63"/>
                    </a:cubicBezTo>
                    <a:cubicBezTo>
                      <a:pt x="77" y="63"/>
                      <a:pt x="76" y="63"/>
                      <a:pt x="76" y="63"/>
                    </a:cubicBezTo>
                    <a:cubicBezTo>
                      <a:pt x="75" y="63"/>
                      <a:pt x="74" y="63"/>
                      <a:pt x="73" y="62"/>
                    </a:cubicBezTo>
                    <a:cubicBezTo>
                      <a:pt x="72" y="61"/>
                      <a:pt x="72" y="60"/>
                      <a:pt x="72" y="58"/>
                    </a:cubicBezTo>
                    <a:moveTo>
                      <a:pt x="147" y="131"/>
                    </a:moveTo>
                    <a:cubicBezTo>
                      <a:pt x="147" y="131"/>
                      <a:pt x="144" y="144"/>
                      <a:pt x="136" y="158"/>
                    </a:cubicBezTo>
                    <a:cubicBezTo>
                      <a:pt x="130" y="170"/>
                      <a:pt x="123" y="181"/>
                      <a:pt x="116" y="181"/>
                    </a:cubicBezTo>
                    <a:cubicBezTo>
                      <a:pt x="101" y="181"/>
                      <a:pt x="99" y="143"/>
                      <a:pt x="99" y="143"/>
                    </a:cubicBezTo>
                    <a:cubicBezTo>
                      <a:pt x="98" y="138"/>
                      <a:pt x="94" y="135"/>
                      <a:pt x="90" y="135"/>
                    </a:cubicBezTo>
                    <a:cubicBezTo>
                      <a:pt x="89" y="135"/>
                      <a:pt x="89" y="135"/>
                      <a:pt x="89" y="135"/>
                    </a:cubicBezTo>
                    <a:cubicBezTo>
                      <a:pt x="84" y="135"/>
                      <a:pt x="79" y="133"/>
                      <a:pt x="77" y="130"/>
                    </a:cubicBezTo>
                    <a:cubicBezTo>
                      <a:pt x="75" y="127"/>
                      <a:pt x="73" y="122"/>
                      <a:pt x="73" y="118"/>
                    </a:cubicBezTo>
                    <a:cubicBezTo>
                      <a:pt x="73" y="115"/>
                      <a:pt x="75" y="109"/>
                      <a:pt x="79" y="106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3" y="100"/>
                      <a:pt x="90" y="98"/>
                      <a:pt x="94" y="98"/>
                    </a:cubicBezTo>
                    <a:cubicBezTo>
                      <a:pt x="115" y="98"/>
                      <a:pt x="115" y="98"/>
                      <a:pt x="115" y="98"/>
                    </a:cubicBezTo>
                    <a:cubicBezTo>
                      <a:pt x="120" y="98"/>
                      <a:pt x="127" y="101"/>
                      <a:pt x="130" y="105"/>
                    </a:cubicBezTo>
                    <a:cubicBezTo>
                      <a:pt x="130" y="105"/>
                      <a:pt x="137" y="115"/>
                      <a:pt x="143" y="120"/>
                    </a:cubicBezTo>
                    <a:cubicBezTo>
                      <a:pt x="147" y="123"/>
                      <a:pt x="148" y="127"/>
                      <a:pt x="147" y="13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200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47" name="Group 68">
              <a:extLst>
                <a:ext uri="{FF2B5EF4-FFF2-40B4-BE49-F238E27FC236}">
                  <a16:creationId xmlns:a16="http://schemas.microsoft.com/office/drawing/2014/main" xmlns="" id="{4D8BAE23-30C9-41CD-91F6-0718C4D1A5CF}"/>
                </a:ext>
              </a:extLst>
            </p:cNvPr>
            <p:cNvGrpSpPr/>
            <p:nvPr/>
          </p:nvGrpSpPr>
          <p:grpSpPr>
            <a:xfrm>
              <a:off x="5190622" y="3502929"/>
              <a:ext cx="1568408" cy="1778898"/>
              <a:chOff x="5190622" y="3502929"/>
              <a:chExt cx="1568408" cy="1778898"/>
            </a:xfrm>
          </p:grpSpPr>
          <p:sp>
            <p:nvSpPr>
              <p:cNvPr id="56" name="Rounded Rectangle 45">
                <a:extLst>
                  <a:ext uri="{FF2B5EF4-FFF2-40B4-BE49-F238E27FC236}">
                    <a16:creationId xmlns:a16="http://schemas.microsoft.com/office/drawing/2014/main" xmlns="" id="{A1825DCE-4A3D-49D7-955F-5B3FAD9CAB89}"/>
                  </a:ext>
                </a:extLst>
              </p:cNvPr>
              <p:cNvSpPr/>
              <p:nvPr/>
            </p:nvSpPr>
            <p:spPr bwMode="auto">
              <a:xfrm>
                <a:off x="5190622" y="4747568"/>
                <a:ext cx="1568408" cy="534259"/>
              </a:xfrm>
              <a:prstGeom prst="roundRect">
                <a:avLst/>
              </a:prstGeom>
              <a:noFill/>
              <a:ln w="19050"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</a:pPr>
                <a:r>
                  <a:rPr lang="ru-RU" sz="1200" dirty="0">
                    <a:solidFill>
                      <a:schemeClr val="tx1"/>
                    </a:solidFill>
                  </a:rPr>
                  <a:t>Работники здравоохранения</a:t>
                </a:r>
              </a:p>
            </p:txBody>
          </p:sp>
          <p:grpSp>
            <p:nvGrpSpPr>
              <p:cNvPr id="54" name="Group 57">
                <a:extLst>
                  <a:ext uri="{FF2B5EF4-FFF2-40B4-BE49-F238E27FC236}">
                    <a16:creationId xmlns:a16="http://schemas.microsoft.com/office/drawing/2014/main" xmlns="" id="{57E411F7-4154-4D7D-813B-B6F1CD01595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787040" y="3502929"/>
                <a:ext cx="392716" cy="1101600"/>
                <a:chOff x="1884279" y="1204919"/>
                <a:chExt cx="187326" cy="525465"/>
              </a:xfrm>
              <a:solidFill>
                <a:schemeClr val="accent4"/>
              </a:solidFill>
            </p:grpSpPr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xmlns="" id="{38055BA1-2DBA-493C-9425-7FC22B3478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31908" y="1204919"/>
                  <a:ext cx="90488" cy="120651"/>
                </a:xfrm>
                <a:custGeom>
                  <a:avLst/>
                  <a:gdLst>
                    <a:gd name="T0" fmla="*/ 17 w 34"/>
                    <a:gd name="T1" fmla="*/ 45 h 45"/>
                    <a:gd name="T2" fmla="*/ 17 w 34"/>
                    <a:gd name="T3" fmla="*/ 45 h 45"/>
                    <a:gd name="T4" fmla="*/ 34 w 34"/>
                    <a:gd name="T5" fmla="*/ 28 h 45"/>
                    <a:gd name="T6" fmla="*/ 34 w 34"/>
                    <a:gd name="T7" fmla="*/ 12 h 45"/>
                    <a:gd name="T8" fmla="*/ 17 w 34"/>
                    <a:gd name="T9" fmla="*/ 0 h 45"/>
                    <a:gd name="T10" fmla="*/ 0 w 34"/>
                    <a:gd name="T11" fmla="*/ 12 h 45"/>
                    <a:gd name="T12" fmla="*/ 0 w 34"/>
                    <a:gd name="T13" fmla="*/ 28 h 45"/>
                    <a:gd name="T14" fmla="*/ 17 w 34"/>
                    <a:gd name="T15" fmla="*/ 45 h 45"/>
                    <a:gd name="T16" fmla="*/ 3 w 34"/>
                    <a:gd name="T17" fmla="*/ 18 h 45"/>
                    <a:gd name="T18" fmla="*/ 4 w 34"/>
                    <a:gd name="T19" fmla="*/ 15 h 45"/>
                    <a:gd name="T20" fmla="*/ 16 w 34"/>
                    <a:gd name="T21" fmla="*/ 13 h 45"/>
                    <a:gd name="T22" fmla="*/ 17 w 34"/>
                    <a:gd name="T23" fmla="*/ 13 h 45"/>
                    <a:gd name="T24" fmla="*/ 30 w 34"/>
                    <a:gd name="T25" fmla="*/ 15 h 45"/>
                    <a:gd name="T26" fmla="*/ 30 w 34"/>
                    <a:gd name="T27" fmla="*/ 18 h 45"/>
                    <a:gd name="T28" fmla="*/ 30 w 34"/>
                    <a:gd name="T29" fmla="*/ 28 h 45"/>
                    <a:gd name="T30" fmla="*/ 30 w 34"/>
                    <a:gd name="T31" fmla="*/ 28 h 45"/>
                    <a:gd name="T32" fmla="*/ 17 w 34"/>
                    <a:gd name="T33" fmla="*/ 42 h 45"/>
                    <a:gd name="T34" fmla="*/ 3 w 34"/>
                    <a:gd name="T35" fmla="*/ 28 h 45"/>
                    <a:gd name="T36" fmla="*/ 3 w 34"/>
                    <a:gd name="T37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4" h="45">
                      <a:moveTo>
                        <a:pt x="17" y="45"/>
                      </a:move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26" y="45"/>
                        <a:pt x="34" y="38"/>
                        <a:pt x="34" y="28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2"/>
                        <a:pt x="26" y="0"/>
                        <a:pt x="17" y="0"/>
                      </a:cubicBezTo>
                      <a:cubicBezTo>
                        <a:pt x="7" y="0"/>
                        <a:pt x="0" y="2"/>
                        <a:pt x="0" y="12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8"/>
                        <a:pt x="7" y="45"/>
                        <a:pt x="17" y="45"/>
                      </a:cubicBezTo>
                      <a:moveTo>
                        <a:pt x="3" y="18"/>
                      </a:moveTo>
                      <a:cubicBezTo>
                        <a:pt x="3" y="17"/>
                        <a:pt x="4" y="16"/>
                        <a:pt x="4" y="15"/>
                      </a:cubicBezTo>
                      <a:cubicBezTo>
                        <a:pt x="7" y="14"/>
                        <a:pt x="12" y="13"/>
                        <a:pt x="16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2" y="13"/>
                        <a:pt x="26" y="14"/>
                        <a:pt x="30" y="15"/>
                      </a:cubicBezTo>
                      <a:cubicBezTo>
                        <a:pt x="30" y="16"/>
                        <a:pt x="30" y="17"/>
                        <a:pt x="30" y="1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36"/>
                        <a:pt x="24" y="42"/>
                        <a:pt x="17" y="42"/>
                      </a:cubicBezTo>
                      <a:cubicBezTo>
                        <a:pt x="9" y="42"/>
                        <a:pt x="3" y="36"/>
                        <a:pt x="3" y="28"/>
                      </a:cubicBezTo>
                      <a:lnTo>
                        <a:pt x="3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/>
                </a:p>
              </p:txBody>
            </p:sp>
            <p:sp>
              <p:nvSpPr>
                <p:cNvPr id="61" name="Freeform 17">
                  <a:extLst>
                    <a:ext uri="{FF2B5EF4-FFF2-40B4-BE49-F238E27FC236}">
                      <a16:creationId xmlns:a16="http://schemas.microsoft.com/office/drawing/2014/main" xmlns="" id="{0ABC394E-ACF8-4DD0-A53C-19CADC6CDA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4279" y="1320807"/>
                  <a:ext cx="187326" cy="409577"/>
                </a:xfrm>
                <a:custGeom>
                  <a:avLst/>
                  <a:gdLst>
                    <a:gd name="T0" fmla="*/ 70 w 70"/>
                    <a:gd name="T1" fmla="*/ 36 h 153"/>
                    <a:gd name="T2" fmla="*/ 64 w 70"/>
                    <a:gd name="T3" fmla="*/ 9 h 153"/>
                    <a:gd name="T4" fmla="*/ 61 w 70"/>
                    <a:gd name="T5" fmla="*/ 6 h 153"/>
                    <a:gd name="T6" fmla="*/ 50 w 70"/>
                    <a:gd name="T7" fmla="*/ 0 h 153"/>
                    <a:gd name="T8" fmla="*/ 54 w 70"/>
                    <a:gd name="T9" fmla="*/ 17 h 153"/>
                    <a:gd name="T10" fmla="*/ 55 w 70"/>
                    <a:gd name="T11" fmla="*/ 36 h 153"/>
                    <a:gd name="T12" fmla="*/ 51 w 70"/>
                    <a:gd name="T13" fmla="*/ 41 h 153"/>
                    <a:gd name="T14" fmla="*/ 50 w 70"/>
                    <a:gd name="T15" fmla="*/ 38 h 153"/>
                    <a:gd name="T16" fmla="*/ 51 w 70"/>
                    <a:gd name="T17" fmla="*/ 18 h 153"/>
                    <a:gd name="T18" fmla="*/ 48 w 70"/>
                    <a:gd name="T19" fmla="*/ 15 h 153"/>
                    <a:gd name="T20" fmla="*/ 45 w 70"/>
                    <a:gd name="T21" fmla="*/ 36 h 153"/>
                    <a:gd name="T22" fmla="*/ 46 w 70"/>
                    <a:gd name="T23" fmla="*/ 40 h 153"/>
                    <a:gd name="T24" fmla="*/ 43 w 70"/>
                    <a:gd name="T25" fmla="*/ 40 h 153"/>
                    <a:gd name="T26" fmla="*/ 42 w 70"/>
                    <a:gd name="T27" fmla="*/ 17 h 153"/>
                    <a:gd name="T28" fmla="*/ 46 w 70"/>
                    <a:gd name="T29" fmla="*/ 11 h 153"/>
                    <a:gd name="T30" fmla="*/ 37 w 70"/>
                    <a:gd name="T31" fmla="*/ 7 h 153"/>
                    <a:gd name="T32" fmla="*/ 32 w 70"/>
                    <a:gd name="T33" fmla="*/ 7 h 153"/>
                    <a:gd name="T34" fmla="*/ 23 w 70"/>
                    <a:gd name="T35" fmla="*/ 16 h 153"/>
                    <a:gd name="T36" fmla="*/ 21 w 70"/>
                    <a:gd name="T37" fmla="*/ 25 h 153"/>
                    <a:gd name="T38" fmla="*/ 20 w 70"/>
                    <a:gd name="T39" fmla="*/ 16 h 153"/>
                    <a:gd name="T40" fmla="*/ 18 w 70"/>
                    <a:gd name="T41" fmla="*/ 1 h 153"/>
                    <a:gd name="T42" fmla="*/ 5 w 70"/>
                    <a:gd name="T43" fmla="*/ 9 h 153"/>
                    <a:gd name="T44" fmla="*/ 4 w 70"/>
                    <a:gd name="T45" fmla="*/ 12 h 153"/>
                    <a:gd name="T46" fmla="*/ 0 w 70"/>
                    <a:gd name="T47" fmla="*/ 37 h 153"/>
                    <a:gd name="T48" fmla="*/ 3 w 70"/>
                    <a:gd name="T49" fmla="*/ 38 h 153"/>
                    <a:gd name="T50" fmla="*/ 10 w 70"/>
                    <a:gd name="T51" fmla="*/ 80 h 153"/>
                    <a:gd name="T52" fmla="*/ 10 w 70"/>
                    <a:gd name="T53" fmla="*/ 95 h 153"/>
                    <a:gd name="T54" fmla="*/ 13 w 70"/>
                    <a:gd name="T55" fmla="*/ 96 h 153"/>
                    <a:gd name="T56" fmla="*/ 22 w 70"/>
                    <a:gd name="T57" fmla="*/ 153 h 153"/>
                    <a:gd name="T58" fmla="*/ 33 w 70"/>
                    <a:gd name="T59" fmla="*/ 96 h 153"/>
                    <a:gd name="T60" fmla="*/ 43 w 70"/>
                    <a:gd name="T61" fmla="*/ 149 h 153"/>
                    <a:gd name="T62" fmla="*/ 56 w 70"/>
                    <a:gd name="T63" fmla="*/ 153 h 153"/>
                    <a:gd name="T64" fmla="*/ 59 w 70"/>
                    <a:gd name="T65" fmla="*/ 96 h 153"/>
                    <a:gd name="T66" fmla="*/ 60 w 70"/>
                    <a:gd name="T67" fmla="*/ 94 h 153"/>
                    <a:gd name="T68" fmla="*/ 68 w 70"/>
                    <a:gd name="T69" fmla="*/ 67 h 153"/>
                    <a:gd name="T70" fmla="*/ 68 w 70"/>
                    <a:gd name="T71" fmla="*/ 38 h 153"/>
                    <a:gd name="T72" fmla="*/ 10 w 70"/>
                    <a:gd name="T73" fmla="*/ 76 h 153"/>
                    <a:gd name="T74" fmla="*/ 7 w 70"/>
                    <a:gd name="T75" fmla="*/ 38 h 153"/>
                    <a:gd name="T76" fmla="*/ 10 w 70"/>
                    <a:gd name="T77" fmla="*/ 76 h 153"/>
                    <a:gd name="T78" fmla="*/ 57 w 70"/>
                    <a:gd name="T79" fmla="*/ 38 h 153"/>
                    <a:gd name="T80" fmla="*/ 64 w 70"/>
                    <a:gd name="T81" fmla="*/ 67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0" h="153">
                      <a:moveTo>
                        <a:pt x="69" y="37"/>
                      </a:moveTo>
                      <a:cubicBezTo>
                        <a:pt x="70" y="37"/>
                        <a:pt x="70" y="36"/>
                        <a:pt x="70" y="36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5" y="11"/>
                        <a:pt x="64" y="10"/>
                        <a:pt x="64" y="9"/>
                      </a:cubicBezTo>
                      <a:cubicBezTo>
                        <a:pt x="64" y="9"/>
                        <a:pt x="64" y="9"/>
                        <a:pt x="64" y="9"/>
                      </a:cubicBezTo>
                      <a:cubicBezTo>
                        <a:pt x="64" y="7"/>
                        <a:pt x="63" y="6"/>
                        <a:pt x="61" y="6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2" y="12"/>
                        <a:pt x="54" y="14"/>
                        <a:pt x="54" y="17"/>
                      </a:cubicBezTo>
                      <a:cubicBezTo>
                        <a:pt x="54" y="17"/>
                        <a:pt x="55" y="17"/>
                        <a:pt x="55" y="17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5" y="37"/>
                        <a:pt x="54" y="39"/>
                        <a:pt x="53" y="40"/>
                      </a:cubicBezTo>
                      <a:cubicBezTo>
                        <a:pt x="52" y="40"/>
                        <a:pt x="52" y="41"/>
                        <a:pt x="51" y="41"/>
                      </a:cubicBezTo>
                      <a:cubicBezTo>
                        <a:pt x="51" y="41"/>
                        <a:pt x="50" y="40"/>
                        <a:pt x="50" y="40"/>
                      </a:cubicBezTo>
                      <a:cubicBezTo>
                        <a:pt x="49" y="39"/>
                        <a:pt x="49" y="38"/>
                        <a:pt x="50" y="38"/>
                      </a:cubicBezTo>
                      <a:cubicBezTo>
                        <a:pt x="51" y="37"/>
                        <a:pt x="51" y="36"/>
                        <a:pt x="51" y="36"/>
                      </a:cubicBezTo>
                      <a:cubicBezTo>
                        <a:pt x="51" y="18"/>
                        <a:pt x="51" y="18"/>
                        <a:pt x="51" y="18"/>
                      </a:cubicBezTo>
                      <a:cubicBezTo>
                        <a:pt x="51" y="18"/>
                        <a:pt x="51" y="18"/>
                        <a:pt x="51" y="17"/>
                      </a:cubicBezTo>
                      <a:cubicBezTo>
                        <a:pt x="51" y="16"/>
                        <a:pt x="50" y="15"/>
                        <a:pt x="48" y="15"/>
                      </a:cubicBezTo>
                      <a:cubicBezTo>
                        <a:pt x="47" y="15"/>
                        <a:pt x="45" y="16"/>
                        <a:pt x="45" y="17"/>
                      </a:cubicBezTo>
                      <a:cubicBezTo>
                        <a:pt x="45" y="36"/>
                        <a:pt x="45" y="36"/>
                        <a:pt x="45" y="36"/>
                      </a:cubicBezTo>
                      <a:cubicBezTo>
                        <a:pt x="45" y="36"/>
                        <a:pt x="46" y="37"/>
                        <a:pt x="46" y="38"/>
                      </a:cubicBezTo>
                      <a:cubicBezTo>
                        <a:pt x="47" y="38"/>
                        <a:pt x="47" y="39"/>
                        <a:pt x="46" y="40"/>
                      </a:cubicBezTo>
                      <a:cubicBezTo>
                        <a:pt x="46" y="40"/>
                        <a:pt x="45" y="41"/>
                        <a:pt x="45" y="41"/>
                      </a:cubicBezTo>
                      <a:cubicBezTo>
                        <a:pt x="44" y="41"/>
                        <a:pt x="44" y="40"/>
                        <a:pt x="43" y="40"/>
                      </a:cubicBezTo>
                      <a:cubicBezTo>
                        <a:pt x="42" y="39"/>
                        <a:pt x="42" y="37"/>
                        <a:pt x="42" y="3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2" y="14"/>
                        <a:pt x="44" y="12"/>
                        <a:pt x="46" y="11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4" y="5"/>
                        <a:pt x="41" y="7"/>
                        <a:pt x="37" y="7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29" y="7"/>
                        <a:pt x="25" y="5"/>
                        <a:pt x="23" y="3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5" y="16"/>
                        <a:pt x="26" y="18"/>
                        <a:pt x="26" y="20"/>
                      </a:cubicBezTo>
                      <a:cubicBezTo>
                        <a:pt x="26" y="23"/>
                        <a:pt x="24" y="25"/>
                        <a:pt x="21" y="25"/>
                      </a:cubicBezTo>
                      <a:cubicBezTo>
                        <a:pt x="19" y="25"/>
                        <a:pt x="16" y="23"/>
                        <a:pt x="16" y="20"/>
                      </a:cubicBezTo>
                      <a:cubicBezTo>
                        <a:pt x="16" y="18"/>
                        <a:pt x="18" y="16"/>
                        <a:pt x="20" y="16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5" y="11"/>
                        <a:pt x="4" y="12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7"/>
                        <a:pt x="0" y="37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1" y="67"/>
                        <a:pt x="1" y="67"/>
                        <a:pt x="1" y="67"/>
                      </a:cubicBezTo>
                      <a:cubicBezTo>
                        <a:pt x="1" y="73"/>
                        <a:pt x="5" y="78"/>
                        <a:pt x="10" y="80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9" y="94"/>
                        <a:pt x="9" y="95"/>
                        <a:pt x="10" y="95"/>
                      </a:cubicBezTo>
                      <a:cubicBezTo>
                        <a:pt x="10" y="95"/>
                        <a:pt x="10" y="96"/>
                        <a:pt x="11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3" y="153"/>
                        <a:pt x="13" y="153"/>
                        <a:pt x="13" y="153"/>
                      </a:cubicBezTo>
                      <a:cubicBezTo>
                        <a:pt x="22" y="153"/>
                        <a:pt x="22" y="153"/>
                        <a:pt x="22" y="153"/>
                      </a:cubicBezTo>
                      <a:cubicBezTo>
                        <a:pt x="24" y="153"/>
                        <a:pt x="26" y="151"/>
                        <a:pt x="26" y="149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7" y="96"/>
                        <a:pt x="37" y="96"/>
                        <a:pt x="37" y="96"/>
                      </a:cubicBezTo>
                      <a:cubicBezTo>
                        <a:pt x="43" y="149"/>
                        <a:pt x="43" y="149"/>
                        <a:pt x="43" y="149"/>
                      </a:cubicBezTo>
                      <a:cubicBezTo>
                        <a:pt x="43" y="151"/>
                        <a:pt x="45" y="153"/>
                        <a:pt x="47" y="153"/>
                      </a:cubicBezTo>
                      <a:cubicBezTo>
                        <a:pt x="56" y="153"/>
                        <a:pt x="56" y="153"/>
                        <a:pt x="56" y="153"/>
                      </a:cubicBezTo>
                      <a:cubicBezTo>
                        <a:pt x="56" y="96"/>
                        <a:pt x="56" y="96"/>
                        <a:pt x="56" y="96"/>
                      </a:cubicBezTo>
                      <a:cubicBezTo>
                        <a:pt x="59" y="96"/>
                        <a:pt x="59" y="96"/>
                        <a:pt x="59" y="96"/>
                      </a:cubicBezTo>
                      <a:cubicBezTo>
                        <a:pt x="59" y="96"/>
                        <a:pt x="60" y="95"/>
                        <a:pt x="60" y="95"/>
                      </a:cubicBezTo>
                      <a:cubicBezTo>
                        <a:pt x="60" y="95"/>
                        <a:pt x="60" y="94"/>
                        <a:pt x="60" y="94"/>
                      </a:cubicBezTo>
                      <a:cubicBezTo>
                        <a:pt x="60" y="80"/>
                        <a:pt x="60" y="80"/>
                        <a:pt x="60" y="80"/>
                      </a:cubicBezTo>
                      <a:cubicBezTo>
                        <a:pt x="65" y="78"/>
                        <a:pt x="68" y="73"/>
                        <a:pt x="68" y="67"/>
                      </a:cubicBezTo>
                      <a:cubicBezTo>
                        <a:pt x="66" y="38"/>
                        <a:pt x="66" y="38"/>
                        <a:pt x="66" y="38"/>
                      </a:cubicBezTo>
                      <a:cubicBezTo>
                        <a:pt x="68" y="38"/>
                        <a:pt x="68" y="38"/>
                        <a:pt x="68" y="38"/>
                      </a:cubicBezTo>
                      <a:cubicBezTo>
                        <a:pt x="68" y="38"/>
                        <a:pt x="69" y="38"/>
                        <a:pt x="69" y="37"/>
                      </a:cubicBezTo>
                      <a:moveTo>
                        <a:pt x="10" y="76"/>
                      </a:moveTo>
                      <a:cubicBezTo>
                        <a:pt x="7" y="74"/>
                        <a:pt x="5" y="71"/>
                        <a:pt x="5" y="67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lnTo>
                        <a:pt x="10" y="76"/>
                      </a:lnTo>
                      <a:close/>
                      <a:moveTo>
                        <a:pt x="59" y="76"/>
                      </a:move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63" y="38"/>
                        <a:pt x="63" y="38"/>
                        <a:pt x="63" y="38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64" y="71"/>
                        <a:pt x="62" y="74"/>
                        <a:pt x="59" y="7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1200" dirty="0"/>
                </a:p>
              </p:txBody>
            </p:sp>
          </p:grpSp>
        </p:grpSp>
      </p:grpSp>
      <p:sp>
        <p:nvSpPr>
          <p:cNvPr id="63" name="Freeform 133">
            <a:extLst>
              <a:ext uri="{FF2B5EF4-FFF2-40B4-BE49-F238E27FC236}">
                <a16:creationId xmlns:a16="http://schemas.microsoft.com/office/drawing/2014/main" xmlns="" id="{1AA61022-E228-4027-94A4-F2A3B6CFC039}"/>
              </a:ext>
            </a:extLst>
          </p:cNvPr>
          <p:cNvSpPr>
            <a:spLocks noEditPoints="1"/>
          </p:cNvSpPr>
          <p:nvPr/>
        </p:nvSpPr>
        <p:spPr bwMode="auto">
          <a:xfrm>
            <a:off x="6958889" y="3746245"/>
            <a:ext cx="576356" cy="847932"/>
          </a:xfrm>
          <a:custGeom>
            <a:avLst/>
            <a:gdLst>
              <a:gd name="T0" fmla="*/ 711 w 772"/>
              <a:gd name="T1" fmla="*/ 202 h 1264"/>
              <a:gd name="T2" fmla="*/ 511 w 772"/>
              <a:gd name="T3" fmla="*/ 35 h 1264"/>
              <a:gd name="T4" fmla="*/ 422 w 772"/>
              <a:gd name="T5" fmla="*/ 1 h 1264"/>
              <a:gd name="T6" fmla="*/ 280 w 772"/>
              <a:gd name="T7" fmla="*/ 105 h 1264"/>
              <a:gd name="T8" fmla="*/ 253 w 772"/>
              <a:gd name="T9" fmla="*/ 95 h 1264"/>
              <a:gd name="T10" fmla="*/ 250 w 772"/>
              <a:gd name="T11" fmla="*/ 9 h 1264"/>
              <a:gd name="T12" fmla="*/ 154 w 772"/>
              <a:gd name="T13" fmla="*/ 243 h 1264"/>
              <a:gd name="T14" fmla="*/ 91 w 772"/>
              <a:gd name="T15" fmla="*/ 590 h 1264"/>
              <a:gd name="T16" fmla="*/ 80 w 772"/>
              <a:gd name="T17" fmla="*/ 707 h 1264"/>
              <a:gd name="T18" fmla="*/ 109 w 772"/>
              <a:gd name="T19" fmla="*/ 741 h 1264"/>
              <a:gd name="T20" fmla="*/ 149 w 772"/>
              <a:gd name="T21" fmla="*/ 741 h 1264"/>
              <a:gd name="T22" fmla="*/ 149 w 772"/>
              <a:gd name="T23" fmla="*/ 741 h 1264"/>
              <a:gd name="T24" fmla="*/ 151 w 772"/>
              <a:gd name="T25" fmla="*/ 759 h 1264"/>
              <a:gd name="T26" fmla="*/ 202 w 772"/>
              <a:gd name="T27" fmla="*/ 1200 h 1264"/>
              <a:gd name="T28" fmla="*/ 274 w 772"/>
              <a:gd name="T29" fmla="*/ 1264 h 1264"/>
              <a:gd name="T30" fmla="*/ 292 w 772"/>
              <a:gd name="T31" fmla="*/ 1264 h 1264"/>
              <a:gd name="T32" fmla="*/ 309 w 772"/>
              <a:gd name="T33" fmla="*/ 1263 h 1264"/>
              <a:gd name="T34" fmla="*/ 326 w 772"/>
              <a:gd name="T35" fmla="*/ 1263 h 1264"/>
              <a:gd name="T36" fmla="*/ 343 w 772"/>
              <a:gd name="T37" fmla="*/ 1263 h 1264"/>
              <a:gd name="T38" fmla="*/ 360 w 772"/>
              <a:gd name="T39" fmla="*/ 1264 h 1264"/>
              <a:gd name="T40" fmla="*/ 378 w 772"/>
              <a:gd name="T41" fmla="*/ 1264 h 1264"/>
              <a:gd name="T42" fmla="*/ 450 w 772"/>
              <a:gd name="T43" fmla="*/ 1200 h 1264"/>
              <a:gd name="T44" fmla="*/ 499 w 772"/>
              <a:gd name="T45" fmla="*/ 747 h 1264"/>
              <a:gd name="T46" fmla="*/ 500 w 772"/>
              <a:gd name="T47" fmla="*/ 741 h 1264"/>
              <a:gd name="T48" fmla="*/ 562 w 772"/>
              <a:gd name="T49" fmla="*/ 741 h 1264"/>
              <a:gd name="T50" fmla="*/ 587 w 772"/>
              <a:gd name="T51" fmla="*/ 705 h 1264"/>
              <a:gd name="T52" fmla="*/ 517 w 772"/>
              <a:gd name="T53" fmla="*/ 481 h 1264"/>
              <a:gd name="T54" fmla="*/ 514 w 772"/>
              <a:gd name="T55" fmla="*/ 228 h 1264"/>
              <a:gd name="T56" fmla="*/ 573 w 772"/>
              <a:gd name="T57" fmla="*/ 230 h 1264"/>
              <a:gd name="T58" fmla="*/ 638 w 772"/>
              <a:gd name="T59" fmla="*/ 346 h 1264"/>
              <a:gd name="T60" fmla="*/ 573 w 772"/>
              <a:gd name="T61" fmla="*/ 409 h 1264"/>
              <a:gd name="T62" fmla="*/ 600 w 772"/>
              <a:gd name="T63" fmla="*/ 458 h 1264"/>
              <a:gd name="T64" fmla="*/ 738 w 772"/>
              <a:gd name="T65" fmla="*/ 347 h 1264"/>
              <a:gd name="T66" fmla="*/ 711 w 772"/>
              <a:gd name="T67" fmla="*/ 202 h 1264"/>
              <a:gd name="T68" fmla="*/ 310 w 772"/>
              <a:gd name="T69" fmla="*/ 1228 h 1264"/>
              <a:gd name="T70" fmla="*/ 294 w 772"/>
              <a:gd name="T71" fmla="*/ 1228 h 1264"/>
              <a:gd name="T72" fmla="*/ 294 w 772"/>
              <a:gd name="T73" fmla="*/ 1228 h 1264"/>
              <a:gd name="T74" fmla="*/ 238 w 772"/>
              <a:gd name="T75" fmla="*/ 1195 h 1264"/>
              <a:gd name="T76" fmla="*/ 188 w 772"/>
              <a:gd name="T77" fmla="*/ 741 h 1264"/>
              <a:gd name="T78" fmla="*/ 311 w 772"/>
              <a:gd name="T79" fmla="*/ 741 h 1264"/>
              <a:gd name="T80" fmla="*/ 310 w 772"/>
              <a:gd name="T81" fmla="*/ 1228 h 1264"/>
              <a:gd name="T82" fmla="*/ 414 w 772"/>
              <a:gd name="T83" fmla="*/ 1195 h 1264"/>
              <a:gd name="T84" fmla="*/ 378 w 772"/>
              <a:gd name="T85" fmla="*/ 1228 h 1264"/>
              <a:gd name="T86" fmla="*/ 378 w 772"/>
              <a:gd name="T87" fmla="*/ 1228 h 1264"/>
              <a:gd name="T88" fmla="*/ 342 w 772"/>
              <a:gd name="T89" fmla="*/ 1228 h 1264"/>
              <a:gd name="T90" fmla="*/ 342 w 772"/>
              <a:gd name="T91" fmla="*/ 741 h 1264"/>
              <a:gd name="T92" fmla="*/ 464 w 772"/>
              <a:gd name="T93" fmla="*/ 741 h 1264"/>
              <a:gd name="T94" fmla="*/ 414 w 772"/>
              <a:gd name="T95" fmla="*/ 1195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2" h="1264">
                <a:moveTo>
                  <a:pt x="711" y="202"/>
                </a:moveTo>
                <a:cubicBezTo>
                  <a:pt x="511" y="35"/>
                  <a:pt x="511" y="35"/>
                  <a:pt x="511" y="35"/>
                </a:cubicBezTo>
                <a:cubicBezTo>
                  <a:pt x="479" y="13"/>
                  <a:pt x="471" y="0"/>
                  <a:pt x="422" y="1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70" y="113"/>
                  <a:pt x="255" y="107"/>
                  <a:pt x="253" y="95"/>
                </a:cubicBezTo>
                <a:cubicBezTo>
                  <a:pt x="250" y="9"/>
                  <a:pt x="250" y="9"/>
                  <a:pt x="250" y="9"/>
                </a:cubicBezTo>
                <a:cubicBezTo>
                  <a:pt x="153" y="39"/>
                  <a:pt x="116" y="162"/>
                  <a:pt x="154" y="243"/>
                </a:cubicBezTo>
                <a:cubicBezTo>
                  <a:pt x="35" y="309"/>
                  <a:pt x="0" y="489"/>
                  <a:pt x="91" y="590"/>
                </a:cubicBezTo>
                <a:cubicBezTo>
                  <a:pt x="95" y="598"/>
                  <a:pt x="85" y="689"/>
                  <a:pt x="80" y="707"/>
                </a:cubicBezTo>
                <a:cubicBezTo>
                  <a:pt x="75" y="722"/>
                  <a:pt x="88" y="741"/>
                  <a:pt x="109" y="741"/>
                </a:cubicBezTo>
                <a:cubicBezTo>
                  <a:pt x="149" y="741"/>
                  <a:pt x="149" y="741"/>
                  <a:pt x="149" y="741"/>
                </a:cubicBezTo>
                <a:cubicBezTo>
                  <a:pt x="149" y="741"/>
                  <a:pt x="149" y="741"/>
                  <a:pt x="149" y="741"/>
                </a:cubicBezTo>
                <a:cubicBezTo>
                  <a:pt x="151" y="759"/>
                  <a:pt x="151" y="759"/>
                  <a:pt x="151" y="759"/>
                </a:cubicBezTo>
                <a:cubicBezTo>
                  <a:pt x="165" y="908"/>
                  <a:pt x="192" y="1134"/>
                  <a:pt x="202" y="1200"/>
                </a:cubicBezTo>
                <a:cubicBezTo>
                  <a:pt x="209" y="1256"/>
                  <a:pt x="241" y="1264"/>
                  <a:pt x="274" y="1264"/>
                </a:cubicBezTo>
                <a:cubicBezTo>
                  <a:pt x="280" y="1264"/>
                  <a:pt x="286" y="1264"/>
                  <a:pt x="292" y="1264"/>
                </a:cubicBezTo>
                <a:cubicBezTo>
                  <a:pt x="298" y="1264"/>
                  <a:pt x="303" y="1263"/>
                  <a:pt x="309" y="1263"/>
                </a:cubicBezTo>
                <a:cubicBezTo>
                  <a:pt x="326" y="1263"/>
                  <a:pt x="326" y="1263"/>
                  <a:pt x="326" y="1263"/>
                </a:cubicBezTo>
                <a:cubicBezTo>
                  <a:pt x="343" y="1263"/>
                  <a:pt x="343" y="1263"/>
                  <a:pt x="343" y="1263"/>
                </a:cubicBezTo>
                <a:cubicBezTo>
                  <a:pt x="349" y="1263"/>
                  <a:pt x="354" y="1264"/>
                  <a:pt x="360" y="1264"/>
                </a:cubicBezTo>
                <a:cubicBezTo>
                  <a:pt x="366" y="1264"/>
                  <a:pt x="372" y="1264"/>
                  <a:pt x="378" y="1264"/>
                </a:cubicBezTo>
                <a:cubicBezTo>
                  <a:pt x="411" y="1264"/>
                  <a:pt x="443" y="1256"/>
                  <a:pt x="450" y="1200"/>
                </a:cubicBezTo>
                <a:cubicBezTo>
                  <a:pt x="460" y="1134"/>
                  <a:pt x="484" y="896"/>
                  <a:pt x="499" y="747"/>
                </a:cubicBezTo>
                <a:cubicBezTo>
                  <a:pt x="500" y="741"/>
                  <a:pt x="500" y="741"/>
                  <a:pt x="500" y="741"/>
                </a:cubicBezTo>
                <a:cubicBezTo>
                  <a:pt x="562" y="741"/>
                  <a:pt x="562" y="741"/>
                  <a:pt x="562" y="741"/>
                </a:cubicBezTo>
                <a:cubicBezTo>
                  <a:pt x="581" y="741"/>
                  <a:pt x="593" y="723"/>
                  <a:pt x="587" y="705"/>
                </a:cubicBezTo>
                <a:cubicBezTo>
                  <a:pt x="553" y="609"/>
                  <a:pt x="537" y="562"/>
                  <a:pt x="517" y="481"/>
                </a:cubicBezTo>
                <a:cubicBezTo>
                  <a:pt x="501" y="390"/>
                  <a:pt x="485" y="286"/>
                  <a:pt x="514" y="228"/>
                </a:cubicBezTo>
                <a:cubicBezTo>
                  <a:pt x="524" y="204"/>
                  <a:pt x="558" y="221"/>
                  <a:pt x="573" y="230"/>
                </a:cubicBezTo>
                <a:cubicBezTo>
                  <a:pt x="680" y="292"/>
                  <a:pt x="680" y="311"/>
                  <a:pt x="638" y="346"/>
                </a:cubicBezTo>
                <a:cubicBezTo>
                  <a:pt x="573" y="409"/>
                  <a:pt x="573" y="409"/>
                  <a:pt x="573" y="409"/>
                </a:cubicBezTo>
                <a:cubicBezTo>
                  <a:pt x="573" y="409"/>
                  <a:pt x="592" y="445"/>
                  <a:pt x="600" y="458"/>
                </a:cubicBezTo>
                <a:cubicBezTo>
                  <a:pt x="612" y="450"/>
                  <a:pt x="711" y="379"/>
                  <a:pt x="738" y="347"/>
                </a:cubicBezTo>
                <a:cubicBezTo>
                  <a:pt x="772" y="306"/>
                  <a:pt x="757" y="239"/>
                  <a:pt x="711" y="202"/>
                </a:cubicBezTo>
                <a:close/>
                <a:moveTo>
                  <a:pt x="310" y="1228"/>
                </a:moveTo>
                <a:cubicBezTo>
                  <a:pt x="305" y="1228"/>
                  <a:pt x="299" y="1228"/>
                  <a:pt x="294" y="1228"/>
                </a:cubicBezTo>
                <a:cubicBezTo>
                  <a:pt x="294" y="1228"/>
                  <a:pt x="294" y="1228"/>
                  <a:pt x="294" y="1228"/>
                </a:cubicBezTo>
                <a:cubicBezTo>
                  <a:pt x="270" y="1228"/>
                  <a:pt x="242" y="1227"/>
                  <a:pt x="238" y="1195"/>
                </a:cubicBezTo>
                <a:cubicBezTo>
                  <a:pt x="228" y="1133"/>
                  <a:pt x="203" y="892"/>
                  <a:pt x="188" y="741"/>
                </a:cubicBezTo>
                <a:cubicBezTo>
                  <a:pt x="311" y="741"/>
                  <a:pt x="311" y="741"/>
                  <a:pt x="311" y="741"/>
                </a:cubicBezTo>
                <a:cubicBezTo>
                  <a:pt x="311" y="850"/>
                  <a:pt x="310" y="1228"/>
                  <a:pt x="310" y="1228"/>
                </a:cubicBezTo>
                <a:close/>
                <a:moveTo>
                  <a:pt x="414" y="1195"/>
                </a:moveTo>
                <a:cubicBezTo>
                  <a:pt x="410" y="1227"/>
                  <a:pt x="402" y="1228"/>
                  <a:pt x="378" y="1228"/>
                </a:cubicBezTo>
                <a:cubicBezTo>
                  <a:pt x="378" y="1228"/>
                  <a:pt x="378" y="1228"/>
                  <a:pt x="378" y="1228"/>
                </a:cubicBezTo>
                <a:cubicBezTo>
                  <a:pt x="373" y="1228"/>
                  <a:pt x="348" y="1228"/>
                  <a:pt x="342" y="1228"/>
                </a:cubicBezTo>
                <a:cubicBezTo>
                  <a:pt x="342" y="1228"/>
                  <a:pt x="342" y="850"/>
                  <a:pt x="342" y="741"/>
                </a:cubicBezTo>
                <a:cubicBezTo>
                  <a:pt x="464" y="741"/>
                  <a:pt x="464" y="741"/>
                  <a:pt x="464" y="741"/>
                </a:cubicBezTo>
                <a:cubicBezTo>
                  <a:pt x="448" y="892"/>
                  <a:pt x="424" y="1133"/>
                  <a:pt x="414" y="11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Freeform 132">
            <a:extLst>
              <a:ext uri="{FF2B5EF4-FFF2-40B4-BE49-F238E27FC236}">
                <a16:creationId xmlns:a16="http://schemas.microsoft.com/office/drawing/2014/main" xmlns="" id="{650E9CA4-F063-4DA9-A84C-BF0703A4AE13}"/>
              </a:ext>
            </a:extLst>
          </p:cNvPr>
          <p:cNvSpPr>
            <a:spLocks noEditPoints="1"/>
          </p:cNvSpPr>
          <p:nvPr/>
        </p:nvSpPr>
        <p:spPr bwMode="auto">
          <a:xfrm>
            <a:off x="7065530" y="3501383"/>
            <a:ext cx="269232" cy="253114"/>
          </a:xfrm>
          <a:custGeom>
            <a:avLst/>
            <a:gdLst>
              <a:gd name="T0" fmla="*/ 357 w 360"/>
              <a:gd name="T1" fmla="*/ 312 h 379"/>
              <a:gd name="T2" fmla="*/ 328 w 360"/>
              <a:gd name="T3" fmla="*/ 191 h 379"/>
              <a:gd name="T4" fmla="*/ 327 w 360"/>
              <a:gd name="T5" fmla="*/ 186 h 379"/>
              <a:gd name="T6" fmla="*/ 327 w 360"/>
              <a:gd name="T7" fmla="*/ 147 h 379"/>
              <a:gd name="T8" fmla="*/ 180 w 360"/>
              <a:gd name="T9" fmla="*/ 0 h 379"/>
              <a:gd name="T10" fmla="*/ 33 w 360"/>
              <a:gd name="T11" fmla="*/ 147 h 379"/>
              <a:gd name="T12" fmla="*/ 33 w 360"/>
              <a:gd name="T13" fmla="*/ 186 h 379"/>
              <a:gd name="T14" fmla="*/ 32 w 360"/>
              <a:gd name="T15" fmla="*/ 191 h 379"/>
              <a:gd name="T16" fmla="*/ 3 w 360"/>
              <a:gd name="T17" fmla="*/ 312 h 379"/>
              <a:gd name="T18" fmla="*/ 4 w 360"/>
              <a:gd name="T19" fmla="*/ 330 h 379"/>
              <a:gd name="T20" fmla="*/ 19 w 360"/>
              <a:gd name="T21" fmla="*/ 339 h 379"/>
              <a:gd name="T22" fmla="*/ 79 w 360"/>
              <a:gd name="T23" fmla="*/ 339 h 379"/>
              <a:gd name="T24" fmla="*/ 180 w 360"/>
              <a:gd name="T25" fmla="*/ 379 h 379"/>
              <a:gd name="T26" fmla="*/ 281 w 360"/>
              <a:gd name="T27" fmla="*/ 339 h 379"/>
              <a:gd name="T28" fmla="*/ 341 w 360"/>
              <a:gd name="T29" fmla="*/ 339 h 379"/>
              <a:gd name="T30" fmla="*/ 357 w 360"/>
              <a:gd name="T31" fmla="*/ 330 h 379"/>
              <a:gd name="T32" fmla="*/ 357 w 360"/>
              <a:gd name="T33" fmla="*/ 312 h 379"/>
              <a:gd name="T34" fmla="*/ 295 w 360"/>
              <a:gd name="T35" fmla="*/ 232 h 379"/>
              <a:gd name="T36" fmla="*/ 180 w 360"/>
              <a:gd name="T37" fmla="*/ 346 h 379"/>
              <a:gd name="T38" fmla="*/ 66 w 360"/>
              <a:gd name="T39" fmla="*/ 232 h 379"/>
              <a:gd name="T40" fmla="*/ 66 w 360"/>
              <a:gd name="T41" fmla="*/ 204 h 379"/>
              <a:gd name="T42" fmla="*/ 121 w 360"/>
              <a:gd name="T43" fmla="*/ 149 h 379"/>
              <a:gd name="T44" fmla="*/ 198 w 360"/>
              <a:gd name="T45" fmla="*/ 149 h 379"/>
              <a:gd name="T46" fmla="*/ 253 w 360"/>
              <a:gd name="T47" fmla="*/ 94 h 379"/>
              <a:gd name="T48" fmla="*/ 253 w 360"/>
              <a:gd name="T49" fmla="*/ 59 h 379"/>
              <a:gd name="T50" fmla="*/ 295 w 360"/>
              <a:gd name="T51" fmla="*/ 147 h 379"/>
              <a:gd name="T52" fmla="*/ 295 w 360"/>
              <a:gd name="T53" fmla="*/ 232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0" h="379">
                <a:moveTo>
                  <a:pt x="357" y="312"/>
                </a:moveTo>
                <a:cubicBezTo>
                  <a:pt x="328" y="256"/>
                  <a:pt x="328" y="245"/>
                  <a:pt x="328" y="191"/>
                </a:cubicBezTo>
                <a:cubicBezTo>
                  <a:pt x="328" y="189"/>
                  <a:pt x="328" y="188"/>
                  <a:pt x="327" y="186"/>
                </a:cubicBezTo>
                <a:cubicBezTo>
                  <a:pt x="327" y="147"/>
                  <a:pt x="327" y="147"/>
                  <a:pt x="327" y="147"/>
                </a:cubicBezTo>
                <a:cubicBezTo>
                  <a:pt x="327" y="66"/>
                  <a:pt x="261" y="0"/>
                  <a:pt x="180" y="0"/>
                </a:cubicBezTo>
                <a:cubicBezTo>
                  <a:pt x="99" y="0"/>
                  <a:pt x="33" y="66"/>
                  <a:pt x="33" y="147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33" y="188"/>
                  <a:pt x="32" y="190"/>
                  <a:pt x="32" y="191"/>
                </a:cubicBezTo>
                <a:cubicBezTo>
                  <a:pt x="32" y="245"/>
                  <a:pt x="32" y="256"/>
                  <a:pt x="3" y="312"/>
                </a:cubicBezTo>
                <a:cubicBezTo>
                  <a:pt x="0" y="318"/>
                  <a:pt x="0" y="325"/>
                  <a:pt x="4" y="330"/>
                </a:cubicBezTo>
                <a:cubicBezTo>
                  <a:pt x="7" y="335"/>
                  <a:pt x="13" y="339"/>
                  <a:pt x="19" y="339"/>
                </a:cubicBezTo>
                <a:cubicBezTo>
                  <a:pt x="79" y="339"/>
                  <a:pt x="79" y="339"/>
                  <a:pt x="79" y="339"/>
                </a:cubicBezTo>
                <a:cubicBezTo>
                  <a:pt x="106" y="363"/>
                  <a:pt x="141" y="379"/>
                  <a:pt x="180" y="379"/>
                </a:cubicBezTo>
                <a:cubicBezTo>
                  <a:pt x="219" y="379"/>
                  <a:pt x="255" y="363"/>
                  <a:pt x="281" y="339"/>
                </a:cubicBezTo>
                <a:cubicBezTo>
                  <a:pt x="341" y="339"/>
                  <a:pt x="341" y="339"/>
                  <a:pt x="341" y="339"/>
                </a:cubicBezTo>
                <a:cubicBezTo>
                  <a:pt x="348" y="339"/>
                  <a:pt x="354" y="335"/>
                  <a:pt x="357" y="330"/>
                </a:cubicBezTo>
                <a:cubicBezTo>
                  <a:pt x="360" y="325"/>
                  <a:pt x="360" y="318"/>
                  <a:pt x="357" y="312"/>
                </a:cubicBezTo>
                <a:close/>
                <a:moveTo>
                  <a:pt x="295" y="232"/>
                </a:moveTo>
                <a:cubicBezTo>
                  <a:pt x="295" y="295"/>
                  <a:pt x="243" y="346"/>
                  <a:pt x="180" y="346"/>
                </a:cubicBezTo>
                <a:cubicBezTo>
                  <a:pt x="117" y="346"/>
                  <a:pt x="66" y="295"/>
                  <a:pt x="66" y="232"/>
                </a:cubicBezTo>
                <a:cubicBezTo>
                  <a:pt x="66" y="204"/>
                  <a:pt x="66" y="204"/>
                  <a:pt x="66" y="204"/>
                </a:cubicBezTo>
                <a:cubicBezTo>
                  <a:pt x="66" y="173"/>
                  <a:pt x="90" y="149"/>
                  <a:pt x="121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228" y="149"/>
                  <a:pt x="253" y="124"/>
                  <a:pt x="253" y="94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78" y="80"/>
                  <a:pt x="295" y="112"/>
                  <a:pt x="295" y="147"/>
                </a:cubicBezTo>
                <a:lnTo>
                  <a:pt x="295" y="2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7" name="Freeform 133">
            <a:extLst>
              <a:ext uri="{FF2B5EF4-FFF2-40B4-BE49-F238E27FC236}">
                <a16:creationId xmlns:a16="http://schemas.microsoft.com/office/drawing/2014/main" xmlns="" id="{A876DD7E-018B-4A99-BC90-536DBB036C3B}"/>
              </a:ext>
            </a:extLst>
          </p:cNvPr>
          <p:cNvSpPr>
            <a:spLocks noEditPoints="1"/>
          </p:cNvSpPr>
          <p:nvPr/>
        </p:nvSpPr>
        <p:spPr bwMode="auto">
          <a:xfrm>
            <a:off x="6951855" y="3754497"/>
            <a:ext cx="576356" cy="847932"/>
          </a:xfrm>
          <a:custGeom>
            <a:avLst/>
            <a:gdLst>
              <a:gd name="T0" fmla="*/ 711 w 772"/>
              <a:gd name="T1" fmla="*/ 202 h 1264"/>
              <a:gd name="T2" fmla="*/ 511 w 772"/>
              <a:gd name="T3" fmla="*/ 35 h 1264"/>
              <a:gd name="T4" fmla="*/ 422 w 772"/>
              <a:gd name="T5" fmla="*/ 1 h 1264"/>
              <a:gd name="T6" fmla="*/ 280 w 772"/>
              <a:gd name="T7" fmla="*/ 105 h 1264"/>
              <a:gd name="T8" fmla="*/ 253 w 772"/>
              <a:gd name="T9" fmla="*/ 95 h 1264"/>
              <a:gd name="T10" fmla="*/ 250 w 772"/>
              <a:gd name="T11" fmla="*/ 9 h 1264"/>
              <a:gd name="T12" fmla="*/ 154 w 772"/>
              <a:gd name="T13" fmla="*/ 243 h 1264"/>
              <a:gd name="T14" fmla="*/ 91 w 772"/>
              <a:gd name="T15" fmla="*/ 590 h 1264"/>
              <a:gd name="T16" fmla="*/ 80 w 772"/>
              <a:gd name="T17" fmla="*/ 707 h 1264"/>
              <a:gd name="T18" fmla="*/ 109 w 772"/>
              <a:gd name="T19" fmla="*/ 741 h 1264"/>
              <a:gd name="T20" fmla="*/ 149 w 772"/>
              <a:gd name="T21" fmla="*/ 741 h 1264"/>
              <a:gd name="T22" fmla="*/ 149 w 772"/>
              <a:gd name="T23" fmla="*/ 741 h 1264"/>
              <a:gd name="T24" fmla="*/ 151 w 772"/>
              <a:gd name="T25" fmla="*/ 759 h 1264"/>
              <a:gd name="T26" fmla="*/ 202 w 772"/>
              <a:gd name="T27" fmla="*/ 1200 h 1264"/>
              <a:gd name="T28" fmla="*/ 274 w 772"/>
              <a:gd name="T29" fmla="*/ 1264 h 1264"/>
              <a:gd name="T30" fmla="*/ 292 w 772"/>
              <a:gd name="T31" fmla="*/ 1264 h 1264"/>
              <a:gd name="T32" fmla="*/ 309 w 772"/>
              <a:gd name="T33" fmla="*/ 1263 h 1264"/>
              <a:gd name="T34" fmla="*/ 326 w 772"/>
              <a:gd name="T35" fmla="*/ 1263 h 1264"/>
              <a:gd name="T36" fmla="*/ 343 w 772"/>
              <a:gd name="T37" fmla="*/ 1263 h 1264"/>
              <a:gd name="T38" fmla="*/ 360 w 772"/>
              <a:gd name="T39" fmla="*/ 1264 h 1264"/>
              <a:gd name="T40" fmla="*/ 378 w 772"/>
              <a:gd name="T41" fmla="*/ 1264 h 1264"/>
              <a:gd name="T42" fmla="*/ 450 w 772"/>
              <a:gd name="T43" fmla="*/ 1200 h 1264"/>
              <a:gd name="T44" fmla="*/ 499 w 772"/>
              <a:gd name="T45" fmla="*/ 747 h 1264"/>
              <a:gd name="T46" fmla="*/ 500 w 772"/>
              <a:gd name="T47" fmla="*/ 741 h 1264"/>
              <a:gd name="T48" fmla="*/ 562 w 772"/>
              <a:gd name="T49" fmla="*/ 741 h 1264"/>
              <a:gd name="T50" fmla="*/ 587 w 772"/>
              <a:gd name="T51" fmla="*/ 705 h 1264"/>
              <a:gd name="T52" fmla="*/ 517 w 772"/>
              <a:gd name="T53" fmla="*/ 481 h 1264"/>
              <a:gd name="T54" fmla="*/ 514 w 772"/>
              <a:gd name="T55" fmla="*/ 228 h 1264"/>
              <a:gd name="T56" fmla="*/ 573 w 772"/>
              <a:gd name="T57" fmla="*/ 230 h 1264"/>
              <a:gd name="T58" fmla="*/ 638 w 772"/>
              <a:gd name="T59" fmla="*/ 346 h 1264"/>
              <a:gd name="T60" fmla="*/ 573 w 772"/>
              <a:gd name="T61" fmla="*/ 409 h 1264"/>
              <a:gd name="T62" fmla="*/ 600 w 772"/>
              <a:gd name="T63" fmla="*/ 458 h 1264"/>
              <a:gd name="T64" fmla="*/ 738 w 772"/>
              <a:gd name="T65" fmla="*/ 347 h 1264"/>
              <a:gd name="T66" fmla="*/ 711 w 772"/>
              <a:gd name="T67" fmla="*/ 202 h 1264"/>
              <a:gd name="T68" fmla="*/ 310 w 772"/>
              <a:gd name="T69" fmla="*/ 1228 h 1264"/>
              <a:gd name="T70" fmla="*/ 294 w 772"/>
              <a:gd name="T71" fmla="*/ 1228 h 1264"/>
              <a:gd name="T72" fmla="*/ 294 w 772"/>
              <a:gd name="T73" fmla="*/ 1228 h 1264"/>
              <a:gd name="T74" fmla="*/ 238 w 772"/>
              <a:gd name="T75" fmla="*/ 1195 h 1264"/>
              <a:gd name="T76" fmla="*/ 188 w 772"/>
              <a:gd name="T77" fmla="*/ 741 h 1264"/>
              <a:gd name="T78" fmla="*/ 311 w 772"/>
              <a:gd name="T79" fmla="*/ 741 h 1264"/>
              <a:gd name="T80" fmla="*/ 310 w 772"/>
              <a:gd name="T81" fmla="*/ 1228 h 1264"/>
              <a:gd name="T82" fmla="*/ 414 w 772"/>
              <a:gd name="T83" fmla="*/ 1195 h 1264"/>
              <a:gd name="T84" fmla="*/ 378 w 772"/>
              <a:gd name="T85" fmla="*/ 1228 h 1264"/>
              <a:gd name="T86" fmla="*/ 378 w 772"/>
              <a:gd name="T87" fmla="*/ 1228 h 1264"/>
              <a:gd name="T88" fmla="*/ 342 w 772"/>
              <a:gd name="T89" fmla="*/ 1228 h 1264"/>
              <a:gd name="T90" fmla="*/ 342 w 772"/>
              <a:gd name="T91" fmla="*/ 741 h 1264"/>
              <a:gd name="T92" fmla="*/ 464 w 772"/>
              <a:gd name="T93" fmla="*/ 741 h 1264"/>
              <a:gd name="T94" fmla="*/ 414 w 772"/>
              <a:gd name="T95" fmla="*/ 1195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2" h="1264">
                <a:moveTo>
                  <a:pt x="711" y="202"/>
                </a:moveTo>
                <a:cubicBezTo>
                  <a:pt x="511" y="35"/>
                  <a:pt x="511" y="35"/>
                  <a:pt x="511" y="35"/>
                </a:cubicBezTo>
                <a:cubicBezTo>
                  <a:pt x="479" y="13"/>
                  <a:pt x="471" y="0"/>
                  <a:pt x="422" y="1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70" y="113"/>
                  <a:pt x="255" y="107"/>
                  <a:pt x="253" y="95"/>
                </a:cubicBezTo>
                <a:cubicBezTo>
                  <a:pt x="250" y="9"/>
                  <a:pt x="250" y="9"/>
                  <a:pt x="250" y="9"/>
                </a:cubicBezTo>
                <a:cubicBezTo>
                  <a:pt x="153" y="39"/>
                  <a:pt x="116" y="162"/>
                  <a:pt x="154" y="243"/>
                </a:cubicBezTo>
                <a:cubicBezTo>
                  <a:pt x="35" y="309"/>
                  <a:pt x="0" y="489"/>
                  <a:pt x="91" y="590"/>
                </a:cubicBezTo>
                <a:cubicBezTo>
                  <a:pt x="95" y="598"/>
                  <a:pt x="85" y="689"/>
                  <a:pt x="80" y="707"/>
                </a:cubicBezTo>
                <a:cubicBezTo>
                  <a:pt x="75" y="722"/>
                  <a:pt x="88" y="741"/>
                  <a:pt x="109" y="741"/>
                </a:cubicBezTo>
                <a:cubicBezTo>
                  <a:pt x="149" y="741"/>
                  <a:pt x="149" y="741"/>
                  <a:pt x="149" y="741"/>
                </a:cubicBezTo>
                <a:cubicBezTo>
                  <a:pt x="149" y="741"/>
                  <a:pt x="149" y="741"/>
                  <a:pt x="149" y="741"/>
                </a:cubicBezTo>
                <a:cubicBezTo>
                  <a:pt x="151" y="759"/>
                  <a:pt x="151" y="759"/>
                  <a:pt x="151" y="759"/>
                </a:cubicBezTo>
                <a:cubicBezTo>
                  <a:pt x="165" y="908"/>
                  <a:pt x="192" y="1134"/>
                  <a:pt x="202" y="1200"/>
                </a:cubicBezTo>
                <a:cubicBezTo>
                  <a:pt x="209" y="1256"/>
                  <a:pt x="241" y="1264"/>
                  <a:pt x="274" y="1264"/>
                </a:cubicBezTo>
                <a:cubicBezTo>
                  <a:pt x="280" y="1264"/>
                  <a:pt x="286" y="1264"/>
                  <a:pt x="292" y="1264"/>
                </a:cubicBezTo>
                <a:cubicBezTo>
                  <a:pt x="298" y="1264"/>
                  <a:pt x="303" y="1263"/>
                  <a:pt x="309" y="1263"/>
                </a:cubicBezTo>
                <a:cubicBezTo>
                  <a:pt x="326" y="1263"/>
                  <a:pt x="326" y="1263"/>
                  <a:pt x="326" y="1263"/>
                </a:cubicBezTo>
                <a:cubicBezTo>
                  <a:pt x="343" y="1263"/>
                  <a:pt x="343" y="1263"/>
                  <a:pt x="343" y="1263"/>
                </a:cubicBezTo>
                <a:cubicBezTo>
                  <a:pt x="349" y="1263"/>
                  <a:pt x="354" y="1264"/>
                  <a:pt x="360" y="1264"/>
                </a:cubicBezTo>
                <a:cubicBezTo>
                  <a:pt x="366" y="1264"/>
                  <a:pt x="372" y="1264"/>
                  <a:pt x="378" y="1264"/>
                </a:cubicBezTo>
                <a:cubicBezTo>
                  <a:pt x="411" y="1264"/>
                  <a:pt x="443" y="1256"/>
                  <a:pt x="450" y="1200"/>
                </a:cubicBezTo>
                <a:cubicBezTo>
                  <a:pt x="460" y="1134"/>
                  <a:pt x="484" y="896"/>
                  <a:pt x="499" y="747"/>
                </a:cubicBezTo>
                <a:cubicBezTo>
                  <a:pt x="500" y="741"/>
                  <a:pt x="500" y="741"/>
                  <a:pt x="500" y="741"/>
                </a:cubicBezTo>
                <a:cubicBezTo>
                  <a:pt x="562" y="741"/>
                  <a:pt x="562" y="741"/>
                  <a:pt x="562" y="741"/>
                </a:cubicBezTo>
                <a:cubicBezTo>
                  <a:pt x="581" y="741"/>
                  <a:pt x="593" y="723"/>
                  <a:pt x="587" y="705"/>
                </a:cubicBezTo>
                <a:cubicBezTo>
                  <a:pt x="553" y="609"/>
                  <a:pt x="537" y="562"/>
                  <a:pt x="517" y="481"/>
                </a:cubicBezTo>
                <a:cubicBezTo>
                  <a:pt x="501" y="390"/>
                  <a:pt x="485" y="286"/>
                  <a:pt x="514" y="228"/>
                </a:cubicBezTo>
                <a:cubicBezTo>
                  <a:pt x="524" y="204"/>
                  <a:pt x="558" y="221"/>
                  <a:pt x="573" y="230"/>
                </a:cubicBezTo>
                <a:cubicBezTo>
                  <a:pt x="680" y="292"/>
                  <a:pt x="680" y="311"/>
                  <a:pt x="638" y="346"/>
                </a:cubicBezTo>
                <a:cubicBezTo>
                  <a:pt x="573" y="409"/>
                  <a:pt x="573" y="409"/>
                  <a:pt x="573" y="409"/>
                </a:cubicBezTo>
                <a:cubicBezTo>
                  <a:pt x="573" y="409"/>
                  <a:pt x="592" y="445"/>
                  <a:pt x="600" y="458"/>
                </a:cubicBezTo>
                <a:cubicBezTo>
                  <a:pt x="612" y="450"/>
                  <a:pt x="711" y="379"/>
                  <a:pt x="738" y="347"/>
                </a:cubicBezTo>
                <a:cubicBezTo>
                  <a:pt x="772" y="306"/>
                  <a:pt x="757" y="239"/>
                  <a:pt x="711" y="202"/>
                </a:cubicBezTo>
                <a:close/>
                <a:moveTo>
                  <a:pt x="310" y="1228"/>
                </a:moveTo>
                <a:cubicBezTo>
                  <a:pt x="305" y="1228"/>
                  <a:pt x="299" y="1228"/>
                  <a:pt x="294" y="1228"/>
                </a:cubicBezTo>
                <a:cubicBezTo>
                  <a:pt x="294" y="1228"/>
                  <a:pt x="294" y="1228"/>
                  <a:pt x="294" y="1228"/>
                </a:cubicBezTo>
                <a:cubicBezTo>
                  <a:pt x="270" y="1228"/>
                  <a:pt x="242" y="1227"/>
                  <a:pt x="238" y="1195"/>
                </a:cubicBezTo>
                <a:cubicBezTo>
                  <a:pt x="228" y="1133"/>
                  <a:pt x="203" y="892"/>
                  <a:pt x="188" y="741"/>
                </a:cubicBezTo>
                <a:cubicBezTo>
                  <a:pt x="311" y="741"/>
                  <a:pt x="311" y="741"/>
                  <a:pt x="311" y="741"/>
                </a:cubicBezTo>
                <a:cubicBezTo>
                  <a:pt x="311" y="850"/>
                  <a:pt x="310" y="1228"/>
                  <a:pt x="310" y="1228"/>
                </a:cubicBezTo>
                <a:close/>
                <a:moveTo>
                  <a:pt x="414" y="1195"/>
                </a:moveTo>
                <a:cubicBezTo>
                  <a:pt x="410" y="1227"/>
                  <a:pt x="402" y="1228"/>
                  <a:pt x="378" y="1228"/>
                </a:cubicBezTo>
                <a:cubicBezTo>
                  <a:pt x="378" y="1228"/>
                  <a:pt x="378" y="1228"/>
                  <a:pt x="378" y="1228"/>
                </a:cubicBezTo>
                <a:cubicBezTo>
                  <a:pt x="373" y="1228"/>
                  <a:pt x="348" y="1228"/>
                  <a:pt x="342" y="1228"/>
                </a:cubicBezTo>
                <a:cubicBezTo>
                  <a:pt x="342" y="1228"/>
                  <a:pt x="342" y="850"/>
                  <a:pt x="342" y="741"/>
                </a:cubicBezTo>
                <a:cubicBezTo>
                  <a:pt x="464" y="741"/>
                  <a:pt x="464" y="741"/>
                  <a:pt x="464" y="741"/>
                </a:cubicBezTo>
                <a:cubicBezTo>
                  <a:pt x="448" y="892"/>
                  <a:pt x="424" y="1133"/>
                  <a:pt x="414" y="11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8" name="Rounded Rectangle 45">
            <a:extLst>
              <a:ext uri="{FF2B5EF4-FFF2-40B4-BE49-F238E27FC236}">
                <a16:creationId xmlns:a16="http://schemas.microsoft.com/office/drawing/2014/main" xmlns="" id="{E2564C23-3CB5-43B5-8904-AF0FA01C4EF6}"/>
              </a:ext>
            </a:extLst>
          </p:cNvPr>
          <p:cNvSpPr/>
          <p:nvPr/>
        </p:nvSpPr>
        <p:spPr bwMode="auto">
          <a:xfrm>
            <a:off x="6568527" y="4748979"/>
            <a:ext cx="1568408" cy="534259"/>
          </a:xfrm>
          <a:prstGeom prst="roundRect">
            <a:avLst/>
          </a:prstGeom>
          <a:noFill/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ru-RU" sz="1200" dirty="0">
                <a:solidFill>
                  <a:schemeClr val="tx1"/>
                </a:solidFill>
              </a:rPr>
              <a:t>Погдотовка к беременности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9907975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5760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Обоснования для вакцинации в течение жизни</a:t>
            </a:r>
            <a:r>
              <a:rPr lang="en-GB" sz="3200" baseline="30000" dirty="0">
                <a:solidFill>
                  <a:srgbClr val="FF0000"/>
                </a:solidFill>
              </a:rPr>
              <a:t>1–5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1691680" y="1412776"/>
            <a:ext cx="5782287" cy="4357090"/>
          </a:xfrm>
          <a:prstGeom prst="ellipse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460857" y="4401179"/>
            <a:ext cx="1970581" cy="16581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300" kern="0" dirty="0">
                <a:solidFill>
                  <a:schemeClr val="tx1"/>
                </a:solidFill>
              </a:rPr>
              <a:t>Иммунизация мигрантов</a:t>
            </a:r>
            <a:r>
              <a:rPr lang="en-GB" sz="1300" kern="0" baseline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4536904" y="4401179"/>
            <a:ext cx="1887801" cy="16581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300" kern="0" dirty="0">
                <a:solidFill>
                  <a:schemeClr val="tx1"/>
                </a:solidFill>
              </a:rPr>
              <a:t>Иммунизация путешественников</a:t>
            </a:r>
            <a:r>
              <a:rPr lang="en-GB" sz="1300" kern="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460857" y="1185653"/>
            <a:ext cx="2009384" cy="1770806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300" kern="0" dirty="0">
                <a:solidFill>
                  <a:schemeClr val="tx1"/>
                </a:solidFill>
              </a:rPr>
              <a:t>Закрыть пробелы в иммунизации подростков и взрослых</a:t>
            </a:r>
            <a:r>
              <a:rPr lang="en-GB" sz="1300" kern="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535865" y="1182684"/>
            <a:ext cx="1926366" cy="1770806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300" kern="0" dirty="0">
                <a:solidFill>
                  <a:schemeClr val="tx1"/>
                </a:solidFill>
              </a:rPr>
              <a:t>Иммунизация беременных</a:t>
            </a:r>
            <a:r>
              <a:rPr lang="en-GB" sz="1300" kern="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2554151" y="1195371"/>
            <a:ext cx="1926366" cy="1770806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300" kern="0" dirty="0">
                <a:solidFill>
                  <a:schemeClr val="tx1"/>
                </a:solidFill>
              </a:rPr>
              <a:t>Иммунизация пожилых</a:t>
            </a:r>
            <a:r>
              <a:rPr lang="en-GB" sz="1300" kern="0" baseline="30000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332613" y="1969709"/>
            <a:ext cx="397045" cy="780741"/>
            <a:chOff x="3294063" y="2474913"/>
            <a:chExt cx="458788" cy="966787"/>
          </a:xfrm>
          <a:solidFill>
            <a:schemeClr val="accent5"/>
          </a:solidFill>
        </p:grpSpPr>
        <p:sp>
          <p:nvSpPr>
            <p:cNvPr id="39" name="Freeform 131"/>
            <p:cNvSpPr>
              <a:spLocks/>
            </p:cNvSpPr>
            <p:nvPr/>
          </p:nvSpPr>
          <p:spPr bwMode="auto">
            <a:xfrm>
              <a:off x="3608388" y="2944813"/>
              <a:ext cx="36513" cy="79375"/>
            </a:xfrm>
            <a:custGeom>
              <a:avLst/>
              <a:gdLst>
                <a:gd name="T0" fmla="*/ 58 w 63"/>
                <a:gd name="T1" fmla="*/ 112 h 135"/>
                <a:gd name="T2" fmla="*/ 45 w 63"/>
                <a:gd name="T3" fmla="*/ 130 h 135"/>
                <a:gd name="T4" fmla="*/ 32 w 63"/>
                <a:gd name="T5" fmla="*/ 131 h 135"/>
                <a:gd name="T6" fmla="*/ 1 w 63"/>
                <a:gd name="T7" fmla="*/ 15 h 135"/>
                <a:gd name="T8" fmla="*/ 25 w 63"/>
                <a:gd name="T9" fmla="*/ 1 h 135"/>
                <a:gd name="T10" fmla="*/ 55 w 63"/>
                <a:gd name="T11" fmla="*/ 49 h 135"/>
                <a:gd name="T12" fmla="*/ 58 w 63"/>
                <a:gd name="T13" fmla="*/ 11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35">
                  <a:moveTo>
                    <a:pt x="58" y="112"/>
                  </a:moveTo>
                  <a:cubicBezTo>
                    <a:pt x="55" y="124"/>
                    <a:pt x="58" y="125"/>
                    <a:pt x="45" y="130"/>
                  </a:cubicBezTo>
                  <a:cubicBezTo>
                    <a:pt x="35" y="135"/>
                    <a:pt x="36" y="135"/>
                    <a:pt x="32" y="131"/>
                  </a:cubicBezTo>
                  <a:cubicBezTo>
                    <a:pt x="27" y="127"/>
                    <a:pt x="0" y="21"/>
                    <a:pt x="1" y="15"/>
                  </a:cubicBezTo>
                  <a:cubicBezTo>
                    <a:pt x="2" y="8"/>
                    <a:pt x="19" y="0"/>
                    <a:pt x="25" y="1"/>
                  </a:cubicBezTo>
                  <a:cubicBezTo>
                    <a:pt x="31" y="2"/>
                    <a:pt x="55" y="49"/>
                    <a:pt x="55" y="49"/>
                  </a:cubicBezTo>
                  <a:cubicBezTo>
                    <a:pt x="55" y="49"/>
                    <a:pt x="63" y="88"/>
                    <a:pt x="5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132"/>
            <p:cNvSpPr>
              <a:spLocks noEditPoints="1"/>
            </p:cNvSpPr>
            <p:nvPr/>
          </p:nvSpPr>
          <p:spPr bwMode="auto">
            <a:xfrm>
              <a:off x="3384550" y="2474913"/>
              <a:ext cx="214313" cy="222250"/>
            </a:xfrm>
            <a:custGeom>
              <a:avLst/>
              <a:gdLst>
                <a:gd name="T0" fmla="*/ 357 w 360"/>
                <a:gd name="T1" fmla="*/ 312 h 379"/>
                <a:gd name="T2" fmla="*/ 328 w 360"/>
                <a:gd name="T3" fmla="*/ 191 h 379"/>
                <a:gd name="T4" fmla="*/ 327 w 360"/>
                <a:gd name="T5" fmla="*/ 186 h 379"/>
                <a:gd name="T6" fmla="*/ 327 w 360"/>
                <a:gd name="T7" fmla="*/ 147 h 379"/>
                <a:gd name="T8" fmla="*/ 180 w 360"/>
                <a:gd name="T9" fmla="*/ 0 h 379"/>
                <a:gd name="T10" fmla="*/ 33 w 360"/>
                <a:gd name="T11" fmla="*/ 147 h 379"/>
                <a:gd name="T12" fmla="*/ 33 w 360"/>
                <a:gd name="T13" fmla="*/ 186 h 379"/>
                <a:gd name="T14" fmla="*/ 32 w 360"/>
                <a:gd name="T15" fmla="*/ 191 h 379"/>
                <a:gd name="T16" fmla="*/ 3 w 360"/>
                <a:gd name="T17" fmla="*/ 312 h 379"/>
                <a:gd name="T18" fmla="*/ 4 w 360"/>
                <a:gd name="T19" fmla="*/ 330 h 379"/>
                <a:gd name="T20" fmla="*/ 19 w 360"/>
                <a:gd name="T21" fmla="*/ 339 h 379"/>
                <a:gd name="T22" fmla="*/ 79 w 360"/>
                <a:gd name="T23" fmla="*/ 339 h 379"/>
                <a:gd name="T24" fmla="*/ 180 w 360"/>
                <a:gd name="T25" fmla="*/ 379 h 379"/>
                <a:gd name="T26" fmla="*/ 281 w 360"/>
                <a:gd name="T27" fmla="*/ 339 h 379"/>
                <a:gd name="T28" fmla="*/ 341 w 360"/>
                <a:gd name="T29" fmla="*/ 339 h 379"/>
                <a:gd name="T30" fmla="*/ 357 w 360"/>
                <a:gd name="T31" fmla="*/ 330 h 379"/>
                <a:gd name="T32" fmla="*/ 357 w 360"/>
                <a:gd name="T33" fmla="*/ 312 h 379"/>
                <a:gd name="T34" fmla="*/ 295 w 360"/>
                <a:gd name="T35" fmla="*/ 232 h 379"/>
                <a:gd name="T36" fmla="*/ 180 w 360"/>
                <a:gd name="T37" fmla="*/ 346 h 379"/>
                <a:gd name="T38" fmla="*/ 66 w 360"/>
                <a:gd name="T39" fmla="*/ 232 h 379"/>
                <a:gd name="T40" fmla="*/ 66 w 360"/>
                <a:gd name="T41" fmla="*/ 204 h 379"/>
                <a:gd name="T42" fmla="*/ 121 w 360"/>
                <a:gd name="T43" fmla="*/ 149 h 379"/>
                <a:gd name="T44" fmla="*/ 198 w 360"/>
                <a:gd name="T45" fmla="*/ 149 h 379"/>
                <a:gd name="T46" fmla="*/ 253 w 360"/>
                <a:gd name="T47" fmla="*/ 94 h 379"/>
                <a:gd name="T48" fmla="*/ 253 w 360"/>
                <a:gd name="T49" fmla="*/ 59 h 379"/>
                <a:gd name="T50" fmla="*/ 295 w 360"/>
                <a:gd name="T51" fmla="*/ 147 h 379"/>
                <a:gd name="T52" fmla="*/ 295 w 360"/>
                <a:gd name="T53" fmla="*/ 23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0" h="379">
                  <a:moveTo>
                    <a:pt x="357" y="312"/>
                  </a:moveTo>
                  <a:cubicBezTo>
                    <a:pt x="328" y="256"/>
                    <a:pt x="328" y="245"/>
                    <a:pt x="328" y="191"/>
                  </a:cubicBezTo>
                  <a:cubicBezTo>
                    <a:pt x="328" y="189"/>
                    <a:pt x="328" y="188"/>
                    <a:pt x="327" y="186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66"/>
                    <a:pt x="261" y="0"/>
                    <a:pt x="180" y="0"/>
                  </a:cubicBezTo>
                  <a:cubicBezTo>
                    <a:pt x="99" y="0"/>
                    <a:pt x="33" y="66"/>
                    <a:pt x="33" y="147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3" y="188"/>
                    <a:pt x="32" y="190"/>
                    <a:pt x="32" y="191"/>
                  </a:cubicBezTo>
                  <a:cubicBezTo>
                    <a:pt x="32" y="245"/>
                    <a:pt x="32" y="256"/>
                    <a:pt x="3" y="312"/>
                  </a:cubicBezTo>
                  <a:cubicBezTo>
                    <a:pt x="0" y="318"/>
                    <a:pt x="0" y="325"/>
                    <a:pt x="4" y="330"/>
                  </a:cubicBezTo>
                  <a:cubicBezTo>
                    <a:pt x="7" y="335"/>
                    <a:pt x="13" y="339"/>
                    <a:pt x="19" y="339"/>
                  </a:cubicBezTo>
                  <a:cubicBezTo>
                    <a:pt x="79" y="339"/>
                    <a:pt x="79" y="339"/>
                    <a:pt x="79" y="339"/>
                  </a:cubicBezTo>
                  <a:cubicBezTo>
                    <a:pt x="106" y="363"/>
                    <a:pt x="141" y="379"/>
                    <a:pt x="180" y="379"/>
                  </a:cubicBezTo>
                  <a:cubicBezTo>
                    <a:pt x="219" y="379"/>
                    <a:pt x="255" y="363"/>
                    <a:pt x="281" y="339"/>
                  </a:cubicBezTo>
                  <a:cubicBezTo>
                    <a:pt x="341" y="339"/>
                    <a:pt x="341" y="339"/>
                    <a:pt x="341" y="339"/>
                  </a:cubicBezTo>
                  <a:cubicBezTo>
                    <a:pt x="348" y="339"/>
                    <a:pt x="354" y="335"/>
                    <a:pt x="357" y="330"/>
                  </a:cubicBezTo>
                  <a:cubicBezTo>
                    <a:pt x="360" y="325"/>
                    <a:pt x="360" y="318"/>
                    <a:pt x="357" y="312"/>
                  </a:cubicBezTo>
                  <a:close/>
                  <a:moveTo>
                    <a:pt x="295" y="232"/>
                  </a:moveTo>
                  <a:cubicBezTo>
                    <a:pt x="295" y="295"/>
                    <a:pt x="243" y="346"/>
                    <a:pt x="180" y="346"/>
                  </a:cubicBezTo>
                  <a:cubicBezTo>
                    <a:pt x="117" y="346"/>
                    <a:pt x="66" y="295"/>
                    <a:pt x="66" y="232"/>
                  </a:cubicBezTo>
                  <a:cubicBezTo>
                    <a:pt x="66" y="204"/>
                    <a:pt x="66" y="204"/>
                    <a:pt x="66" y="204"/>
                  </a:cubicBezTo>
                  <a:cubicBezTo>
                    <a:pt x="66" y="173"/>
                    <a:pt x="90" y="149"/>
                    <a:pt x="121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228" y="149"/>
                    <a:pt x="253" y="124"/>
                    <a:pt x="253" y="9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78" y="80"/>
                    <a:pt x="295" y="112"/>
                    <a:pt x="295" y="147"/>
                  </a:cubicBez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133"/>
            <p:cNvSpPr>
              <a:spLocks noEditPoints="1"/>
            </p:cNvSpPr>
            <p:nvPr/>
          </p:nvSpPr>
          <p:spPr bwMode="auto">
            <a:xfrm>
              <a:off x="3294063" y="2697163"/>
              <a:ext cx="458788" cy="744537"/>
            </a:xfrm>
            <a:custGeom>
              <a:avLst/>
              <a:gdLst>
                <a:gd name="T0" fmla="*/ 711 w 772"/>
                <a:gd name="T1" fmla="*/ 202 h 1264"/>
                <a:gd name="T2" fmla="*/ 511 w 772"/>
                <a:gd name="T3" fmla="*/ 35 h 1264"/>
                <a:gd name="T4" fmla="*/ 422 w 772"/>
                <a:gd name="T5" fmla="*/ 1 h 1264"/>
                <a:gd name="T6" fmla="*/ 280 w 772"/>
                <a:gd name="T7" fmla="*/ 105 h 1264"/>
                <a:gd name="T8" fmla="*/ 253 w 772"/>
                <a:gd name="T9" fmla="*/ 95 h 1264"/>
                <a:gd name="T10" fmla="*/ 250 w 772"/>
                <a:gd name="T11" fmla="*/ 9 h 1264"/>
                <a:gd name="T12" fmla="*/ 154 w 772"/>
                <a:gd name="T13" fmla="*/ 243 h 1264"/>
                <a:gd name="T14" fmla="*/ 91 w 772"/>
                <a:gd name="T15" fmla="*/ 590 h 1264"/>
                <a:gd name="T16" fmla="*/ 80 w 772"/>
                <a:gd name="T17" fmla="*/ 707 h 1264"/>
                <a:gd name="T18" fmla="*/ 109 w 772"/>
                <a:gd name="T19" fmla="*/ 741 h 1264"/>
                <a:gd name="T20" fmla="*/ 149 w 772"/>
                <a:gd name="T21" fmla="*/ 741 h 1264"/>
                <a:gd name="T22" fmla="*/ 149 w 772"/>
                <a:gd name="T23" fmla="*/ 741 h 1264"/>
                <a:gd name="T24" fmla="*/ 151 w 772"/>
                <a:gd name="T25" fmla="*/ 759 h 1264"/>
                <a:gd name="T26" fmla="*/ 202 w 772"/>
                <a:gd name="T27" fmla="*/ 1200 h 1264"/>
                <a:gd name="T28" fmla="*/ 274 w 772"/>
                <a:gd name="T29" fmla="*/ 1264 h 1264"/>
                <a:gd name="T30" fmla="*/ 292 w 772"/>
                <a:gd name="T31" fmla="*/ 1264 h 1264"/>
                <a:gd name="T32" fmla="*/ 309 w 772"/>
                <a:gd name="T33" fmla="*/ 1263 h 1264"/>
                <a:gd name="T34" fmla="*/ 326 w 772"/>
                <a:gd name="T35" fmla="*/ 1263 h 1264"/>
                <a:gd name="T36" fmla="*/ 343 w 772"/>
                <a:gd name="T37" fmla="*/ 1263 h 1264"/>
                <a:gd name="T38" fmla="*/ 360 w 772"/>
                <a:gd name="T39" fmla="*/ 1264 h 1264"/>
                <a:gd name="T40" fmla="*/ 378 w 772"/>
                <a:gd name="T41" fmla="*/ 1264 h 1264"/>
                <a:gd name="T42" fmla="*/ 450 w 772"/>
                <a:gd name="T43" fmla="*/ 1200 h 1264"/>
                <a:gd name="T44" fmla="*/ 499 w 772"/>
                <a:gd name="T45" fmla="*/ 747 h 1264"/>
                <a:gd name="T46" fmla="*/ 500 w 772"/>
                <a:gd name="T47" fmla="*/ 741 h 1264"/>
                <a:gd name="T48" fmla="*/ 562 w 772"/>
                <a:gd name="T49" fmla="*/ 741 h 1264"/>
                <a:gd name="T50" fmla="*/ 587 w 772"/>
                <a:gd name="T51" fmla="*/ 705 h 1264"/>
                <a:gd name="T52" fmla="*/ 517 w 772"/>
                <a:gd name="T53" fmla="*/ 481 h 1264"/>
                <a:gd name="T54" fmla="*/ 514 w 772"/>
                <a:gd name="T55" fmla="*/ 228 h 1264"/>
                <a:gd name="T56" fmla="*/ 573 w 772"/>
                <a:gd name="T57" fmla="*/ 230 h 1264"/>
                <a:gd name="T58" fmla="*/ 638 w 772"/>
                <a:gd name="T59" fmla="*/ 346 h 1264"/>
                <a:gd name="T60" fmla="*/ 573 w 772"/>
                <a:gd name="T61" fmla="*/ 409 h 1264"/>
                <a:gd name="T62" fmla="*/ 600 w 772"/>
                <a:gd name="T63" fmla="*/ 458 h 1264"/>
                <a:gd name="T64" fmla="*/ 738 w 772"/>
                <a:gd name="T65" fmla="*/ 347 h 1264"/>
                <a:gd name="T66" fmla="*/ 711 w 772"/>
                <a:gd name="T67" fmla="*/ 202 h 1264"/>
                <a:gd name="T68" fmla="*/ 310 w 772"/>
                <a:gd name="T69" fmla="*/ 1228 h 1264"/>
                <a:gd name="T70" fmla="*/ 294 w 772"/>
                <a:gd name="T71" fmla="*/ 1228 h 1264"/>
                <a:gd name="T72" fmla="*/ 294 w 772"/>
                <a:gd name="T73" fmla="*/ 1228 h 1264"/>
                <a:gd name="T74" fmla="*/ 238 w 772"/>
                <a:gd name="T75" fmla="*/ 1195 h 1264"/>
                <a:gd name="T76" fmla="*/ 188 w 772"/>
                <a:gd name="T77" fmla="*/ 741 h 1264"/>
                <a:gd name="T78" fmla="*/ 311 w 772"/>
                <a:gd name="T79" fmla="*/ 741 h 1264"/>
                <a:gd name="T80" fmla="*/ 310 w 772"/>
                <a:gd name="T81" fmla="*/ 1228 h 1264"/>
                <a:gd name="T82" fmla="*/ 414 w 772"/>
                <a:gd name="T83" fmla="*/ 1195 h 1264"/>
                <a:gd name="T84" fmla="*/ 378 w 772"/>
                <a:gd name="T85" fmla="*/ 1228 h 1264"/>
                <a:gd name="T86" fmla="*/ 378 w 772"/>
                <a:gd name="T87" fmla="*/ 1228 h 1264"/>
                <a:gd name="T88" fmla="*/ 342 w 772"/>
                <a:gd name="T89" fmla="*/ 1228 h 1264"/>
                <a:gd name="T90" fmla="*/ 342 w 772"/>
                <a:gd name="T91" fmla="*/ 741 h 1264"/>
                <a:gd name="T92" fmla="*/ 464 w 772"/>
                <a:gd name="T93" fmla="*/ 741 h 1264"/>
                <a:gd name="T94" fmla="*/ 414 w 772"/>
                <a:gd name="T95" fmla="*/ 1195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2" h="1264">
                  <a:moveTo>
                    <a:pt x="711" y="202"/>
                  </a:moveTo>
                  <a:cubicBezTo>
                    <a:pt x="511" y="35"/>
                    <a:pt x="511" y="35"/>
                    <a:pt x="511" y="35"/>
                  </a:cubicBezTo>
                  <a:cubicBezTo>
                    <a:pt x="479" y="13"/>
                    <a:pt x="471" y="0"/>
                    <a:pt x="422" y="1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0" y="113"/>
                    <a:pt x="255" y="107"/>
                    <a:pt x="253" y="95"/>
                  </a:cubicBezTo>
                  <a:cubicBezTo>
                    <a:pt x="250" y="9"/>
                    <a:pt x="250" y="9"/>
                    <a:pt x="250" y="9"/>
                  </a:cubicBezTo>
                  <a:cubicBezTo>
                    <a:pt x="153" y="39"/>
                    <a:pt x="116" y="162"/>
                    <a:pt x="154" y="243"/>
                  </a:cubicBezTo>
                  <a:cubicBezTo>
                    <a:pt x="35" y="309"/>
                    <a:pt x="0" y="489"/>
                    <a:pt x="91" y="590"/>
                  </a:cubicBezTo>
                  <a:cubicBezTo>
                    <a:pt x="95" y="598"/>
                    <a:pt x="85" y="689"/>
                    <a:pt x="80" y="707"/>
                  </a:cubicBezTo>
                  <a:cubicBezTo>
                    <a:pt x="75" y="722"/>
                    <a:pt x="88" y="741"/>
                    <a:pt x="109" y="741"/>
                  </a:cubicBezTo>
                  <a:cubicBezTo>
                    <a:pt x="149" y="741"/>
                    <a:pt x="149" y="741"/>
                    <a:pt x="149" y="741"/>
                  </a:cubicBezTo>
                  <a:cubicBezTo>
                    <a:pt x="149" y="741"/>
                    <a:pt x="149" y="741"/>
                    <a:pt x="149" y="741"/>
                  </a:cubicBezTo>
                  <a:cubicBezTo>
                    <a:pt x="151" y="759"/>
                    <a:pt x="151" y="759"/>
                    <a:pt x="151" y="759"/>
                  </a:cubicBezTo>
                  <a:cubicBezTo>
                    <a:pt x="165" y="908"/>
                    <a:pt x="192" y="1134"/>
                    <a:pt x="202" y="1200"/>
                  </a:cubicBezTo>
                  <a:cubicBezTo>
                    <a:pt x="209" y="1256"/>
                    <a:pt x="241" y="1264"/>
                    <a:pt x="274" y="1264"/>
                  </a:cubicBezTo>
                  <a:cubicBezTo>
                    <a:pt x="280" y="1264"/>
                    <a:pt x="286" y="1264"/>
                    <a:pt x="292" y="1264"/>
                  </a:cubicBezTo>
                  <a:cubicBezTo>
                    <a:pt x="298" y="1264"/>
                    <a:pt x="303" y="1263"/>
                    <a:pt x="309" y="1263"/>
                  </a:cubicBezTo>
                  <a:cubicBezTo>
                    <a:pt x="326" y="1263"/>
                    <a:pt x="326" y="1263"/>
                    <a:pt x="326" y="1263"/>
                  </a:cubicBezTo>
                  <a:cubicBezTo>
                    <a:pt x="343" y="1263"/>
                    <a:pt x="343" y="1263"/>
                    <a:pt x="343" y="1263"/>
                  </a:cubicBezTo>
                  <a:cubicBezTo>
                    <a:pt x="349" y="1263"/>
                    <a:pt x="354" y="1264"/>
                    <a:pt x="360" y="1264"/>
                  </a:cubicBezTo>
                  <a:cubicBezTo>
                    <a:pt x="366" y="1264"/>
                    <a:pt x="372" y="1264"/>
                    <a:pt x="378" y="1264"/>
                  </a:cubicBezTo>
                  <a:cubicBezTo>
                    <a:pt x="411" y="1264"/>
                    <a:pt x="443" y="1256"/>
                    <a:pt x="450" y="1200"/>
                  </a:cubicBezTo>
                  <a:cubicBezTo>
                    <a:pt x="460" y="1134"/>
                    <a:pt x="484" y="896"/>
                    <a:pt x="499" y="747"/>
                  </a:cubicBezTo>
                  <a:cubicBezTo>
                    <a:pt x="500" y="741"/>
                    <a:pt x="500" y="741"/>
                    <a:pt x="500" y="741"/>
                  </a:cubicBezTo>
                  <a:cubicBezTo>
                    <a:pt x="562" y="741"/>
                    <a:pt x="562" y="741"/>
                    <a:pt x="562" y="741"/>
                  </a:cubicBezTo>
                  <a:cubicBezTo>
                    <a:pt x="581" y="741"/>
                    <a:pt x="593" y="723"/>
                    <a:pt x="587" y="705"/>
                  </a:cubicBezTo>
                  <a:cubicBezTo>
                    <a:pt x="553" y="609"/>
                    <a:pt x="537" y="562"/>
                    <a:pt x="517" y="481"/>
                  </a:cubicBezTo>
                  <a:cubicBezTo>
                    <a:pt x="501" y="390"/>
                    <a:pt x="485" y="286"/>
                    <a:pt x="514" y="228"/>
                  </a:cubicBezTo>
                  <a:cubicBezTo>
                    <a:pt x="524" y="204"/>
                    <a:pt x="558" y="221"/>
                    <a:pt x="573" y="230"/>
                  </a:cubicBezTo>
                  <a:cubicBezTo>
                    <a:pt x="680" y="292"/>
                    <a:pt x="680" y="311"/>
                    <a:pt x="638" y="346"/>
                  </a:cubicBezTo>
                  <a:cubicBezTo>
                    <a:pt x="573" y="409"/>
                    <a:pt x="573" y="409"/>
                    <a:pt x="573" y="409"/>
                  </a:cubicBezTo>
                  <a:cubicBezTo>
                    <a:pt x="573" y="409"/>
                    <a:pt x="592" y="445"/>
                    <a:pt x="600" y="458"/>
                  </a:cubicBezTo>
                  <a:cubicBezTo>
                    <a:pt x="612" y="450"/>
                    <a:pt x="711" y="379"/>
                    <a:pt x="738" y="347"/>
                  </a:cubicBezTo>
                  <a:cubicBezTo>
                    <a:pt x="772" y="306"/>
                    <a:pt x="757" y="239"/>
                    <a:pt x="711" y="202"/>
                  </a:cubicBezTo>
                  <a:close/>
                  <a:moveTo>
                    <a:pt x="310" y="1228"/>
                  </a:moveTo>
                  <a:cubicBezTo>
                    <a:pt x="305" y="1228"/>
                    <a:pt x="299" y="1228"/>
                    <a:pt x="294" y="1228"/>
                  </a:cubicBezTo>
                  <a:cubicBezTo>
                    <a:pt x="294" y="1228"/>
                    <a:pt x="294" y="1228"/>
                    <a:pt x="294" y="1228"/>
                  </a:cubicBezTo>
                  <a:cubicBezTo>
                    <a:pt x="270" y="1228"/>
                    <a:pt x="242" y="1227"/>
                    <a:pt x="238" y="1195"/>
                  </a:cubicBezTo>
                  <a:cubicBezTo>
                    <a:pt x="228" y="1133"/>
                    <a:pt x="203" y="892"/>
                    <a:pt x="188" y="741"/>
                  </a:cubicBezTo>
                  <a:cubicBezTo>
                    <a:pt x="311" y="741"/>
                    <a:pt x="311" y="741"/>
                    <a:pt x="311" y="741"/>
                  </a:cubicBezTo>
                  <a:cubicBezTo>
                    <a:pt x="311" y="850"/>
                    <a:pt x="310" y="1228"/>
                    <a:pt x="310" y="1228"/>
                  </a:cubicBezTo>
                  <a:close/>
                  <a:moveTo>
                    <a:pt x="414" y="1195"/>
                  </a:moveTo>
                  <a:cubicBezTo>
                    <a:pt x="410" y="1227"/>
                    <a:pt x="402" y="1228"/>
                    <a:pt x="378" y="1228"/>
                  </a:cubicBezTo>
                  <a:cubicBezTo>
                    <a:pt x="378" y="1228"/>
                    <a:pt x="378" y="1228"/>
                    <a:pt x="378" y="1228"/>
                  </a:cubicBezTo>
                  <a:cubicBezTo>
                    <a:pt x="373" y="1228"/>
                    <a:pt x="348" y="1228"/>
                    <a:pt x="342" y="1228"/>
                  </a:cubicBezTo>
                  <a:cubicBezTo>
                    <a:pt x="342" y="1228"/>
                    <a:pt x="342" y="850"/>
                    <a:pt x="342" y="741"/>
                  </a:cubicBezTo>
                  <a:cubicBezTo>
                    <a:pt x="464" y="741"/>
                    <a:pt x="464" y="741"/>
                    <a:pt x="464" y="741"/>
                  </a:cubicBezTo>
                  <a:cubicBezTo>
                    <a:pt x="448" y="892"/>
                    <a:pt x="424" y="1133"/>
                    <a:pt x="414" y="1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5" name="Freeform 91"/>
          <p:cNvSpPr>
            <a:spLocks noEditPoints="1"/>
          </p:cNvSpPr>
          <p:nvPr/>
        </p:nvSpPr>
        <p:spPr bwMode="auto">
          <a:xfrm flipH="1">
            <a:off x="1115996" y="2245953"/>
            <a:ext cx="258800" cy="637388"/>
          </a:xfrm>
          <a:custGeom>
            <a:avLst/>
            <a:gdLst>
              <a:gd name="T0" fmla="*/ 158 w 160"/>
              <a:gd name="T1" fmla="*/ 240 h 451"/>
              <a:gd name="T2" fmla="*/ 155 w 160"/>
              <a:gd name="T3" fmla="*/ 214 h 451"/>
              <a:gd name="T4" fmla="*/ 155 w 160"/>
              <a:gd name="T5" fmla="*/ 214 h 451"/>
              <a:gd name="T6" fmla="*/ 145 w 160"/>
              <a:gd name="T7" fmla="*/ 118 h 451"/>
              <a:gd name="T8" fmla="*/ 133 w 160"/>
              <a:gd name="T9" fmla="*/ 101 h 451"/>
              <a:gd name="T10" fmla="*/ 112 w 160"/>
              <a:gd name="T11" fmla="*/ 91 h 451"/>
              <a:gd name="T12" fmla="*/ 127 w 160"/>
              <a:gd name="T13" fmla="*/ 57 h 451"/>
              <a:gd name="T14" fmla="*/ 127 w 160"/>
              <a:gd name="T15" fmla="*/ 47 h 451"/>
              <a:gd name="T16" fmla="*/ 80 w 160"/>
              <a:gd name="T17" fmla="*/ 0 h 451"/>
              <a:gd name="T18" fmla="*/ 33 w 160"/>
              <a:gd name="T19" fmla="*/ 47 h 451"/>
              <a:gd name="T20" fmla="*/ 33 w 160"/>
              <a:gd name="T21" fmla="*/ 57 h 451"/>
              <a:gd name="T22" fmla="*/ 48 w 160"/>
              <a:gd name="T23" fmla="*/ 91 h 451"/>
              <a:gd name="T24" fmla="*/ 27 w 160"/>
              <a:gd name="T25" fmla="*/ 101 h 451"/>
              <a:gd name="T26" fmla="*/ 15 w 160"/>
              <a:gd name="T27" fmla="*/ 118 h 451"/>
              <a:gd name="T28" fmla="*/ 3 w 160"/>
              <a:gd name="T29" fmla="*/ 229 h 451"/>
              <a:gd name="T30" fmla="*/ 3 w 160"/>
              <a:gd name="T31" fmla="*/ 229 h 451"/>
              <a:gd name="T32" fmla="*/ 2 w 160"/>
              <a:gd name="T33" fmla="*/ 240 h 451"/>
              <a:gd name="T34" fmla="*/ 29 w 160"/>
              <a:gd name="T35" fmla="*/ 274 h 451"/>
              <a:gd name="T36" fmla="*/ 29 w 160"/>
              <a:gd name="T37" fmla="*/ 439 h 451"/>
              <a:gd name="T38" fmla="*/ 29 w 160"/>
              <a:gd name="T39" fmla="*/ 451 h 451"/>
              <a:gd name="T40" fmla="*/ 45 w 160"/>
              <a:gd name="T41" fmla="*/ 451 h 451"/>
              <a:gd name="T42" fmla="*/ 58 w 160"/>
              <a:gd name="T43" fmla="*/ 439 h 451"/>
              <a:gd name="T44" fmla="*/ 77 w 160"/>
              <a:gd name="T45" fmla="*/ 275 h 451"/>
              <a:gd name="T46" fmla="*/ 83 w 160"/>
              <a:gd name="T47" fmla="*/ 275 h 451"/>
              <a:gd name="T48" fmla="*/ 102 w 160"/>
              <a:gd name="T49" fmla="*/ 439 h 451"/>
              <a:gd name="T50" fmla="*/ 115 w 160"/>
              <a:gd name="T51" fmla="*/ 451 h 451"/>
              <a:gd name="T52" fmla="*/ 131 w 160"/>
              <a:gd name="T53" fmla="*/ 451 h 451"/>
              <a:gd name="T54" fmla="*/ 131 w 160"/>
              <a:gd name="T55" fmla="*/ 274 h 451"/>
              <a:gd name="T56" fmla="*/ 158 w 160"/>
              <a:gd name="T57" fmla="*/ 240 h 451"/>
              <a:gd name="T58" fmla="*/ 80 w 160"/>
              <a:gd name="T59" fmla="*/ 92 h 451"/>
              <a:gd name="T60" fmla="*/ 45 w 160"/>
              <a:gd name="T61" fmla="*/ 57 h 451"/>
              <a:gd name="T62" fmla="*/ 45 w 160"/>
              <a:gd name="T63" fmla="*/ 47 h 451"/>
              <a:gd name="T64" fmla="*/ 45 w 160"/>
              <a:gd name="T65" fmla="*/ 43 h 451"/>
              <a:gd name="T66" fmla="*/ 54 w 160"/>
              <a:gd name="T67" fmla="*/ 43 h 451"/>
              <a:gd name="T68" fmla="*/ 80 w 160"/>
              <a:gd name="T69" fmla="*/ 24 h 451"/>
              <a:gd name="T70" fmla="*/ 106 w 160"/>
              <a:gd name="T71" fmla="*/ 43 h 451"/>
              <a:gd name="T72" fmla="*/ 115 w 160"/>
              <a:gd name="T73" fmla="*/ 43 h 451"/>
              <a:gd name="T74" fmla="*/ 115 w 160"/>
              <a:gd name="T75" fmla="*/ 47 h 451"/>
              <a:gd name="T76" fmla="*/ 115 w 160"/>
              <a:gd name="T77" fmla="*/ 57 h 451"/>
              <a:gd name="T78" fmla="*/ 80 w 160"/>
              <a:gd name="T79" fmla="*/ 9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451">
                <a:moveTo>
                  <a:pt x="158" y="240"/>
                </a:moveTo>
                <a:cubicBezTo>
                  <a:pt x="155" y="214"/>
                  <a:pt x="155" y="214"/>
                  <a:pt x="155" y="214"/>
                </a:cubicBezTo>
                <a:cubicBezTo>
                  <a:pt x="155" y="214"/>
                  <a:pt x="155" y="214"/>
                  <a:pt x="155" y="214"/>
                </a:cubicBezTo>
                <a:cubicBezTo>
                  <a:pt x="145" y="118"/>
                  <a:pt x="145" y="118"/>
                  <a:pt x="145" y="118"/>
                </a:cubicBezTo>
                <a:cubicBezTo>
                  <a:pt x="144" y="108"/>
                  <a:pt x="139" y="104"/>
                  <a:pt x="133" y="101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21" y="83"/>
                  <a:pt x="127" y="70"/>
                  <a:pt x="127" y="5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127" y="21"/>
                  <a:pt x="106" y="0"/>
                  <a:pt x="80" y="0"/>
                </a:cubicBezTo>
                <a:cubicBezTo>
                  <a:pt x="54" y="0"/>
                  <a:pt x="33" y="21"/>
                  <a:pt x="33" y="4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70"/>
                  <a:pt x="39" y="83"/>
                  <a:pt x="48" y="9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1" y="104"/>
                  <a:pt x="16" y="108"/>
                  <a:pt x="15" y="118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229"/>
                  <a:pt x="3" y="229"/>
                  <a:pt x="3" y="229"/>
                </a:cubicBezTo>
                <a:cubicBezTo>
                  <a:pt x="2" y="240"/>
                  <a:pt x="2" y="240"/>
                  <a:pt x="2" y="240"/>
                </a:cubicBezTo>
                <a:cubicBezTo>
                  <a:pt x="0" y="256"/>
                  <a:pt x="12" y="270"/>
                  <a:pt x="29" y="274"/>
                </a:cubicBezTo>
                <a:cubicBezTo>
                  <a:pt x="29" y="439"/>
                  <a:pt x="29" y="439"/>
                  <a:pt x="29" y="439"/>
                </a:cubicBezTo>
                <a:cubicBezTo>
                  <a:pt x="29" y="451"/>
                  <a:pt x="29" y="451"/>
                  <a:pt x="29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51" y="451"/>
                  <a:pt x="57" y="445"/>
                  <a:pt x="58" y="439"/>
                </a:cubicBezTo>
                <a:cubicBezTo>
                  <a:pt x="77" y="275"/>
                  <a:pt x="77" y="275"/>
                  <a:pt x="77" y="275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3" y="445"/>
                  <a:pt x="109" y="451"/>
                  <a:pt x="115" y="451"/>
                </a:cubicBezTo>
                <a:cubicBezTo>
                  <a:pt x="131" y="451"/>
                  <a:pt x="131" y="451"/>
                  <a:pt x="131" y="451"/>
                </a:cubicBezTo>
                <a:cubicBezTo>
                  <a:pt x="131" y="274"/>
                  <a:pt x="131" y="274"/>
                  <a:pt x="131" y="274"/>
                </a:cubicBezTo>
                <a:cubicBezTo>
                  <a:pt x="148" y="270"/>
                  <a:pt x="160" y="256"/>
                  <a:pt x="158" y="240"/>
                </a:cubicBezTo>
                <a:close/>
                <a:moveTo>
                  <a:pt x="80" y="92"/>
                </a:moveTo>
                <a:cubicBezTo>
                  <a:pt x="60" y="92"/>
                  <a:pt x="45" y="76"/>
                  <a:pt x="45" y="5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6"/>
                  <a:pt x="45" y="45"/>
                  <a:pt x="45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67" y="43"/>
                  <a:pt x="77" y="35"/>
                  <a:pt x="80" y="24"/>
                </a:cubicBezTo>
                <a:cubicBezTo>
                  <a:pt x="83" y="35"/>
                  <a:pt x="93" y="43"/>
                  <a:pt x="106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5" y="45"/>
                  <a:pt x="115" y="46"/>
                  <a:pt x="115" y="47"/>
                </a:cubicBezTo>
                <a:cubicBezTo>
                  <a:pt x="115" y="57"/>
                  <a:pt x="115" y="57"/>
                  <a:pt x="115" y="57"/>
                </a:cubicBezTo>
                <a:cubicBezTo>
                  <a:pt x="115" y="76"/>
                  <a:pt x="100" y="92"/>
                  <a:pt x="80" y="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5" name="Group 85"/>
          <p:cNvGrpSpPr/>
          <p:nvPr/>
        </p:nvGrpSpPr>
        <p:grpSpPr>
          <a:xfrm flipH="1">
            <a:off x="1636671" y="2113457"/>
            <a:ext cx="286511" cy="768706"/>
            <a:chOff x="6677025" y="1263650"/>
            <a:chExt cx="409575" cy="1200150"/>
          </a:xfrm>
          <a:solidFill>
            <a:schemeClr val="accent5"/>
          </a:solidFill>
        </p:grpSpPr>
        <p:sp>
          <p:nvSpPr>
            <p:cNvPr id="87" name="Freeform 88"/>
            <p:cNvSpPr>
              <a:spLocks noEditPoints="1"/>
            </p:cNvSpPr>
            <p:nvPr/>
          </p:nvSpPr>
          <p:spPr bwMode="auto">
            <a:xfrm>
              <a:off x="6778625" y="1263650"/>
              <a:ext cx="204788" cy="263525"/>
            </a:xfrm>
            <a:custGeom>
              <a:avLst/>
              <a:gdLst>
                <a:gd name="T0" fmla="*/ 55 w 109"/>
                <a:gd name="T1" fmla="*/ 0 h 140"/>
                <a:gd name="T2" fmla="*/ 0 w 109"/>
                <a:gd name="T3" fmla="*/ 55 h 140"/>
                <a:gd name="T4" fmla="*/ 0 w 109"/>
                <a:gd name="T5" fmla="*/ 85 h 140"/>
                <a:gd name="T6" fmla="*/ 55 w 109"/>
                <a:gd name="T7" fmla="*/ 140 h 140"/>
                <a:gd name="T8" fmla="*/ 109 w 109"/>
                <a:gd name="T9" fmla="*/ 85 h 140"/>
                <a:gd name="T10" fmla="*/ 109 w 109"/>
                <a:gd name="T11" fmla="*/ 55 h 140"/>
                <a:gd name="T12" fmla="*/ 55 w 109"/>
                <a:gd name="T13" fmla="*/ 0 h 140"/>
                <a:gd name="T14" fmla="*/ 97 w 109"/>
                <a:gd name="T15" fmla="*/ 85 h 140"/>
                <a:gd name="T16" fmla="*/ 55 w 109"/>
                <a:gd name="T17" fmla="*/ 128 h 140"/>
                <a:gd name="T18" fmla="*/ 12 w 109"/>
                <a:gd name="T19" fmla="*/ 85 h 140"/>
                <a:gd name="T20" fmla="*/ 12 w 109"/>
                <a:gd name="T21" fmla="*/ 59 h 140"/>
                <a:gd name="T22" fmla="*/ 33 w 109"/>
                <a:gd name="T23" fmla="*/ 39 h 140"/>
                <a:gd name="T24" fmla="*/ 33 w 109"/>
                <a:gd name="T25" fmla="*/ 39 h 140"/>
                <a:gd name="T26" fmla="*/ 55 w 109"/>
                <a:gd name="T27" fmla="*/ 41 h 140"/>
                <a:gd name="T28" fmla="*/ 91 w 109"/>
                <a:gd name="T29" fmla="*/ 34 h 140"/>
                <a:gd name="T30" fmla="*/ 97 w 109"/>
                <a:gd name="T31" fmla="*/ 55 h 140"/>
                <a:gd name="T32" fmla="*/ 97 w 109"/>
                <a:gd name="T33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140">
                  <a:moveTo>
                    <a:pt x="55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5"/>
                    <a:pt x="25" y="140"/>
                    <a:pt x="55" y="140"/>
                  </a:cubicBezTo>
                  <a:cubicBezTo>
                    <a:pt x="84" y="140"/>
                    <a:pt x="109" y="115"/>
                    <a:pt x="109" y="85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25"/>
                    <a:pt x="84" y="0"/>
                    <a:pt x="55" y="0"/>
                  </a:cubicBezTo>
                  <a:close/>
                  <a:moveTo>
                    <a:pt x="97" y="85"/>
                  </a:moveTo>
                  <a:cubicBezTo>
                    <a:pt x="97" y="109"/>
                    <a:pt x="78" y="128"/>
                    <a:pt x="55" y="128"/>
                  </a:cubicBezTo>
                  <a:cubicBezTo>
                    <a:pt x="31" y="128"/>
                    <a:pt x="12" y="109"/>
                    <a:pt x="12" y="85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48"/>
                    <a:pt x="2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9" y="41"/>
                    <a:pt x="47" y="41"/>
                    <a:pt x="55" y="41"/>
                  </a:cubicBezTo>
                  <a:cubicBezTo>
                    <a:pt x="70" y="41"/>
                    <a:pt x="83" y="38"/>
                    <a:pt x="91" y="34"/>
                  </a:cubicBezTo>
                  <a:cubicBezTo>
                    <a:pt x="95" y="40"/>
                    <a:pt x="97" y="47"/>
                    <a:pt x="97" y="55"/>
                  </a:cubicBezTo>
                  <a:lnTo>
                    <a:pt x="9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89"/>
            <p:cNvSpPr>
              <a:spLocks noEditPoints="1"/>
            </p:cNvSpPr>
            <p:nvPr/>
          </p:nvSpPr>
          <p:spPr bwMode="auto">
            <a:xfrm>
              <a:off x="6677025" y="1512888"/>
              <a:ext cx="409575" cy="950912"/>
            </a:xfrm>
            <a:custGeom>
              <a:avLst/>
              <a:gdLst>
                <a:gd name="T0" fmla="*/ 219 w 219"/>
                <a:gd name="T1" fmla="*/ 213 h 507"/>
                <a:gd name="T2" fmla="*/ 219 w 219"/>
                <a:gd name="T3" fmla="*/ 213 h 507"/>
                <a:gd name="T4" fmla="*/ 208 w 219"/>
                <a:gd name="T5" fmla="*/ 40 h 507"/>
                <a:gd name="T6" fmla="*/ 197 w 219"/>
                <a:gd name="T7" fmla="*/ 23 h 507"/>
                <a:gd name="T8" fmla="*/ 151 w 219"/>
                <a:gd name="T9" fmla="*/ 0 h 507"/>
                <a:gd name="T10" fmla="*/ 123 w 219"/>
                <a:gd name="T11" fmla="*/ 90 h 507"/>
                <a:gd name="T12" fmla="*/ 115 w 219"/>
                <a:gd name="T13" fmla="*/ 42 h 507"/>
                <a:gd name="T14" fmla="*/ 126 w 219"/>
                <a:gd name="T15" fmla="*/ 27 h 507"/>
                <a:gd name="T16" fmla="*/ 126 w 219"/>
                <a:gd name="T17" fmla="*/ 27 h 507"/>
                <a:gd name="T18" fmla="*/ 126 w 219"/>
                <a:gd name="T19" fmla="*/ 21 h 507"/>
                <a:gd name="T20" fmla="*/ 119 w 219"/>
                <a:gd name="T21" fmla="*/ 15 h 507"/>
                <a:gd name="T22" fmla="*/ 99 w 219"/>
                <a:gd name="T23" fmla="*/ 15 h 507"/>
                <a:gd name="T24" fmla="*/ 93 w 219"/>
                <a:gd name="T25" fmla="*/ 21 h 507"/>
                <a:gd name="T26" fmla="*/ 93 w 219"/>
                <a:gd name="T27" fmla="*/ 27 h 507"/>
                <a:gd name="T28" fmla="*/ 104 w 219"/>
                <a:gd name="T29" fmla="*/ 42 h 507"/>
                <a:gd name="T30" fmla="*/ 97 w 219"/>
                <a:gd name="T31" fmla="*/ 89 h 507"/>
                <a:gd name="T32" fmla="*/ 68 w 219"/>
                <a:gd name="T33" fmla="*/ 0 h 507"/>
                <a:gd name="T34" fmla="*/ 22 w 219"/>
                <a:gd name="T35" fmla="*/ 23 h 507"/>
                <a:gd name="T36" fmla="*/ 11 w 219"/>
                <a:gd name="T37" fmla="*/ 40 h 507"/>
                <a:gd name="T38" fmla="*/ 0 w 219"/>
                <a:gd name="T39" fmla="*/ 213 h 507"/>
                <a:gd name="T40" fmla="*/ 0 w 219"/>
                <a:gd name="T41" fmla="*/ 213 h 507"/>
                <a:gd name="T42" fmla="*/ 0 w 219"/>
                <a:gd name="T43" fmla="*/ 225 h 507"/>
                <a:gd name="T44" fmla="*/ 34 w 219"/>
                <a:gd name="T45" fmla="*/ 269 h 507"/>
                <a:gd name="T46" fmla="*/ 34 w 219"/>
                <a:gd name="T47" fmla="*/ 507 h 507"/>
                <a:gd name="T48" fmla="*/ 63 w 219"/>
                <a:gd name="T49" fmla="*/ 507 h 507"/>
                <a:gd name="T50" fmla="*/ 76 w 219"/>
                <a:gd name="T51" fmla="*/ 495 h 507"/>
                <a:gd name="T52" fmla="*/ 103 w 219"/>
                <a:gd name="T53" fmla="*/ 271 h 507"/>
                <a:gd name="T54" fmla="*/ 116 w 219"/>
                <a:gd name="T55" fmla="*/ 271 h 507"/>
                <a:gd name="T56" fmla="*/ 143 w 219"/>
                <a:gd name="T57" fmla="*/ 495 h 507"/>
                <a:gd name="T58" fmla="*/ 156 w 219"/>
                <a:gd name="T59" fmla="*/ 507 h 507"/>
                <a:gd name="T60" fmla="*/ 185 w 219"/>
                <a:gd name="T61" fmla="*/ 507 h 507"/>
                <a:gd name="T62" fmla="*/ 185 w 219"/>
                <a:gd name="T63" fmla="*/ 269 h 507"/>
                <a:gd name="T64" fmla="*/ 219 w 219"/>
                <a:gd name="T65" fmla="*/ 225 h 507"/>
                <a:gd name="T66" fmla="*/ 219 w 219"/>
                <a:gd name="T67" fmla="*/ 213 h 507"/>
                <a:gd name="T68" fmla="*/ 34 w 219"/>
                <a:gd name="T69" fmla="*/ 257 h 507"/>
                <a:gd name="T70" fmla="*/ 12 w 219"/>
                <a:gd name="T71" fmla="*/ 225 h 507"/>
                <a:gd name="T72" fmla="*/ 12 w 219"/>
                <a:gd name="T73" fmla="*/ 225 h 507"/>
                <a:gd name="T74" fmla="*/ 34 w 219"/>
                <a:gd name="T75" fmla="*/ 225 h 507"/>
                <a:gd name="T76" fmla="*/ 34 w 219"/>
                <a:gd name="T77" fmla="*/ 257 h 507"/>
                <a:gd name="T78" fmla="*/ 185 w 219"/>
                <a:gd name="T79" fmla="*/ 257 h 507"/>
                <a:gd name="T80" fmla="*/ 185 w 219"/>
                <a:gd name="T81" fmla="*/ 225 h 507"/>
                <a:gd name="T82" fmla="*/ 207 w 219"/>
                <a:gd name="T83" fmla="*/ 225 h 507"/>
                <a:gd name="T84" fmla="*/ 207 w 219"/>
                <a:gd name="T85" fmla="*/ 225 h 507"/>
                <a:gd name="T86" fmla="*/ 185 w 219"/>
                <a:gd name="T87" fmla="*/ 25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9" h="507">
                  <a:moveTo>
                    <a:pt x="219" y="213"/>
                  </a:moveTo>
                  <a:cubicBezTo>
                    <a:pt x="219" y="213"/>
                    <a:pt x="219" y="213"/>
                    <a:pt x="219" y="213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7" y="31"/>
                    <a:pt x="202" y="26"/>
                    <a:pt x="197" y="2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21" y="39"/>
                    <a:pt x="126" y="34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18"/>
                    <a:pt x="123" y="15"/>
                    <a:pt x="11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6" y="15"/>
                    <a:pt x="93" y="18"/>
                    <a:pt x="93" y="2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4"/>
                    <a:pt x="98" y="39"/>
                    <a:pt x="104" y="42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6"/>
                    <a:pt x="12" y="30"/>
                    <a:pt x="11" y="4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46"/>
                    <a:pt x="14" y="264"/>
                    <a:pt x="34" y="269"/>
                  </a:cubicBezTo>
                  <a:cubicBezTo>
                    <a:pt x="34" y="507"/>
                    <a:pt x="34" y="507"/>
                    <a:pt x="34" y="507"/>
                  </a:cubicBezTo>
                  <a:cubicBezTo>
                    <a:pt x="63" y="507"/>
                    <a:pt x="63" y="507"/>
                    <a:pt x="63" y="507"/>
                  </a:cubicBezTo>
                  <a:cubicBezTo>
                    <a:pt x="70" y="507"/>
                    <a:pt x="76" y="501"/>
                    <a:pt x="76" y="495"/>
                  </a:cubicBezTo>
                  <a:cubicBezTo>
                    <a:pt x="103" y="271"/>
                    <a:pt x="103" y="271"/>
                    <a:pt x="103" y="271"/>
                  </a:cubicBezTo>
                  <a:cubicBezTo>
                    <a:pt x="116" y="271"/>
                    <a:pt x="116" y="271"/>
                    <a:pt x="116" y="271"/>
                  </a:cubicBezTo>
                  <a:cubicBezTo>
                    <a:pt x="143" y="495"/>
                    <a:pt x="143" y="495"/>
                    <a:pt x="143" y="495"/>
                  </a:cubicBezTo>
                  <a:cubicBezTo>
                    <a:pt x="143" y="501"/>
                    <a:pt x="149" y="507"/>
                    <a:pt x="156" y="507"/>
                  </a:cubicBezTo>
                  <a:cubicBezTo>
                    <a:pt x="185" y="507"/>
                    <a:pt x="185" y="507"/>
                    <a:pt x="185" y="507"/>
                  </a:cubicBezTo>
                  <a:cubicBezTo>
                    <a:pt x="185" y="269"/>
                    <a:pt x="185" y="269"/>
                    <a:pt x="185" y="269"/>
                  </a:cubicBezTo>
                  <a:cubicBezTo>
                    <a:pt x="205" y="264"/>
                    <a:pt x="219" y="246"/>
                    <a:pt x="219" y="225"/>
                  </a:cubicBezTo>
                  <a:lnTo>
                    <a:pt x="219" y="213"/>
                  </a:lnTo>
                  <a:close/>
                  <a:moveTo>
                    <a:pt x="34" y="257"/>
                  </a:moveTo>
                  <a:cubicBezTo>
                    <a:pt x="21" y="252"/>
                    <a:pt x="12" y="240"/>
                    <a:pt x="12" y="225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34" y="225"/>
                    <a:pt x="34" y="225"/>
                    <a:pt x="34" y="225"/>
                  </a:cubicBezTo>
                  <a:lnTo>
                    <a:pt x="34" y="257"/>
                  </a:lnTo>
                  <a:close/>
                  <a:moveTo>
                    <a:pt x="185" y="257"/>
                  </a:moveTo>
                  <a:cubicBezTo>
                    <a:pt x="185" y="225"/>
                    <a:pt x="185" y="225"/>
                    <a:pt x="185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07" y="240"/>
                    <a:pt x="198" y="252"/>
                    <a:pt x="18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89" name="Right Arrow 88"/>
          <p:cNvSpPr/>
          <p:nvPr/>
        </p:nvSpPr>
        <p:spPr bwMode="auto">
          <a:xfrm>
            <a:off x="1438603" y="2278131"/>
            <a:ext cx="138939" cy="380782"/>
          </a:xfrm>
          <a:prstGeom prst="rightArrow">
            <a:avLst/>
          </a:prstGeom>
          <a:solidFill>
            <a:schemeClr val="accent5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Freeform 89"/>
          <p:cNvSpPr>
            <a:spLocks noEditPoints="1"/>
          </p:cNvSpPr>
          <p:nvPr/>
        </p:nvSpPr>
        <p:spPr bwMode="auto">
          <a:xfrm>
            <a:off x="1236449" y="5311520"/>
            <a:ext cx="584304" cy="621808"/>
          </a:xfrm>
          <a:custGeom>
            <a:avLst/>
            <a:gdLst>
              <a:gd name="T0" fmla="*/ 84 w 96"/>
              <a:gd name="T1" fmla="*/ 43 h 96"/>
              <a:gd name="T2" fmla="*/ 79 w 96"/>
              <a:gd name="T3" fmla="*/ 51 h 96"/>
              <a:gd name="T4" fmla="*/ 70 w 96"/>
              <a:gd name="T5" fmla="*/ 50 h 96"/>
              <a:gd name="T6" fmla="*/ 62 w 96"/>
              <a:gd name="T7" fmla="*/ 42 h 96"/>
              <a:gd name="T8" fmla="*/ 55 w 96"/>
              <a:gd name="T9" fmla="*/ 41 h 96"/>
              <a:gd name="T10" fmla="*/ 49 w 96"/>
              <a:gd name="T11" fmla="*/ 41 h 96"/>
              <a:gd name="T12" fmla="*/ 42 w 96"/>
              <a:gd name="T13" fmla="*/ 45 h 96"/>
              <a:gd name="T14" fmla="*/ 38 w 96"/>
              <a:gd name="T15" fmla="*/ 40 h 96"/>
              <a:gd name="T16" fmla="*/ 46 w 96"/>
              <a:gd name="T17" fmla="*/ 31 h 96"/>
              <a:gd name="T18" fmla="*/ 51 w 96"/>
              <a:gd name="T19" fmla="*/ 25 h 96"/>
              <a:gd name="T20" fmla="*/ 57 w 96"/>
              <a:gd name="T21" fmla="*/ 23 h 96"/>
              <a:gd name="T22" fmla="*/ 51 w 96"/>
              <a:gd name="T23" fmla="*/ 20 h 96"/>
              <a:gd name="T24" fmla="*/ 55 w 96"/>
              <a:gd name="T25" fmla="*/ 7 h 96"/>
              <a:gd name="T26" fmla="*/ 66 w 96"/>
              <a:gd name="T27" fmla="*/ 12 h 96"/>
              <a:gd name="T28" fmla="*/ 81 w 96"/>
              <a:gd name="T29" fmla="*/ 13 h 96"/>
              <a:gd name="T30" fmla="*/ 30 w 96"/>
              <a:gd name="T31" fmla="*/ 3 h 96"/>
              <a:gd name="T32" fmla="*/ 14 w 96"/>
              <a:gd name="T33" fmla="*/ 15 h 96"/>
              <a:gd name="T34" fmla="*/ 11 w 96"/>
              <a:gd name="T35" fmla="*/ 25 h 96"/>
              <a:gd name="T36" fmla="*/ 1 w 96"/>
              <a:gd name="T37" fmla="*/ 40 h 96"/>
              <a:gd name="T38" fmla="*/ 1 w 96"/>
              <a:gd name="T39" fmla="*/ 52 h 96"/>
              <a:gd name="T40" fmla="*/ 13 w 96"/>
              <a:gd name="T41" fmla="*/ 80 h 96"/>
              <a:gd name="T42" fmla="*/ 94 w 96"/>
              <a:gd name="T43" fmla="*/ 62 h 96"/>
              <a:gd name="T44" fmla="*/ 36 w 96"/>
              <a:gd name="T45" fmla="*/ 28 h 96"/>
              <a:gd name="T46" fmla="*/ 39 w 96"/>
              <a:gd name="T47" fmla="*/ 18 h 96"/>
              <a:gd name="T48" fmla="*/ 43 w 96"/>
              <a:gd name="T49" fmla="*/ 25 h 96"/>
              <a:gd name="T50" fmla="*/ 41 w 96"/>
              <a:gd name="T51" fmla="*/ 30 h 96"/>
              <a:gd name="T52" fmla="*/ 38 w 96"/>
              <a:gd name="T53" fmla="*/ 31 h 96"/>
              <a:gd name="T54" fmla="*/ 36 w 96"/>
              <a:gd name="T55" fmla="*/ 28 h 96"/>
              <a:gd name="T56" fmla="*/ 67 w 96"/>
              <a:gd name="T57" fmla="*/ 77 h 96"/>
              <a:gd name="T58" fmla="*/ 49 w 96"/>
              <a:gd name="T59" fmla="*/ 70 h 96"/>
              <a:gd name="T60" fmla="*/ 44 w 96"/>
              <a:gd name="T61" fmla="*/ 66 h 96"/>
              <a:gd name="T62" fmla="*/ 36 w 96"/>
              <a:gd name="T63" fmla="*/ 58 h 96"/>
              <a:gd name="T64" fmla="*/ 40 w 96"/>
              <a:gd name="T65" fmla="*/ 51 h 96"/>
              <a:gd name="T66" fmla="*/ 57 w 96"/>
              <a:gd name="T67" fmla="*/ 48 h 96"/>
              <a:gd name="T68" fmla="*/ 71 w 96"/>
              <a:gd name="T69" fmla="*/ 5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" h="96">
                <a:moveTo>
                  <a:pt x="88" y="46"/>
                </a:moveTo>
                <a:cubicBezTo>
                  <a:pt x="85" y="43"/>
                  <a:pt x="84" y="43"/>
                  <a:pt x="84" y="43"/>
                </a:cubicBezTo>
                <a:cubicBezTo>
                  <a:pt x="81" y="43"/>
                  <a:pt x="79" y="44"/>
                  <a:pt x="79" y="47"/>
                </a:cubicBezTo>
                <a:cubicBezTo>
                  <a:pt x="79" y="51"/>
                  <a:pt x="79" y="51"/>
                  <a:pt x="79" y="51"/>
                </a:cubicBezTo>
                <a:cubicBezTo>
                  <a:pt x="79" y="54"/>
                  <a:pt x="78" y="55"/>
                  <a:pt x="76" y="54"/>
                </a:cubicBezTo>
                <a:cubicBezTo>
                  <a:pt x="70" y="50"/>
                  <a:pt x="70" y="50"/>
                  <a:pt x="70" y="50"/>
                </a:cubicBezTo>
                <a:cubicBezTo>
                  <a:pt x="68" y="49"/>
                  <a:pt x="66" y="47"/>
                  <a:pt x="66" y="44"/>
                </a:cubicBezTo>
                <a:cubicBezTo>
                  <a:pt x="66" y="42"/>
                  <a:pt x="64" y="41"/>
                  <a:pt x="62" y="42"/>
                </a:cubicBezTo>
                <a:cubicBezTo>
                  <a:pt x="60" y="43"/>
                  <a:pt x="60" y="43"/>
                  <a:pt x="60" y="43"/>
                </a:cubicBezTo>
                <a:cubicBezTo>
                  <a:pt x="58" y="44"/>
                  <a:pt x="55" y="43"/>
                  <a:pt x="55" y="41"/>
                </a:cubicBezTo>
                <a:cubicBezTo>
                  <a:pt x="55" y="38"/>
                  <a:pt x="54" y="37"/>
                  <a:pt x="52" y="37"/>
                </a:cubicBezTo>
                <a:cubicBezTo>
                  <a:pt x="51" y="37"/>
                  <a:pt x="49" y="39"/>
                  <a:pt x="49" y="41"/>
                </a:cubicBezTo>
                <a:cubicBezTo>
                  <a:pt x="49" y="43"/>
                  <a:pt x="47" y="45"/>
                  <a:pt x="44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40" y="45"/>
                  <a:pt x="38" y="43"/>
                  <a:pt x="38" y="40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37"/>
                  <a:pt x="39" y="35"/>
                  <a:pt x="42" y="35"/>
                </a:cubicBezTo>
                <a:cubicBezTo>
                  <a:pt x="44" y="35"/>
                  <a:pt x="46" y="33"/>
                  <a:pt x="46" y="31"/>
                </a:cubicBezTo>
                <a:cubicBezTo>
                  <a:pt x="46" y="30"/>
                  <a:pt x="46" y="30"/>
                  <a:pt x="46" y="30"/>
                </a:cubicBezTo>
                <a:cubicBezTo>
                  <a:pt x="47" y="27"/>
                  <a:pt x="49" y="25"/>
                  <a:pt x="51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56" y="25"/>
                  <a:pt x="58" y="24"/>
                  <a:pt x="57" y="23"/>
                </a:cubicBezTo>
                <a:cubicBezTo>
                  <a:pt x="57" y="21"/>
                  <a:pt x="55" y="20"/>
                  <a:pt x="52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49" y="20"/>
                  <a:pt x="48" y="18"/>
                  <a:pt x="49" y="16"/>
                </a:cubicBezTo>
                <a:cubicBezTo>
                  <a:pt x="55" y="7"/>
                  <a:pt x="55" y="7"/>
                  <a:pt x="55" y="7"/>
                </a:cubicBezTo>
                <a:cubicBezTo>
                  <a:pt x="56" y="5"/>
                  <a:pt x="59" y="5"/>
                  <a:pt x="60" y="7"/>
                </a:cubicBezTo>
                <a:cubicBezTo>
                  <a:pt x="66" y="12"/>
                  <a:pt x="66" y="12"/>
                  <a:pt x="66" y="12"/>
                </a:cubicBezTo>
                <a:cubicBezTo>
                  <a:pt x="68" y="14"/>
                  <a:pt x="70" y="15"/>
                  <a:pt x="74" y="15"/>
                </a:cubicBezTo>
                <a:cubicBezTo>
                  <a:pt x="78" y="15"/>
                  <a:pt x="81" y="13"/>
                  <a:pt x="81" y="13"/>
                </a:cubicBezTo>
                <a:cubicBezTo>
                  <a:pt x="73" y="5"/>
                  <a:pt x="61" y="0"/>
                  <a:pt x="48" y="0"/>
                </a:cubicBezTo>
                <a:cubicBezTo>
                  <a:pt x="42" y="0"/>
                  <a:pt x="36" y="1"/>
                  <a:pt x="30" y="3"/>
                </a:cubicBezTo>
                <a:cubicBezTo>
                  <a:pt x="30" y="3"/>
                  <a:pt x="24" y="18"/>
                  <a:pt x="20" y="18"/>
                </a:cubicBezTo>
                <a:cubicBezTo>
                  <a:pt x="19" y="18"/>
                  <a:pt x="15" y="15"/>
                  <a:pt x="14" y="15"/>
                </a:cubicBezTo>
                <a:cubicBezTo>
                  <a:pt x="11" y="17"/>
                  <a:pt x="9" y="20"/>
                  <a:pt x="7" y="23"/>
                </a:cubicBezTo>
                <a:cubicBezTo>
                  <a:pt x="9" y="24"/>
                  <a:pt x="10" y="24"/>
                  <a:pt x="11" y="25"/>
                </a:cubicBezTo>
                <a:cubicBezTo>
                  <a:pt x="13" y="27"/>
                  <a:pt x="15" y="29"/>
                  <a:pt x="12" y="33"/>
                </a:cubicBezTo>
                <a:cubicBezTo>
                  <a:pt x="10" y="35"/>
                  <a:pt x="5" y="39"/>
                  <a:pt x="1" y="40"/>
                </a:cubicBezTo>
                <a:cubicBezTo>
                  <a:pt x="1" y="42"/>
                  <a:pt x="0" y="45"/>
                  <a:pt x="0" y="48"/>
                </a:cubicBezTo>
                <a:cubicBezTo>
                  <a:pt x="0" y="49"/>
                  <a:pt x="0" y="51"/>
                  <a:pt x="1" y="52"/>
                </a:cubicBezTo>
                <a:cubicBezTo>
                  <a:pt x="1" y="54"/>
                  <a:pt x="10" y="60"/>
                  <a:pt x="19" y="67"/>
                </a:cubicBezTo>
                <a:cubicBezTo>
                  <a:pt x="22" y="71"/>
                  <a:pt x="15" y="79"/>
                  <a:pt x="13" y="80"/>
                </a:cubicBezTo>
                <a:cubicBezTo>
                  <a:pt x="22" y="90"/>
                  <a:pt x="34" y="96"/>
                  <a:pt x="48" y="96"/>
                </a:cubicBezTo>
                <a:cubicBezTo>
                  <a:pt x="70" y="96"/>
                  <a:pt x="88" y="82"/>
                  <a:pt x="94" y="62"/>
                </a:cubicBezTo>
                <a:cubicBezTo>
                  <a:pt x="96" y="55"/>
                  <a:pt x="89" y="48"/>
                  <a:pt x="88" y="46"/>
                </a:cubicBezTo>
                <a:close/>
                <a:moveTo>
                  <a:pt x="36" y="28"/>
                </a:moveTo>
                <a:cubicBezTo>
                  <a:pt x="37" y="20"/>
                  <a:pt x="37" y="20"/>
                  <a:pt x="37" y="20"/>
                </a:cubicBezTo>
                <a:cubicBezTo>
                  <a:pt x="38" y="19"/>
                  <a:pt x="38" y="18"/>
                  <a:pt x="39" y="18"/>
                </a:cubicBezTo>
                <a:cubicBezTo>
                  <a:pt x="40" y="18"/>
                  <a:pt x="41" y="19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6"/>
                  <a:pt x="44" y="27"/>
                  <a:pt x="43" y="28"/>
                </a:cubicBezTo>
                <a:cubicBezTo>
                  <a:pt x="43" y="29"/>
                  <a:pt x="42" y="30"/>
                  <a:pt x="41" y="30"/>
                </a:cubicBezTo>
                <a:cubicBezTo>
                  <a:pt x="40" y="30"/>
                  <a:pt x="38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1"/>
                  <a:pt x="37" y="31"/>
                  <a:pt x="36" y="30"/>
                </a:cubicBezTo>
                <a:cubicBezTo>
                  <a:pt x="36" y="30"/>
                  <a:pt x="36" y="29"/>
                  <a:pt x="36" y="28"/>
                </a:cubicBezTo>
                <a:close/>
                <a:moveTo>
                  <a:pt x="73" y="64"/>
                </a:moveTo>
                <a:cubicBezTo>
                  <a:pt x="73" y="64"/>
                  <a:pt x="71" y="70"/>
                  <a:pt x="67" y="77"/>
                </a:cubicBezTo>
                <a:cubicBezTo>
                  <a:pt x="64" y="83"/>
                  <a:pt x="61" y="89"/>
                  <a:pt x="58" y="89"/>
                </a:cubicBezTo>
                <a:cubicBezTo>
                  <a:pt x="50" y="89"/>
                  <a:pt x="49" y="70"/>
                  <a:pt x="49" y="70"/>
                </a:cubicBezTo>
                <a:cubicBezTo>
                  <a:pt x="49" y="68"/>
                  <a:pt x="47" y="66"/>
                  <a:pt x="45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2" y="66"/>
                  <a:pt x="39" y="65"/>
                  <a:pt x="38" y="64"/>
                </a:cubicBezTo>
                <a:cubicBezTo>
                  <a:pt x="37" y="62"/>
                  <a:pt x="36" y="60"/>
                  <a:pt x="36" y="58"/>
                </a:cubicBezTo>
                <a:cubicBezTo>
                  <a:pt x="36" y="56"/>
                  <a:pt x="38" y="53"/>
                  <a:pt x="39" y="52"/>
                </a:cubicBezTo>
                <a:cubicBezTo>
                  <a:pt x="40" y="51"/>
                  <a:pt x="40" y="51"/>
                  <a:pt x="40" y="51"/>
                </a:cubicBezTo>
                <a:cubicBezTo>
                  <a:pt x="41" y="49"/>
                  <a:pt x="45" y="48"/>
                  <a:pt x="47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9" y="48"/>
                  <a:pt x="63" y="49"/>
                  <a:pt x="64" y="51"/>
                </a:cubicBezTo>
                <a:cubicBezTo>
                  <a:pt x="64" y="51"/>
                  <a:pt x="68" y="56"/>
                  <a:pt x="71" y="59"/>
                </a:cubicBezTo>
                <a:cubicBezTo>
                  <a:pt x="73" y="60"/>
                  <a:pt x="73" y="62"/>
                  <a:pt x="73" y="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1" name="Rectangle 90"/>
          <p:cNvSpPr/>
          <p:nvPr/>
        </p:nvSpPr>
        <p:spPr>
          <a:xfrm>
            <a:off x="2983352" y="3139845"/>
            <a:ext cx="318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Увеличить </a:t>
            </a:r>
            <a:r>
              <a:rPr lang="ru-RU" b="1" dirty="0">
                <a:solidFill>
                  <a:srgbClr val="FF0000"/>
                </a:solidFill>
              </a:rPr>
              <a:t>профилактику заболеваний </a:t>
            </a:r>
            <a:r>
              <a:rPr lang="ru-RU" dirty="0">
                <a:solidFill>
                  <a:srgbClr val="FF0000"/>
                </a:solidFill>
              </a:rPr>
              <a:t>и улучшить уровень </a:t>
            </a:r>
            <a:r>
              <a:rPr lang="ru-RU" b="1" dirty="0">
                <a:solidFill>
                  <a:srgbClr val="FF0000"/>
                </a:solidFill>
              </a:rPr>
              <a:t>здоровья и благополучия </a:t>
            </a:r>
            <a:r>
              <a:rPr lang="en-GB" b="1" baseline="30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3" name="Rounded Rectangle 92"/>
          <p:cNvSpPr/>
          <p:nvPr/>
        </p:nvSpPr>
        <p:spPr bwMode="auto">
          <a:xfrm>
            <a:off x="6535246" y="1204406"/>
            <a:ext cx="1926366" cy="1770806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ru-RU" sz="1300" kern="0" dirty="0" err="1">
                <a:solidFill>
                  <a:schemeClr val="tx1"/>
                </a:solidFill>
              </a:rPr>
              <a:t>Резистентность</a:t>
            </a:r>
            <a:r>
              <a:rPr lang="ru-RU" sz="1300" kern="0" dirty="0">
                <a:solidFill>
                  <a:schemeClr val="tx1"/>
                </a:solidFill>
              </a:rPr>
              <a:t> к антибиотикам</a:t>
            </a:r>
            <a:r>
              <a:rPr lang="en-GB" sz="1300" kern="0" baseline="3000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4449" y="5109705"/>
            <a:ext cx="529493" cy="874390"/>
          </a:xfrm>
          <a:prstGeom prst="rect">
            <a:avLst/>
          </a:prstGeom>
        </p:spPr>
      </p:pic>
      <p:grpSp>
        <p:nvGrpSpPr>
          <p:cNvPr id="6" name="Group 8"/>
          <p:cNvGrpSpPr/>
          <p:nvPr/>
        </p:nvGrpSpPr>
        <p:grpSpPr>
          <a:xfrm>
            <a:off x="7283583" y="2027981"/>
            <a:ext cx="567766" cy="695676"/>
            <a:chOff x="6023904" y="991273"/>
            <a:chExt cx="673464" cy="805328"/>
          </a:xfrm>
        </p:grpSpPr>
        <p:sp>
          <p:nvSpPr>
            <p:cNvPr id="51" name="Freeform 50"/>
            <p:cNvSpPr/>
            <p:nvPr/>
          </p:nvSpPr>
          <p:spPr bwMode="auto">
            <a:xfrm>
              <a:off x="6399000" y="1409866"/>
              <a:ext cx="298368" cy="140222"/>
            </a:xfrm>
            <a:custGeom>
              <a:avLst/>
              <a:gdLst>
                <a:gd name="connsiteX0" fmla="*/ 149184 w 298368"/>
                <a:gd name="connsiteY0" fmla="*/ 0 h 140222"/>
                <a:gd name="connsiteX1" fmla="*/ 288733 w 298368"/>
                <a:gd name="connsiteY1" fmla="*/ 92500 h 140222"/>
                <a:gd name="connsiteX2" fmla="*/ 298368 w 298368"/>
                <a:gd name="connsiteY2" fmla="*/ 140222 h 140222"/>
                <a:gd name="connsiteX3" fmla="*/ 0 w 298368"/>
                <a:gd name="connsiteY3" fmla="*/ 140222 h 140222"/>
                <a:gd name="connsiteX4" fmla="*/ 9635 w 298368"/>
                <a:gd name="connsiteY4" fmla="*/ 92500 h 140222"/>
                <a:gd name="connsiteX5" fmla="*/ 149184 w 298368"/>
                <a:gd name="connsiteY5" fmla="*/ 0 h 1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8" h="140222">
                  <a:moveTo>
                    <a:pt x="149184" y="0"/>
                  </a:moveTo>
                  <a:cubicBezTo>
                    <a:pt x="211917" y="0"/>
                    <a:pt x="265742" y="38142"/>
                    <a:pt x="288733" y="92500"/>
                  </a:cubicBezTo>
                  <a:lnTo>
                    <a:pt x="298368" y="140222"/>
                  </a:lnTo>
                  <a:lnTo>
                    <a:pt x="0" y="140222"/>
                  </a:lnTo>
                  <a:lnTo>
                    <a:pt x="9635" y="92500"/>
                  </a:lnTo>
                  <a:cubicBezTo>
                    <a:pt x="32627" y="38142"/>
                    <a:pt x="86451" y="0"/>
                    <a:pt x="149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 rot="10800000">
              <a:off x="6397309" y="1575481"/>
              <a:ext cx="298368" cy="140222"/>
            </a:xfrm>
            <a:custGeom>
              <a:avLst/>
              <a:gdLst>
                <a:gd name="connsiteX0" fmla="*/ 149184 w 298368"/>
                <a:gd name="connsiteY0" fmla="*/ 0 h 140222"/>
                <a:gd name="connsiteX1" fmla="*/ 288733 w 298368"/>
                <a:gd name="connsiteY1" fmla="*/ 92500 h 140222"/>
                <a:gd name="connsiteX2" fmla="*/ 298368 w 298368"/>
                <a:gd name="connsiteY2" fmla="*/ 140222 h 140222"/>
                <a:gd name="connsiteX3" fmla="*/ 0 w 298368"/>
                <a:gd name="connsiteY3" fmla="*/ 140222 h 140222"/>
                <a:gd name="connsiteX4" fmla="*/ 9635 w 298368"/>
                <a:gd name="connsiteY4" fmla="*/ 92500 h 140222"/>
                <a:gd name="connsiteX5" fmla="*/ 149184 w 298368"/>
                <a:gd name="connsiteY5" fmla="*/ 0 h 14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8" h="140222">
                  <a:moveTo>
                    <a:pt x="149184" y="0"/>
                  </a:moveTo>
                  <a:cubicBezTo>
                    <a:pt x="211917" y="0"/>
                    <a:pt x="265742" y="38142"/>
                    <a:pt x="288733" y="92500"/>
                  </a:cubicBezTo>
                  <a:lnTo>
                    <a:pt x="298368" y="140222"/>
                  </a:lnTo>
                  <a:lnTo>
                    <a:pt x="0" y="140222"/>
                  </a:lnTo>
                  <a:lnTo>
                    <a:pt x="9635" y="92500"/>
                  </a:lnTo>
                  <a:cubicBezTo>
                    <a:pt x="32627" y="38142"/>
                    <a:pt x="86451" y="0"/>
                    <a:pt x="149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 rot="18837999">
              <a:off x="5772064" y="1243113"/>
              <a:ext cx="805328" cy="301648"/>
              <a:chOff x="5673272" y="1564318"/>
              <a:chExt cx="1051698" cy="301648"/>
            </a:xfrm>
          </p:grpSpPr>
          <p:sp>
            <p:nvSpPr>
              <p:cNvPr id="50" name="Freeform 49"/>
              <p:cNvSpPr/>
              <p:nvPr/>
            </p:nvSpPr>
            <p:spPr bwMode="auto">
              <a:xfrm>
                <a:off x="5673272" y="1564318"/>
                <a:ext cx="549452" cy="301648"/>
              </a:xfrm>
              <a:custGeom>
                <a:avLst/>
                <a:gdLst>
                  <a:gd name="connsiteX0" fmla="*/ 170003 w 549452"/>
                  <a:gd name="connsiteY0" fmla="*/ 0 h 301648"/>
                  <a:gd name="connsiteX1" fmla="*/ 549452 w 549452"/>
                  <a:gd name="connsiteY1" fmla="*/ 0 h 301648"/>
                  <a:gd name="connsiteX2" fmla="*/ 549452 w 549452"/>
                  <a:gd name="connsiteY2" fmla="*/ 301648 h 301648"/>
                  <a:gd name="connsiteX3" fmla="*/ 170003 w 549452"/>
                  <a:gd name="connsiteY3" fmla="*/ 301648 h 301648"/>
                  <a:gd name="connsiteX4" fmla="*/ 0 w 549452"/>
                  <a:gd name="connsiteY4" fmla="*/ 150824 h 301648"/>
                  <a:gd name="connsiteX5" fmla="*/ 170003 w 549452"/>
                  <a:gd name="connsiteY5" fmla="*/ 0 h 30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9452" h="301648">
                    <a:moveTo>
                      <a:pt x="170003" y="0"/>
                    </a:moveTo>
                    <a:lnTo>
                      <a:pt x="549452" y="0"/>
                    </a:lnTo>
                    <a:lnTo>
                      <a:pt x="549452" y="301648"/>
                    </a:lnTo>
                    <a:lnTo>
                      <a:pt x="170003" y="301648"/>
                    </a:lnTo>
                    <a:cubicBezTo>
                      <a:pt x="76122" y="301648"/>
                      <a:pt x="0" y="234126"/>
                      <a:pt x="0" y="150824"/>
                    </a:cubicBezTo>
                    <a:cubicBezTo>
                      <a:pt x="0" y="67522"/>
                      <a:pt x="76122" y="0"/>
                      <a:pt x="1700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5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6230992" y="1564318"/>
                <a:ext cx="493978" cy="301648"/>
              </a:xfrm>
              <a:custGeom>
                <a:avLst/>
                <a:gdLst>
                  <a:gd name="connsiteX0" fmla="*/ 0 w 493978"/>
                  <a:gd name="connsiteY0" fmla="*/ 0 h 301648"/>
                  <a:gd name="connsiteX1" fmla="*/ 323975 w 493978"/>
                  <a:gd name="connsiteY1" fmla="*/ 0 h 301648"/>
                  <a:gd name="connsiteX2" fmla="*/ 493978 w 493978"/>
                  <a:gd name="connsiteY2" fmla="*/ 150824 h 301648"/>
                  <a:gd name="connsiteX3" fmla="*/ 323975 w 493978"/>
                  <a:gd name="connsiteY3" fmla="*/ 301648 h 301648"/>
                  <a:gd name="connsiteX4" fmla="*/ 0 w 493978"/>
                  <a:gd name="connsiteY4" fmla="*/ 301648 h 30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978" h="301648">
                    <a:moveTo>
                      <a:pt x="0" y="0"/>
                    </a:moveTo>
                    <a:lnTo>
                      <a:pt x="323975" y="0"/>
                    </a:lnTo>
                    <a:cubicBezTo>
                      <a:pt x="417856" y="0"/>
                      <a:pt x="493978" y="67522"/>
                      <a:pt x="493978" y="150824"/>
                    </a:cubicBezTo>
                    <a:cubicBezTo>
                      <a:pt x="493978" y="234126"/>
                      <a:pt x="417856" y="301648"/>
                      <a:pt x="323975" y="301648"/>
                    </a:cubicBezTo>
                    <a:lnTo>
                      <a:pt x="0" y="301648"/>
                    </a:lnTo>
                    <a:close/>
                  </a:path>
                </a:pathLst>
              </a:custGeom>
              <a:solidFill>
                <a:schemeClr val="accent5"/>
              </a:solidFill>
              <a:ln w="28575">
                <a:solidFill>
                  <a:schemeClr val="accent5"/>
                </a:solidFill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45" name="Rounded Rectangle 44"/>
          <p:cNvSpPr/>
          <p:nvPr/>
        </p:nvSpPr>
        <p:spPr bwMode="auto">
          <a:xfrm>
            <a:off x="6535246" y="4386888"/>
            <a:ext cx="1887801" cy="16581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300" kern="0" dirty="0">
                <a:solidFill>
                  <a:schemeClr val="tx1"/>
                </a:solidFill>
              </a:rPr>
              <a:t>Специальные группы </a:t>
            </a:r>
            <a:r>
              <a:rPr lang="en-GB" sz="1300" kern="0" dirty="0">
                <a:solidFill>
                  <a:schemeClr val="tx1"/>
                </a:solidFill>
              </a:rPr>
              <a:t>(</a:t>
            </a:r>
            <a:r>
              <a:rPr lang="ru-RU" sz="1300" kern="0" dirty="0">
                <a:solidFill>
                  <a:schemeClr val="tx1"/>
                </a:solidFill>
              </a:rPr>
              <a:t>СОЗ и военнослужащие</a:t>
            </a:r>
            <a:r>
              <a:rPr lang="en-GB" sz="1300" kern="0" baseline="30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6" name="Freeform 95"/>
          <p:cNvSpPr>
            <a:spLocks noEditPoints="1"/>
          </p:cNvSpPr>
          <p:nvPr/>
        </p:nvSpPr>
        <p:spPr bwMode="auto">
          <a:xfrm>
            <a:off x="7081196" y="5184153"/>
            <a:ext cx="290691" cy="820112"/>
          </a:xfrm>
          <a:custGeom>
            <a:avLst/>
            <a:gdLst>
              <a:gd name="T0" fmla="*/ 219 w 219"/>
              <a:gd name="T1" fmla="*/ 345 h 640"/>
              <a:gd name="T2" fmla="*/ 208 w 219"/>
              <a:gd name="T3" fmla="*/ 173 h 640"/>
              <a:gd name="T4" fmla="*/ 142 w 219"/>
              <a:gd name="T5" fmla="*/ 129 h 640"/>
              <a:gd name="T6" fmla="*/ 164 w 219"/>
              <a:gd name="T7" fmla="*/ 85 h 640"/>
              <a:gd name="T8" fmla="*/ 110 w 219"/>
              <a:gd name="T9" fmla="*/ 0 h 640"/>
              <a:gd name="T10" fmla="*/ 55 w 219"/>
              <a:gd name="T11" fmla="*/ 85 h 640"/>
              <a:gd name="T12" fmla="*/ 22 w 219"/>
              <a:gd name="T13" fmla="*/ 156 h 640"/>
              <a:gd name="T14" fmla="*/ 1 w 219"/>
              <a:gd name="T15" fmla="*/ 345 h 640"/>
              <a:gd name="T16" fmla="*/ 0 w 219"/>
              <a:gd name="T17" fmla="*/ 357 h 640"/>
              <a:gd name="T18" fmla="*/ 25 w 219"/>
              <a:gd name="T19" fmla="*/ 445 h 640"/>
              <a:gd name="T20" fmla="*/ 31 w 219"/>
              <a:gd name="T21" fmla="*/ 451 h 640"/>
              <a:gd name="T22" fmla="*/ 40 w 219"/>
              <a:gd name="T23" fmla="*/ 640 h 640"/>
              <a:gd name="T24" fmla="*/ 82 w 219"/>
              <a:gd name="T25" fmla="*/ 628 h 640"/>
              <a:gd name="T26" fmla="*/ 117 w 219"/>
              <a:gd name="T27" fmla="*/ 451 h 640"/>
              <a:gd name="T28" fmla="*/ 151 w 219"/>
              <a:gd name="T29" fmla="*/ 640 h 640"/>
              <a:gd name="T30" fmla="*/ 180 w 219"/>
              <a:gd name="T31" fmla="*/ 451 h 640"/>
              <a:gd name="T32" fmla="*/ 192 w 219"/>
              <a:gd name="T33" fmla="*/ 449 h 640"/>
              <a:gd name="T34" fmla="*/ 191 w 219"/>
              <a:gd name="T35" fmla="*/ 400 h 640"/>
              <a:gd name="T36" fmla="*/ 67 w 219"/>
              <a:gd name="T37" fmla="*/ 85 h 640"/>
              <a:gd name="T38" fmla="*/ 88 w 219"/>
              <a:gd name="T39" fmla="*/ 39 h 640"/>
              <a:gd name="T40" fmla="*/ 110 w 219"/>
              <a:gd name="T41" fmla="*/ 41 h 640"/>
              <a:gd name="T42" fmla="*/ 152 w 219"/>
              <a:gd name="T43" fmla="*/ 54 h 640"/>
              <a:gd name="T44" fmla="*/ 110 w 219"/>
              <a:gd name="T45" fmla="*/ 127 h 640"/>
              <a:gd name="T46" fmla="*/ 29 w 219"/>
              <a:gd name="T47" fmla="*/ 387 h 640"/>
              <a:gd name="T48" fmla="*/ 12 w 219"/>
              <a:gd name="T49" fmla="*/ 357 h 640"/>
              <a:gd name="T50" fmla="*/ 29 w 219"/>
              <a:gd name="T51" fmla="*/ 387 h 640"/>
              <a:gd name="T52" fmla="*/ 179 w 219"/>
              <a:gd name="T53" fmla="*/ 203 h 640"/>
              <a:gd name="T54" fmla="*/ 167 w 219"/>
              <a:gd name="T55" fmla="*/ 204 h 640"/>
              <a:gd name="T56" fmla="*/ 38 w 219"/>
              <a:gd name="T57" fmla="*/ 439 h 640"/>
              <a:gd name="T58" fmla="*/ 46 w 219"/>
              <a:gd name="T59" fmla="*/ 198 h 640"/>
              <a:gd name="T60" fmla="*/ 31 w 219"/>
              <a:gd name="T61" fmla="*/ 345 h 640"/>
              <a:gd name="T62" fmla="*/ 24 w 219"/>
              <a:gd name="T63" fmla="*/ 174 h 640"/>
              <a:gd name="T64" fmla="*/ 80 w 219"/>
              <a:gd name="T65" fmla="*/ 141 h 640"/>
              <a:gd name="T66" fmla="*/ 70 w 219"/>
              <a:gd name="T67" fmla="*/ 204 h 640"/>
              <a:gd name="T68" fmla="*/ 102 w 219"/>
              <a:gd name="T69" fmla="*/ 204 h 640"/>
              <a:gd name="T70" fmla="*/ 92 w 219"/>
              <a:gd name="T71" fmla="*/ 136 h 640"/>
              <a:gd name="T72" fmla="*/ 128 w 219"/>
              <a:gd name="T73" fmla="*/ 136 h 640"/>
              <a:gd name="T74" fmla="*/ 113 w 219"/>
              <a:gd name="T75" fmla="*/ 179 h 640"/>
              <a:gd name="T76" fmla="*/ 113 w 219"/>
              <a:gd name="T77" fmla="*/ 240 h 640"/>
              <a:gd name="T78" fmla="*/ 123 w 219"/>
              <a:gd name="T79" fmla="*/ 256 h 640"/>
              <a:gd name="T80" fmla="*/ 127 w 219"/>
              <a:gd name="T81" fmla="*/ 246 h 640"/>
              <a:gd name="T82" fmla="*/ 125 w 219"/>
              <a:gd name="T83" fmla="*/ 180 h 640"/>
              <a:gd name="T84" fmla="*/ 143 w 219"/>
              <a:gd name="T85" fmla="*/ 180 h 640"/>
              <a:gd name="T86" fmla="*/ 143 w 219"/>
              <a:gd name="T87" fmla="*/ 240 h 640"/>
              <a:gd name="T88" fmla="*/ 140 w 219"/>
              <a:gd name="T89" fmla="*/ 254 h 640"/>
              <a:gd name="T90" fmla="*/ 149 w 219"/>
              <a:gd name="T91" fmla="*/ 254 h 640"/>
              <a:gd name="T92" fmla="*/ 155 w 219"/>
              <a:gd name="T93" fmla="*/ 180 h 640"/>
              <a:gd name="T94" fmla="*/ 140 w 219"/>
              <a:gd name="T95" fmla="*/ 160 h 640"/>
              <a:gd name="T96" fmla="*/ 191 w 219"/>
              <a:gd name="T97" fmla="*/ 167 h 640"/>
              <a:gd name="T98" fmla="*/ 206 w 219"/>
              <a:gd name="T99" fmla="*/ 345 h 640"/>
              <a:gd name="T100" fmla="*/ 190 w 219"/>
              <a:gd name="T101" fmla="*/ 387 h 640"/>
              <a:gd name="T102" fmla="*/ 207 w 219"/>
              <a:gd name="T103" fmla="*/ 357 h 640"/>
              <a:gd name="T104" fmla="*/ 190 w 219"/>
              <a:gd name="T105" fmla="*/ 387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9" h="640">
                <a:moveTo>
                  <a:pt x="219" y="357"/>
                </a:moveTo>
                <a:cubicBezTo>
                  <a:pt x="219" y="345"/>
                  <a:pt x="219" y="345"/>
                  <a:pt x="219" y="345"/>
                </a:cubicBezTo>
                <a:cubicBezTo>
                  <a:pt x="219" y="345"/>
                  <a:pt x="219" y="345"/>
                  <a:pt x="219" y="345"/>
                </a:cubicBezTo>
                <a:cubicBezTo>
                  <a:pt x="208" y="173"/>
                  <a:pt x="208" y="173"/>
                  <a:pt x="208" y="173"/>
                </a:cubicBezTo>
                <a:cubicBezTo>
                  <a:pt x="208" y="165"/>
                  <a:pt x="204" y="159"/>
                  <a:pt x="197" y="156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55" y="119"/>
                  <a:pt x="164" y="103"/>
                  <a:pt x="164" y="85"/>
                </a:cubicBezTo>
                <a:cubicBezTo>
                  <a:pt x="164" y="54"/>
                  <a:pt x="164" y="54"/>
                  <a:pt x="164" y="54"/>
                </a:cubicBezTo>
                <a:cubicBezTo>
                  <a:pt x="164" y="25"/>
                  <a:pt x="139" y="0"/>
                  <a:pt x="110" y="0"/>
                </a:cubicBezTo>
                <a:cubicBezTo>
                  <a:pt x="80" y="0"/>
                  <a:pt x="55" y="25"/>
                  <a:pt x="55" y="54"/>
                </a:cubicBezTo>
                <a:cubicBezTo>
                  <a:pt x="55" y="85"/>
                  <a:pt x="55" y="85"/>
                  <a:pt x="55" y="85"/>
                </a:cubicBezTo>
                <a:cubicBezTo>
                  <a:pt x="55" y="103"/>
                  <a:pt x="64" y="119"/>
                  <a:pt x="77" y="129"/>
                </a:cubicBezTo>
                <a:cubicBezTo>
                  <a:pt x="22" y="156"/>
                  <a:pt x="22" y="156"/>
                  <a:pt x="22" y="156"/>
                </a:cubicBezTo>
                <a:cubicBezTo>
                  <a:pt x="16" y="159"/>
                  <a:pt x="12" y="165"/>
                  <a:pt x="11" y="173"/>
                </a:cubicBezTo>
                <a:cubicBezTo>
                  <a:pt x="1" y="345"/>
                  <a:pt x="1" y="345"/>
                  <a:pt x="1" y="345"/>
                </a:cubicBezTo>
                <a:cubicBezTo>
                  <a:pt x="1" y="345"/>
                  <a:pt x="1" y="345"/>
                  <a:pt x="1" y="345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77"/>
                  <a:pt x="11" y="393"/>
                  <a:pt x="28" y="400"/>
                </a:cubicBezTo>
                <a:cubicBezTo>
                  <a:pt x="25" y="445"/>
                  <a:pt x="25" y="445"/>
                  <a:pt x="25" y="445"/>
                </a:cubicBezTo>
                <a:cubicBezTo>
                  <a:pt x="25" y="446"/>
                  <a:pt x="26" y="448"/>
                  <a:pt x="27" y="449"/>
                </a:cubicBezTo>
                <a:cubicBezTo>
                  <a:pt x="28" y="451"/>
                  <a:pt x="30" y="451"/>
                  <a:pt x="31" y="451"/>
                </a:cubicBezTo>
                <a:cubicBezTo>
                  <a:pt x="40" y="451"/>
                  <a:pt x="40" y="451"/>
                  <a:pt x="40" y="451"/>
                </a:cubicBezTo>
                <a:cubicBezTo>
                  <a:pt x="40" y="640"/>
                  <a:pt x="40" y="640"/>
                  <a:pt x="40" y="640"/>
                </a:cubicBezTo>
                <a:cubicBezTo>
                  <a:pt x="68" y="640"/>
                  <a:pt x="68" y="640"/>
                  <a:pt x="68" y="640"/>
                </a:cubicBezTo>
                <a:cubicBezTo>
                  <a:pt x="75" y="640"/>
                  <a:pt x="81" y="634"/>
                  <a:pt x="82" y="628"/>
                </a:cubicBezTo>
                <a:cubicBezTo>
                  <a:pt x="103" y="451"/>
                  <a:pt x="103" y="451"/>
                  <a:pt x="103" y="451"/>
                </a:cubicBezTo>
                <a:cubicBezTo>
                  <a:pt x="117" y="451"/>
                  <a:pt x="117" y="451"/>
                  <a:pt x="117" y="451"/>
                </a:cubicBezTo>
                <a:cubicBezTo>
                  <a:pt x="137" y="628"/>
                  <a:pt x="137" y="628"/>
                  <a:pt x="137" y="628"/>
                </a:cubicBezTo>
                <a:cubicBezTo>
                  <a:pt x="138" y="634"/>
                  <a:pt x="144" y="640"/>
                  <a:pt x="151" y="640"/>
                </a:cubicBezTo>
                <a:cubicBezTo>
                  <a:pt x="180" y="640"/>
                  <a:pt x="180" y="640"/>
                  <a:pt x="180" y="640"/>
                </a:cubicBezTo>
                <a:cubicBezTo>
                  <a:pt x="180" y="451"/>
                  <a:pt x="180" y="451"/>
                  <a:pt x="180" y="451"/>
                </a:cubicBezTo>
                <a:cubicBezTo>
                  <a:pt x="188" y="451"/>
                  <a:pt x="188" y="451"/>
                  <a:pt x="188" y="451"/>
                </a:cubicBezTo>
                <a:cubicBezTo>
                  <a:pt x="190" y="451"/>
                  <a:pt x="191" y="451"/>
                  <a:pt x="192" y="449"/>
                </a:cubicBezTo>
                <a:cubicBezTo>
                  <a:pt x="193" y="448"/>
                  <a:pt x="194" y="446"/>
                  <a:pt x="194" y="445"/>
                </a:cubicBezTo>
                <a:cubicBezTo>
                  <a:pt x="191" y="400"/>
                  <a:pt x="191" y="400"/>
                  <a:pt x="191" y="400"/>
                </a:cubicBezTo>
                <a:cubicBezTo>
                  <a:pt x="208" y="393"/>
                  <a:pt x="219" y="377"/>
                  <a:pt x="219" y="357"/>
                </a:cubicBezTo>
                <a:close/>
                <a:moveTo>
                  <a:pt x="67" y="85"/>
                </a:moveTo>
                <a:cubicBezTo>
                  <a:pt x="67" y="59"/>
                  <a:pt x="67" y="59"/>
                  <a:pt x="67" y="59"/>
                </a:cubicBezTo>
                <a:cubicBezTo>
                  <a:pt x="68" y="48"/>
                  <a:pt x="77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94" y="41"/>
                  <a:pt x="102" y="41"/>
                  <a:pt x="110" y="41"/>
                </a:cubicBezTo>
                <a:cubicBezTo>
                  <a:pt x="125" y="41"/>
                  <a:pt x="138" y="38"/>
                  <a:pt x="146" y="34"/>
                </a:cubicBezTo>
                <a:cubicBezTo>
                  <a:pt x="150" y="40"/>
                  <a:pt x="152" y="47"/>
                  <a:pt x="152" y="54"/>
                </a:cubicBezTo>
                <a:cubicBezTo>
                  <a:pt x="152" y="85"/>
                  <a:pt x="152" y="85"/>
                  <a:pt x="152" y="85"/>
                </a:cubicBezTo>
                <a:cubicBezTo>
                  <a:pt x="152" y="109"/>
                  <a:pt x="133" y="127"/>
                  <a:pt x="110" y="127"/>
                </a:cubicBezTo>
                <a:cubicBezTo>
                  <a:pt x="86" y="127"/>
                  <a:pt x="67" y="109"/>
                  <a:pt x="67" y="85"/>
                </a:cubicBezTo>
                <a:close/>
                <a:moveTo>
                  <a:pt x="29" y="387"/>
                </a:moveTo>
                <a:cubicBezTo>
                  <a:pt x="19" y="381"/>
                  <a:pt x="12" y="370"/>
                  <a:pt x="12" y="358"/>
                </a:cubicBezTo>
                <a:cubicBezTo>
                  <a:pt x="12" y="357"/>
                  <a:pt x="12" y="357"/>
                  <a:pt x="12" y="357"/>
                </a:cubicBezTo>
                <a:cubicBezTo>
                  <a:pt x="31" y="357"/>
                  <a:pt x="31" y="357"/>
                  <a:pt x="31" y="357"/>
                </a:cubicBezTo>
                <a:lnTo>
                  <a:pt x="29" y="387"/>
                </a:lnTo>
                <a:close/>
                <a:moveTo>
                  <a:pt x="188" y="345"/>
                </a:moveTo>
                <a:cubicBezTo>
                  <a:pt x="179" y="203"/>
                  <a:pt x="179" y="203"/>
                  <a:pt x="179" y="203"/>
                </a:cubicBezTo>
                <a:cubicBezTo>
                  <a:pt x="179" y="200"/>
                  <a:pt x="176" y="197"/>
                  <a:pt x="173" y="198"/>
                </a:cubicBezTo>
                <a:cubicBezTo>
                  <a:pt x="169" y="198"/>
                  <a:pt x="167" y="201"/>
                  <a:pt x="167" y="204"/>
                </a:cubicBezTo>
                <a:cubicBezTo>
                  <a:pt x="181" y="439"/>
                  <a:pt x="181" y="439"/>
                  <a:pt x="181" y="439"/>
                </a:cubicBezTo>
                <a:cubicBezTo>
                  <a:pt x="38" y="439"/>
                  <a:pt x="38" y="439"/>
                  <a:pt x="38" y="439"/>
                </a:cubicBezTo>
                <a:cubicBezTo>
                  <a:pt x="52" y="204"/>
                  <a:pt x="52" y="204"/>
                  <a:pt x="52" y="204"/>
                </a:cubicBezTo>
                <a:cubicBezTo>
                  <a:pt x="52" y="201"/>
                  <a:pt x="50" y="198"/>
                  <a:pt x="46" y="198"/>
                </a:cubicBezTo>
                <a:cubicBezTo>
                  <a:pt x="43" y="197"/>
                  <a:pt x="40" y="200"/>
                  <a:pt x="40" y="203"/>
                </a:cubicBezTo>
                <a:cubicBezTo>
                  <a:pt x="31" y="345"/>
                  <a:pt x="31" y="345"/>
                  <a:pt x="31" y="345"/>
                </a:cubicBezTo>
                <a:cubicBezTo>
                  <a:pt x="13" y="345"/>
                  <a:pt x="13" y="345"/>
                  <a:pt x="13" y="345"/>
                </a:cubicBezTo>
                <a:cubicBezTo>
                  <a:pt x="24" y="174"/>
                  <a:pt x="24" y="174"/>
                  <a:pt x="24" y="174"/>
                </a:cubicBezTo>
                <a:cubicBezTo>
                  <a:pt x="24" y="170"/>
                  <a:pt x="25" y="168"/>
                  <a:pt x="29" y="167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80" y="189"/>
                  <a:pt x="80" y="189"/>
                  <a:pt x="80" y="189"/>
                </a:cubicBezTo>
                <a:cubicBezTo>
                  <a:pt x="74" y="191"/>
                  <a:pt x="70" y="197"/>
                  <a:pt x="70" y="204"/>
                </a:cubicBezTo>
                <a:cubicBezTo>
                  <a:pt x="70" y="212"/>
                  <a:pt x="77" y="220"/>
                  <a:pt x="86" y="220"/>
                </a:cubicBezTo>
                <a:cubicBezTo>
                  <a:pt x="94" y="220"/>
                  <a:pt x="102" y="212"/>
                  <a:pt x="102" y="204"/>
                </a:cubicBezTo>
                <a:cubicBezTo>
                  <a:pt x="102" y="197"/>
                  <a:pt x="97" y="191"/>
                  <a:pt x="92" y="189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97" y="138"/>
                  <a:pt x="103" y="139"/>
                  <a:pt x="110" y="139"/>
                </a:cubicBezTo>
                <a:cubicBezTo>
                  <a:pt x="116" y="139"/>
                  <a:pt x="122" y="138"/>
                  <a:pt x="128" y="136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19" y="162"/>
                  <a:pt x="113" y="170"/>
                  <a:pt x="113" y="179"/>
                </a:cubicBezTo>
                <a:cubicBezTo>
                  <a:pt x="113" y="179"/>
                  <a:pt x="113" y="180"/>
                  <a:pt x="113" y="180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245"/>
                  <a:pt x="115" y="250"/>
                  <a:pt x="119" y="254"/>
                </a:cubicBezTo>
                <a:cubicBezTo>
                  <a:pt x="120" y="256"/>
                  <a:pt x="121" y="256"/>
                  <a:pt x="123" y="256"/>
                </a:cubicBezTo>
                <a:cubicBezTo>
                  <a:pt x="124" y="256"/>
                  <a:pt x="126" y="256"/>
                  <a:pt x="127" y="254"/>
                </a:cubicBezTo>
                <a:cubicBezTo>
                  <a:pt x="129" y="252"/>
                  <a:pt x="129" y="248"/>
                  <a:pt x="127" y="246"/>
                </a:cubicBezTo>
                <a:cubicBezTo>
                  <a:pt x="125" y="244"/>
                  <a:pt x="125" y="242"/>
                  <a:pt x="125" y="240"/>
                </a:cubicBezTo>
                <a:cubicBezTo>
                  <a:pt x="125" y="180"/>
                  <a:pt x="125" y="180"/>
                  <a:pt x="125" y="180"/>
                </a:cubicBezTo>
                <a:cubicBezTo>
                  <a:pt x="125" y="175"/>
                  <a:pt x="129" y="171"/>
                  <a:pt x="134" y="171"/>
                </a:cubicBezTo>
                <a:cubicBezTo>
                  <a:pt x="139" y="171"/>
                  <a:pt x="143" y="175"/>
                  <a:pt x="143" y="180"/>
                </a:cubicBezTo>
                <a:cubicBezTo>
                  <a:pt x="143" y="180"/>
                  <a:pt x="143" y="180"/>
                  <a:pt x="143" y="181"/>
                </a:cubicBezTo>
                <a:cubicBezTo>
                  <a:pt x="143" y="240"/>
                  <a:pt x="143" y="240"/>
                  <a:pt x="143" y="240"/>
                </a:cubicBezTo>
                <a:cubicBezTo>
                  <a:pt x="143" y="242"/>
                  <a:pt x="142" y="244"/>
                  <a:pt x="140" y="246"/>
                </a:cubicBezTo>
                <a:cubicBezTo>
                  <a:pt x="138" y="248"/>
                  <a:pt x="138" y="252"/>
                  <a:pt x="140" y="254"/>
                </a:cubicBezTo>
                <a:cubicBezTo>
                  <a:pt x="141" y="256"/>
                  <a:pt x="143" y="256"/>
                  <a:pt x="145" y="256"/>
                </a:cubicBezTo>
                <a:cubicBezTo>
                  <a:pt x="146" y="256"/>
                  <a:pt x="148" y="256"/>
                  <a:pt x="149" y="254"/>
                </a:cubicBezTo>
                <a:cubicBezTo>
                  <a:pt x="153" y="250"/>
                  <a:pt x="155" y="245"/>
                  <a:pt x="155" y="240"/>
                </a:cubicBezTo>
                <a:cubicBezTo>
                  <a:pt x="155" y="180"/>
                  <a:pt x="155" y="180"/>
                  <a:pt x="155" y="180"/>
                </a:cubicBezTo>
                <a:cubicBezTo>
                  <a:pt x="155" y="180"/>
                  <a:pt x="155" y="179"/>
                  <a:pt x="155" y="179"/>
                </a:cubicBezTo>
                <a:cubicBezTo>
                  <a:pt x="154" y="170"/>
                  <a:pt x="148" y="162"/>
                  <a:pt x="140" y="160"/>
                </a:cubicBezTo>
                <a:cubicBezTo>
                  <a:pt x="140" y="141"/>
                  <a:pt x="140" y="141"/>
                  <a:pt x="140" y="141"/>
                </a:cubicBezTo>
                <a:cubicBezTo>
                  <a:pt x="191" y="167"/>
                  <a:pt x="191" y="167"/>
                  <a:pt x="191" y="167"/>
                </a:cubicBezTo>
                <a:cubicBezTo>
                  <a:pt x="194" y="168"/>
                  <a:pt x="195" y="170"/>
                  <a:pt x="195" y="174"/>
                </a:cubicBezTo>
                <a:cubicBezTo>
                  <a:pt x="206" y="345"/>
                  <a:pt x="206" y="345"/>
                  <a:pt x="206" y="345"/>
                </a:cubicBezTo>
                <a:lnTo>
                  <a:pt x="188" y="345"/>
                </a:lnTo>
                <a:close/>
                <a:moveTo>
                  <a:pt x="190" y="387"/>
                </a:moveTo>
                <a:cubicBezTo>
                  <a:pt x="189" y="357"/>
                  <a:pt x="189" y="357"/>
                  <a:pt x="189" y="357"/>
                </a:cubicBezTo>
                <a:cubicBezTo>
                  <a:pt x="207" y="357"/>
                  <a:pt x="207" y="357"/>
                  <a:pt x="207" y="357"/>
                </a:cubicBezTo>
                <a:cubicBezTo>
                  <a:pt x="207" y="358"/>
                  <a:pt x="207" y="358"/>
                  <a:pt x="207" y="358"/>
                </a:cubicBezTo>
                <a:cubicBezTo>
                  <a:pt x="207" y="370"/>
                  <a:pt x="200" y="381"/>
                  <a:pt x="190" y="3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8" name="Group 46"/>
          <p:cNvGrpSpPr>
            <a:grpSpLocks noChangeAspect="1"/>
          </p:cNvGrpSpPr>
          <p:nvPr/>
        </p:nvGrpSpPr>
        <p:grpSpPr>
          <a:xfrm>
            <a:off x="3146332" y="1910047"/>
            <a:ext cx="293269" cy="868940"/>
            <a:chOff x="3624263" y="3230563"/>
            <a:chExt cx="798513" cy="2419350"/>
          </a:xfrm>
        </p:grpSpPr>
        <p:sp>
          <p:nvSpPr>
            <p:cNvPr id="48" name="AutoShape 70"/>
            <p:cNvSpPr>
              <a:spLocks noChangeAspect="1" noChangeArrowheads="1" noTextEdit="1"/>
            </p:cNvSpPr>
            <p:nvPr/>
          </p:nvSpPr>
          <p:spPr bwMode="auto">
            <a:xfrm>
              <a:off x="3632200" y="3230563"/>
              <a:ext cx="787400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72"/>
            <p:cNvSpPr>
              <a:spLocks noEditPoints="1"/>
            </p:cNvSpPr>
            <p:nvPr/>
          </p:nvSpPr>
          <p:spPr bwMode="auto">
            <a:xfrm>
              <a:off x="3624263" y="3852863"/>
              <a:ext cx="798513" cy="1797050"/>
            </a:xfrm>
            <a:custGeom>
              <a:avLst/>
              <a:gdLst>
                <a:gd name="T0" fmla="*/ 211 w 213"/>
                <a:gd name="T1" fmla="*/ 197 h 479"/>
                <a:gd name="T2" fmla="*/ 194 w 213"/>
                <a:gd name="T3" fmla="*/ 29 h 479"/>
                <a:gd name="T4" fmla="*/ 193 w 213"/>
                <a:gd name="T5" fmla="*/ 27 h 479"/>
                <a:gd name="T6" fmla="*/ 181 w 213"/>
                <a:gd name="T7" fmla="*/ 12 h 479"/>
                <a:gd name="T8" fmla="*/ 159 w 213"/>
                <a:gd name="T9" fmla="*/ 0 h 479"/>
                <a:gd name="T10" fmla="*/ 106 w 213"/>
                <a:gd name="T11" fmla="*/ 22 h 479"/>
                <a:gd name="T12" fmla="*/ 54 w 213"/>
                <a:gd name="T13" fmla="*/ 0 h 479"/>
                <a:gd name="T14" fmla="*/ 31 w 213"/>
                <a:gd name="T15" fmla="*/ 12 h 479"/>
                <a:gd name="T16" fmla="*/ 19 w 213"/>
                <a:gd name="T17" fmla="*/ 27 h 479"/>
                <a:gd name="T18" fmla="*/ 19 w 213"/>
                <a:gd name="T19" fmla="*/ 29 h 479"/>
                <a:gd name="T20" fmla="*/ 1 w 213"/>
                <a:gd name="T21" fmla="*/ 197 h 479"/>
                <a:gd name="T22" fmla="*/ 26 w 213"/>
                <a:gd name="T23" fmla="*/ 236 h 479"/>
                <a:gd name="T24" fmla="*/ 16 w 213"/>
                <a:gd name="T25" fmla="*/ 384 h 479"/>
                <a:gd name="T26" fmla="*/ 16 w 213"/>
                <a:gd name="T27" fmla="*/ 390 h 479"/>
                <a:gd name="T28" fmla="*/ 25 w 213"/>
                <a:gd name="T29" fmla="*/ 402 h 479"/>
                <a:gd name="T30" fmla="*/ 25 w 213"/>
                <a:gd name="T31" fmla="*/ 402 h 479"/>
                <a:gd name="T32" fmla="*/ 25 w 213"/>
                <a:gd name="T33" fmla="*/ 402 h 479"/>
                <a:gd name="T34" fmla="*/ 66 w 213"/>
                <a:gd name="T35" fmla="*/ 402 h 479"/>
                <a:gd name="T36" fmla="*/ 75 w 213"/>
                <a:gd name="T37" fmla="*/ 467 h 479"/>
                <a:gd name="T38" fmla="*/ 88 w 213"/>
                <a:gd name="T39" fmla="*/ 479 h 479"/>
                <a:gd name="T40" fmla="*/ 124 w 213"/>
                <a:gd name="T41" fmla="*/ 479 h 479"/>
                <a:gd name="T42" fmla="*/ 138 w 213"/>
                <a:gd name="T43" fmla="*/ 467 h 479"/>
                <a:gd name="T44" fmla="*/ 146 w 213"/>
                <a:gd name="T45" fmla="*/ 402 h 479"/>
                <a:gd name="T46" fmla="*/ 187 w 213"/>
                <a:gd name="T47" fmla="*/ 402 h 479"/>
                <a:gd name="T48" fmla="*/ 187 w 213"/>
                <a:gd name="T49" fmla="*/ 402 h 479"/>
                <a:gd name="T50" fmla="*/ 187 w 213"/>
                <a:gd name="T51" fmla="*/ 402 h 479"/>
                <a:gd name="T52" fmla="*/ 197 w 213"/>
                <a:gd name="T53" fmla="*/ 390 h 479"/>
                <a:gd name="T54" fmla="*/ 196 w 213"/>
                <a:gd name="T55" fmla="*/ 384 h 479"/>
                <a:gd name="T56" fmla="*/ 186 w 213"/>
                <a:gd name="T57" fmla="*/ 236 h 479"/>
                <a:gd name="T58" fmla="*/ 211 w 213"/>
                <a:gd name="T59" fmla="*/ 197 h 479"/>
                <a:gd name="T60" fmla="*/ 29 w 213"/>
                <a:gd name="T61" fmla="*/ 223 h 479"/>
                <a:gd name="T62" fmla="*/ 25 w 213"/>
                <a:gd name="T63" fmla="*/ 219 h 479"/>
                <a:gd name="T64" fmla="*/ 13 w 213"/>
                <a:gd name="T65" fmla="*/ 198 h 479"/>
                <a:gd name="T66" fmla="*/ 16 w 213"/>
                <a:gd name="T67" fmla="*/ 173 h 479"/>
                <a:gd name="T68" fmla="*/ 36 w 213"/>
                <a:gd name="T69" fmla="*/ 173 h 479"/>
                <a:gd name="T70" fmla="*/ 29 w 213"/>
                <a:gd name="T71" fmla="*/ 223 h 479"/>
                <a:gd name="T72" fmla="*/ 100 w 213"/>
                <a:gd name="T73" fmla="*/ 467 h 479"/>
                <a:gd name="T74" fmla="*/ 88 w 213"/>
                <a:gd name="T75" fmla="*/ 467 h 479"/>
                <a:gd name="T76" fmla="*/ 87 w 213"/>
                <a:gd name="T77" fmla="*/ 466 h 479"/>
                <a:gd name="T78" fmla="*/ 78 w 213"/>
                <a:gd name="T79" fmla="*/ 402 h 479"/>
                <a:gd name="T80" fmla="*/ 100 w 213"/>
                <a:gd name="T81" fmla="*/ 402 h 479"/>
                <a:gd name="T82" fmla="*/ 100 w 213"/>
                <a:gd name="T83" fmla="*/ 467 h 479"/>
                <a:gd name="T84" fmla="*/ 126 w 213"/>
                <a:gd name="T85" fmla="*/ 466 h 479"/>
                <a:gd name="T86" fmla="*/ 124 w 213"/>
                <a:gd name="T87" fmla="*/ 467 h 479"/>
                <a:gd name="T88" fmla="*/ 112 w 213"/>
                <a:gd name="T89" fmla="*/ 467 h 479"/>
                <a:gd name="T90" fmla="*/ 112 w 213"/>
                <a:gd name="T91" fmla="*/ 402 h 479"/>
                <a:gd name="T92" fmla="*/ 134 w 213"/>
                <a:gd name="T93" fmla="*/ 402 h 479"/>
                <a:gd name="T94" fmla="*/ 126 w 213"/>
                <a:gd name="T95" fmla="*/ 466 h 479"/>
                <a:gd name="T96" fmla="*/ 184 w 213"/>
                <a:gd name="T97" fmla="*/ 223 h 479"/>
                <a:gd name="T98" fmla="*/ 177 w 213"/>
                <a:gd name="T99" fmla="*/ 173 h 479"/>
                <a:gd name="T100" fmla="*/ 197 w 213"/>
                <a:gd name="T101" fmla="*/ 173 h 479"/>
                <a:gd name="T102" fmla="*/ 199 w 213"/>
                <a:gd name="T103" fmla="*/ 198 h 479"/>
                <a:gd name="T104" fmla="*/ 188 w 213"/>
                <a:gd name="T105" fmla="*/ 219 h 479"/>
                <a:gd name="T106" fmla="*/ 184 w 213"/>
                <a:gd name="T10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3" h="479">
                  <a:moveTo>
                    <a:pt x="211" y="197"/>
                  </a:moveTo>
                  <a:cubicBezTo>
                    <a:pt x="194" y="29"/>
                    <a:pt x="194" y="29"/>
                    <a:pt x="194" y="29"/>
                  </a:cubicBezTo>
                  <a:cubicBezTo>
                    <a:pt x="193" y="28"/>
                    <a:pt x="193" y="27"/>
                    <a:pt x="193" y="27"/>
                  </a:cubicBezTo>
                  <a:cubicBezTo>
                    <a:pt x="191" y="19"/>
                    <a:pt x="187" y="15"/>
                    <a:pt x="181" y="1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5" y="15"/>
                    <a:pt x="21" y="19"/>
                    <a:pt x="19" y="27"/>
                  </a:cubicBezTo>
                  <a:cubicBezTo>
                    <a:pt x="19" y="27"/>
                    <a:pt x="19" y="28"/>
                    <a:pt x="19" y="29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0" y="213"/>
                    <a:pt x="13" y="228"/>
                    <a:pt x="26" y="236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5" y="397"/>
                    <a:pt x="19" y="402"/>
                    <a:pt x="25" y="402"/>
                  </a:cubicBezTo>
                  <a:cubicBezTo>
                    <a:pt x="25" y="402"/>
                    <a:pt x="25" y="402"/>
                    <a:pt x="25" y="402"/>
                  </a:cubicBezTo>
                  <a:cubicBezTo>
                    <a:pt x="25" y="402"/>
                    <a:pt x="25" y="402"/>
                    <a:pt x="25" y="402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76" y="474"/>
                    <a:pt x="82" y="479"/>
                    <a:pt x="88" y="479"/>
                  </a:cubicBezTo>
                  <a:cubicBezTo>
                    <a:pt x="124" y="479"/>
                    <a:pt x="124" y="479"/>
                    <a:pt x="124" y="479"/>
                  </a:cubicBezTo>
                  <a:cubicBezTo>
                    <a:pt x="131" y="479"/>
                    <a:pt x="137" y="474"/>
                    <a:pt x="138" y="467"/>
                  </a:cubicBezTo>
                  <a:cubicBezTo>
                    <a:pt x="146" y="402"/>
                    <a:pt x="146" y="402"/>
                    <a:pt x="146" y="402"/>
                  </a:cubicBezTo>
                  <a:cubicBezTo>
                    <a:pt x="187" y="402"/>
                    <a:pt x="187" y="402"/>
                    <a:pt x="187" y="402"/>
                  </a:cubicBezTo>
                  <a:cubicBezTo>
                    <a:pt x="187" y="402"/>
                    <a:pt x="187" y="402"/>
                    <a:pt x="187" y="402"/>
                  </a:cubicBezTo>
                  <a:cubicBezTo>
                    <a:pt x="187" y="402"/>
                    <a:pt x="187" y="402"/>
                    <a:pt x="187" y="402"/>
                  </a:cubicBezTo>
                  <a:cubicBezTo>
                    <a:pt x="194" y="402"/>
                    <a:pt x="197" y="397"/>
                    <a:pt x="197" y="390"/>
                  </a:cubicBezTo>
                  <a:cubicBezTo>
                    <a:pt x="196" y="384"/>
                    <a:pt x="196" y="384"/>
                    <a:pt x="196" y="38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00" y="228"/>
                    <a:pt x="213" y="213"/>
                    <a:pt x="211" y="197"/>
                  </a:cubicBezTo>
                  <a:close/>
                  <a:moveTo>
                    <a:pt x="29" y="223"/>
                  </a:moveTo>
                  <a:cubicBezTo>
                    <a:pt x="27" y="222"/>
                    <a:pt x="26" y="221"/>
                    <a:pt x="25" y="219"/>
                  </a:cubicBezTo>
                  <a:cubicBezTo>
                    <a:pt x="21" y="215"/>
                    <a:pt x="12" y="208"/>
                    <a:pt x="13" y="198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36" y="173"/>
                    <a:pt x="36" y="173"/>
                    <a:pt x="36" y="173"/>
                  </a:cubicBezTo>
                  <a:lnTo>
                    <a:pt x="29" y="223"/>
                  </a:lnTo>
                  <a:close/>
                  <a:moveTo>
                    <a:pt x="100" y="467"/>
                  </a:moveTo>
                  <a:cubicBezTo>
                    <a:pt x="88" y="467"/>
                    <a:pt x="88" y="467"/>
                    <a:pt x="88" y="467"/>
                  </a:cubicBezTo>
                  <a:cubicBezTo>
                    <a:pt x="88" y="467"/>
                    <a:pt x="87" y="466"/>
                    <a:pt x="87" y="466"/>
                  </a:cubicBezTo>
                  <a:cubicBezTo>
                    <a:pt x="78" y="402"/>
                    <a:pt x="78" y="402"/>
                    <a:pt x="78" y="402"/>
                  </a:cubicBezTo>
                  <a:cubicBezTo>
                    <a:pt x="100" y="402"/>
                    <a:pt x="100" y="402"/>
                    <a:pt x="100" y="402"/>
                  </a:cubicBezTo>
                  <a:lnTo>
                    <a:pt x="100" y="467"/>
                  </a:lnTo>
                  <a:close/>
                  <a:moveTo>
                    <a:pt x="126" y="466"/>
                  </a:moveTo>
                  <a:cubicBezTo>
                    <a:pt x="126" y="466"/>
                    <a:pt x="125" y="467"/>
                    <a:pt x="124" y="467"/>
                  </a:cubicBezTo>
                  <a:cubicBezTo>
                    <a:pt x="112" y="467"/>
                    <a:pt x="112" y="467"/>
                    <a:pt x="112" y="467"/>
                  </a:cubicBezTo>
                  <a:cubicBezTo>
                    <a:pt x="112" y="402"/>
                    <a:pt x="112" y="402"/>
                    <a:pt x="112" y="402"/>
                  </a:cubicBezTo>
                  <a:cubicBezTo>
                    <a:pt x="134" y="402"/>
                    <a:pt x="134" y="402"/>
                    <a:pt x="134" y="402"/>
                  </a:cubicBezTo>
                  <a:lnTo>
                    <a:pt x="126" y="466"/>
                  </a:lnTo>
                  <a:close/>
                  <a:moveTo>
                    <a:pt x="184" y="223"/>
                  </a:moveTo>
                  <a:cubicBezTo>
                    <a:pt x="177" y="173"/>
                    <a:pt x="177" y="173"/>
                    <a:pt x="177" y="173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199" y="198"/>
                    <a:pt x="199" y="198"/>
                    <a:pt x="199" y="198"/>
                  </a:cubicBezTo>
                  <a:cubicBezTo>
                    <a:pt x="200" y="208"/>
                    <a:pt x="192" y="215"/>
                    <a:pt x="188" y="219"/>
                  </a:cubicBezTo>
                  <a:cubicBezTo>
                    <a:pt x="187" y="221"/>
                    <a:pt x="185" y="222"/>
                    <a:pt x="184" y="2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73"/>
            <p:cNvSpPr>
              <a:spLocks noEditPoints="1"/>
            </p:cNvSpPr>
            <p:nvPr/>
          </p:nvSpPr>
          <p:spPr bwMode="auto">
            <a:xfrm>
              <a:off x="3748088" y="3230563"/>
              <a:ext cx="544513" cy="638175"/>
            </a:xfrm>
            <a:custGeom>
              <a:avLst/>
              <a:gdLst>
                <a:gd name="T0" fmla="*/ 9 w 145"/>
                <a:gd name="T1" fmla="*/ 84 h 170"/>
                <a:gd name="T2" fmla="*/ 7 w 145"/>
                <a:gd name="T3" fmla="*/ 93 h 170"/>
                <a:gd name="T4" fmla="*/ 11 w 145"/>
                <a:gd name="T5" fmla="*/ 101 h 170"/>
                <a:gd name="T6" fmla="*/ 11 w 145"/>
                <a:gd name="T7" fmla="*/ 105 h 170"/>
                <a:gd name="T8" fmla="*/ 19 w 145"/>
                <a:gd name="T9" fmla="*/ 114 h 170"/>
                <a:gd name="T10" fmla="*/ 19 w 145"/>
                <a:gd name="T11" fmla="*/ 115 h 170"/>
                <a:gd name="T12" fmla="*/ 73 w 145"/>
                <a:gd name="T13" fmla="*/ 170 h 170"/>
                <a:gd name="T14" fmla="*/ 127 w 145"/>
                <a:gd name="T15" fmla="*/ 116 h 170"/>
                <a:gd name="T16" fmla="*/ 131 w 145"/>
                <a:gd name="T17" fmla="*/ 108 h 170"/>
                <a:gd name="T18" fmla="*/ 131 w 145"/>
                <a:gd name="T19" fmla="*/ 107 h 170"/>
                <a:gd name="T20" fmla="*/ 141 w 145"/>
                <a:gd name="T21" fmla="*/ 97 h 170"/>
                <a:gd name="T22" fmla="*/ 139 w 145"/>
                <a:gd name="T23" fmla="*/ 88 h 170"/>
                <a:gd name="T24" fmla="*/ 141 w 145"/>
                <a:gd name="T25" fmla="*/ 81 h 170"/>
                <a:gd name="T26" fmla="*/ 138 w 145"/>
                <a:gd name="T27" fmla="*/ 65 h 170"/>
                <a:gd name="T28" fmla="*/ 143 w 145"/>
                <a:gd name="T29" fmla="*/ 54 h 170"/>
                <a:gd name="T30" fmla="*/ 127 w 145"/>
                <a:gd name="T31" fmla="*/ 29 h 170"/>
                <a:gd name="T32" fmla="*/ 122 w 145"/>
                <a:gd name="T33" fmla="*/ 29 h 170"/>
                <a:gd name="T34" fmla="*/ 106 w 145"/>
                <a:gd name="T35" fmla="*/ 17 h 170"/>
                <a:gd name="T36" fmla="*/ 102 w 145"/>
                <a:gd name="T37" fmla="*/ 18 h 170"/>
                <a:gd name="T38" fmla="*/ 82 w 145"/>
                <a:gd name="T39" fmla="*/ 0 h 170"/>
                <a:gd name="T40" fmla="*/ 63 w 145"/>
                <a:gd name="T41" fmla="*/ 14 h 170"/>
                <a:gd name="T42" fmla="*/ 46 w 145"/>
                <a:gd name="T43" fmla="*/ 5 h 170"/>
                <a:gd name="T44" fmla="*/ 26 w 145"/>
                <a:gd name="T45" fmla="*/ 29 h 170"/>
                <a:gd name="T46" fmla="*/ 24 w 145"/>
                <a:gd name="T47" fmla="*/ 29 h 170"/>
                <a:gd name="T48" fmla="*/ 8 w 145"/>
                <a:gd name="T49" fmla="*/ 54 h 170"/>
                <a:gd name="T50" fmla="*/ 9 w 145"/>
                <a:gd name="T51" fmla="*/ 56 h 170"/>
                <a:gd name="T52" fmla="*/ 2 w 145"/>
                <a:gd name="T53" fmla="*/ 72 h 170"/>
                <a:gd name="T54" fmla="*/ 9 w 145"/>
                <a:gd name="T55" fmla="*/ 84 h 170"/>
                <a:gd name="T56" fmla="*/ 31 w 145"/>
                <a:gd name="T57" fmla="*/ 89 h 170"/>
                <a:gd name="T58" fmla="*/ 33 w 145"/>
                <a:gd name="T59" fmla="*/ 82 h 170"/>
                <a:gd name="T60" fmla="*/ 34 w 145"/>
                <a:gd name="T61" fmla="*/ 75 h 170"/>
                <a:gd name="T62" fmla="*/ 46 w 145"/>
                <a:gd name="T63" fmla="*/ 62 h 170"/>
                <a:gd name="T64" fmla="*/ 50 w 145"/>
                <a:gd name="T65" fmla="*/ 62 h 170"/>
                <a:gd name="T66" fmla="*/ 69 w 145"/>
                <a:gd name="T67" fmla="*/ 48 h 170"/>
                <a:gd name="T68" fmla="*/ 81 w 145"/>
                <a:gd name="T69" fmla="*/ 54 h 170"/>
                <a:gd name="T70" fmla="*/ 86 w 145"/>
                <a:gd name="T71" fmla="*/ 53 h 170"/>
                <a:gd name="T72" fmla="*/ 102 w 145"/>
                <a:gd name="T73" fmla="*/ 65 h 170"/>
                <a:gd name="T74" fmla="*/ 105 w 145"/>
                <a:gd name="T75" fmla="*/ 65 h 170"/>
                <a:gd name="T76" fmla="*/ 114 w 145"/>
                <a:gd name="T77" fmla="*/ 74 h 170"/>
                <a:gd name="T78" fmla="*/ 115 w 145"/>
                <a:gd name="T79" fmla="*/ 85 h 170"/>
                <a:gd name="T80" fmla="*/ 115 w 145"/>
                <a:gd name="T81" fmla="*/ 115 h 170"/>
                <a:gd name="T82" fmla="*/ 73 w 145"/>
                <a:gd name="T83" fmla="*/ 158 h 170"/>
                <a:gd name="T84" fmla="*/ 31 w 145"/>
                <a:gd name="T85" fmla="*/ 115 h 170"/>
                <a:gd name="T86" fmla="*/ 31 w 145"/>
                <a:gd name="T8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70">
                  <a:moveTo>
                    <a:pt x="9" y="84"/>
                  </a:moveTo>
                  <a:cubicBezTo>
                    <a:pt x="7" y="86"/>
                    <a:pt x="6" y="89"/>
                    <a:pt x="7" y="93"/>
                  </a:cubicBezTo>
                  <a:cubicBezTo>
                    <a:pt x="7" y="96"/>
                    <a:pt x="9" y="99"/>
                    <a:pt x="11" y="101"/>
                  </a:cubicBezTo>
                  <a:cubicBezTo>
                    <a:pt x="11" y="102"/>
                    <a:pt x="11" y="104"/>
                    <a:pt x="11" y="105"/>
                  </a:cubicBezTo>
                  <a:cubicBezTo>
                    <a:pt x="12" y="109"/>
                    <a:pt x="15" y="113"/>
                    <a:pt x="19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45"/>
                    <a:pt x="43" y="170"/>
                    <a:pt x="73" y="170"/>
                  </a:cubicBezTo>
                  <a:cubicBezTo>
                    <a:pt x="103" y="170"/>
                    <a:pt x="127" y="146"/>
                    <a:pt x="127" y="116"/>
                  </a:cubicBezTo>
                  <a:cubicBezTo>
                    <a:pt x="130" y="115"/>
                    <a:pt x="131" y="112"/>
                    <a:pt x="131" y="108"/>
                  </a:cubicBezTo>
                  <a:cubicBezTo>
                    <a:pt x="131" y="108"/>
                    <a:pt x="131" y="107"/>
                    <a:pt x="131" y="107"/>
                  </a:cubicBezTo>
                  <a:cubicBezTo>
                    <a:pt x="136" y="106"/>
                    <a:pt x="140" y="102"/>
                    <a:pt x="141" y="97"/>
                  </a:cubicBezTo>
                  <a:cubicBezTo>
                    <a:pt x="142" y="93"/>
                    <a:pt x="141" y="90"/>
                    <a:pt x="139" y="88"/>
                  </a:cubicBezTo>
                  <a:cubicBezTo>
                    <a:pt x="140" y="86"/>
                    <a:pt x="141" y="83"/>
                    <a:pt x="141" y="81"/>
                  </a:cubicBezTo>
                  <a:cubicBezTo>
                    <a:pt x="143" y="74"/>
                    <a:pt x="141" y="69"/>
                    <a:pt x="138" y="65"/>
                  </a:cubicBezTo>
                  <a:cubicBezTo>
                    <a:pt x="140" y="62"/>
                    <a:pt x="142" y="58"/>
                    <a:pt x="143" y="54"/>
                  </a:cubicBezTo>
                  <a:cubicBezTo>
                    <a:pt x="145" y="40"/>
                    <a:pt x="138" y="29"/>
                    <a:pt x="127" y="29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120" y="22"/>
                    <a:pt x="114" y="17"/>
                    <a:pt x="106" y="17"/>
                  </a:cubicBezTo>
                  <a:cubicBezTo>
                    <a:pt x="105" y="17"/>
                    <a:pt x="103" y="18"/>
                    <a:pt x="102" y="18"/>
                  </a:cubicBezTo>
                  <a:cubicBezTo>
                    <a:pt x="99" y="8"/>
                    <a:pt x="92" y="0"/>
                    <a:pt x="82" y="0"/>
                  </a:cubicBezTo>
                  <a:cubicBezTo>
                    <a:pt x="74" y="0"/>
                    <a:pt x="67" y="6"/>
                    <a:pt x="63" y="14"/>
                  </a:cubicBezTo>
                  <a:cubicBezTo>
                    <a:pt x="59" y="8"/>
                    <a:pt x="53" y="5"/>
                    <a:pt x="46" y="5"/>
                  </a:cubicBezTo>
                  <a:cubicBezTo>
                    <a:pt x="35" y="5"/>
                    <a:pt x="26" y="16"/>
                    <a:pt x="26" y="29"/>
                  </a:cubicBezTo>
                  <a:cubicBezTo>
                    <a:pt x="25" y="29"/>
                    <a:pt x="25" y="29"/>
                    <a:pt x="24" y="29"/>
                  </a:cubicBezTo>
                  <a:cubicBezTo>
                    <a:pt x="13" y="29"/>
                    <a:pt x="5" y="40"/>
                    <a:pt x="8" y="54"/>
                  </a:cubicBezTo>
                  <a:cubicBezTo>
                    <a:pt x="8" y="55"/>
                    <a:pt x="8" y="55"/>
                    <a:pt x="9" y="56"/>
                  </a:cubicBezTo>
                  <a:cubicBezTo>
                    <a:pt x="3" y="58"/>
                    <a:pt x="0" y="65"/>
                    <a:pt x="2" y="72"/>
                  </a:cubicBezTo>
                  <a:cubicBezTo>
                    <a:pt x="3" y="77"/>
                    <a:pt x="5" y="81"/>
                    <a:pt x="9" y="84"/>
                  </a:cubicBezTo>
                  <a:close/>
                  <a:moveTo>
                    <a:pt x="31" y="89"/>
                  </a:moveTo>
                  <a:cubicBezTo>
                    <a:pt x="31" y="87"/>
                    <a:pt x="32" y="84"/>
                    <a:pt x="33" y="82"/>
                  </a:cubicBezTo>
                  <a:cubicBezTo>
                    <a:pt x="33" y="79"/>
                    <a:pt x="33" y="77"/>
                    <a:pt x="34" y="75"/>
                  </a:cubicBezTo>
                  <a:cubicBezTo>
                    <a:pt x="40" y="74"/>
                    <a:pt x="45" y="69"/>
                    <a:pt x="46" y="62"/>
                  </a:cubicBezTo>
                  <a:cubicBezTo>
                    <a:pt x="48" y="62"/>
                    <a:pt x="49" y="62"/>
                    <a:pt x="50" y="62"/>
                  </a:cubicBezTo>
                  <a:cubicBezTo>
                    <a:pt x="58" y="62"/>
                    <a:pt x="65" y="57"/>
                    <a:pt x="69" y="48"/>
                  </a:cubicBezTo>
                  <a:cubicBezTo>
                    <a:pt x="72" y="52"/>
                    <a:pt x="76" y="54"/>
                    <a:pt x="81" y="54"/>
                  </a:cubicBezTo>
                  <a:cubicBezTo>
                    <a:pt x="83" y="54"/>
                    <a:pt x="84" y="53"/>
                    <a:pt x="86" y="53"/>
                  </a:cubicBezTo>
                  <a:cubicBezTo>
                    <a:pt x="89" y="60"/>
                    <a:pt x="95" y="65"/>
                    <a:pt x="102" y="65"/>
                  </a:cubicBezTo>
                  <a:cubicBezTo>
                    <a:pt x="103" y="65"/>
                    <a:pt x="104" y="65"/>
                    <a:pt x="105" y="65"/>
                  </a:cubicBezTo>
                  <a:cubicBezTo>
                    <a:pt x="107" y="69"/>
                    <a:pt x="110" y="73"/>
                    <a:pt x="114" y="74"/>
                  </a:cubicBezTo>
                  <a:cubicBezTo>
                    <a:pt x="115" y="78"/>
                    <a:pt x="115" y="81"/>
                    <a:pt x="115" y="8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5" y="139"/>
                    <a:pt x="96" y="158"/>
                    <a:pt x="73" y="158"/>
                  </a:cubicBezTo>
                  <a:cubicBezTo>
                    <a:pt x="50" y="158"/>
                    <a:pt x="31" y="139"/>
                    <a:pt x="31" y="115"/>
                  </a:cubicBezTo>
                  <a:lnTo>
                    <a:pt x="31" y="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293881" y="6104897"/>
            <a:ext cx="64189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СОЗ – специалисты системы здравоохранения</a:t>
            </a:r>
            <a:endParaRPr lang="en-GB" sz="800" dirty="0"/>
          </a:p>
        </p:txBody>
      </p:sp>
      <p:grpSp>
        <p:nvGrpSpPr>
          <p:cNvPr id="9" name="Group 55"/>
          <p:cNvGrpSpPr/>
          <p:nvPr/>
        </p:nvGrpSpPr>
        <p:grpSpPr>
          <a:xfrm>
            <a:off x="3541852" y="1910047"/>
            <a:ext cx="310691" cy="868940"/>
            <a:chOff x="8127395" y="3731238"/>
            <a:chExt cx="391331" cy="1123938"/>
          </a:xfrm>
          <a:solidFill>
            <a:schemeClr val="accent5"/>
          </a:solidFill>
        </p:grpSpPr>
        <p:sp>
          <p:nvSpPr>
            <p:cNvPr id="57" name="Freeform 99"/>
            <p:cNvSpPr>
              <a:spLocks noEditPoints="1"/>
            </p:cNvSpPr>
            <p:nvPr/>
          </p:nvSpPr>
          <p:spPr bwMode="auto">
            <a:xfrm>
              <a:off x="8127395" y="3731238"/>
              <a:ext cx="391331" cy="1123938"/>
            </a:xfrm>
            <a:custGeom>
              <a:avLst/>
              <a:gdLst>
                <a:gd name="T0" fmla="*/ 208 w 218"/>
                <a:gd name="T1" fmla="*/ 196 h 627"/>
                <a:gd name="T2" fmla="*/ 186 w 218"/>
                <a:gd name="T3" fmla="*/ 160 h 627"/>
                <a:gd name="T4" fmla="*/ 147 w 218"/>
                <a:gd name="T5" fmla="*/ 135 h 627"/>
                <a:gd name="T6" fmla="*/ 164 w 218"/>
                <a:gd name="T7" fmla="*/ 97 h 627"/>
                <a:gd name="T8" fmla="*/ 164 w 218"/>
                <a:gd name="T9" fmla="*/ 68 h 627"/>
                <a:gd name="T10" fmla="*/ 186 w 218"/>
                <a:gd name="T11" fmla="*/ 68 h 627"/>
                <a:gd name="T12" fmla="*/ 171 w 218"/>
                <a:gd name="T13" fmla="*/ 53 h 627"/>
                <a:gd name="T14" fmla="*/ 171 w 218"/>
                <a:gd name="T15" fmla="*/ 53 h 627"/>
                <a:gd name="T16" fmla="*/ 171 w 218"/>
                <a:gd name="T17" fmla="*/ 53 h 627"/>
                <a:gd name="T18" fmla="*/ 163 w 218"/>
                <a:gd name="T19" fmla="*/ 53 h 627"/>
                <a:gd name="T20" fmla="*/ 156 w 218"/>
                <a:gd name="T21" fmla="*/ 10 h 627"/>
                <a:gd name="T22" fmla="*/ 142 w 218"/>
                <a:gd name="T23" fmla="*/ 1 h 627"/>
                <a:gd name="T24" fmla="*/ 121 w 218"/>
                <a:gd name="T25" fmla="*/ 7 h 627"/>
                <a:gd name="T26" fmla="*/ 98 w 218"/>
                <a:gd name="T27" fmla="*/ 7 h 627"/>
                <a:gd name="T28" fmla="*/ 77 w 218"/>
                <a:gd name="T29" fmla="*/ 1 h 627"/>
                <a:gd name="T30" fmla="*/ 63 w 218"/>
                <a:gd name="T31" fmla="*/ 10 h 627"/>
                <a:gd name="T32" fmla="*/ 56 w 218"/>
                <a:gd name="T33" fmla="*/ 53 h 627"/>
                <a:gd name="T34" fmla="*/ 48 w 218"/>
                <a:gd name="T35" fmla="*/ 53 h 627"/>
                <a:gd name="T36" fmla="*/ 48 w 218"/>
                <a:gd name="T37" fmla="*/ 53 h 627"/>
                <a:gd name="T38" fmla="*/ 33 w 218"/>
                <a:gd name="T39" fmla="*/ 68 h 627"/>
                <a:gd name="T40" fmla="*/ 55 w 218"/>
                <a:gd name="T41" fmla="*/ 68 h 627"/>
                <a:gd name="T42" fmla="*/ 55 w 218"/>
                <a:gd name="T43" fmla="*/ 97 h 627"/>
                <a:gd name="T44" fmla="*/ 72 w 218"/>
                <a:gd name="T45" fmla="*/ 135 h 627"/>
                <a:gd name="T46" fmla="*/ 33 w 218"/>
                <a:gd name="T47" fmla="*/ 160 h 627"/>
                <a:gd name="T48" fmla="*/ 11 w 218"/>
                <a:gd name="T49" fmla="*/ 196 h 627"/>
                <a:gd name="T50" fmla="*/ 0 w 218"/>
                <a:gd name="T51" fmla="*/ 369 h 627"/>
                <a:gd name="T52" fmla="*/ 35 w 218"/>
                <a:gd name="T53" fmla="*/ 413 h 627"/>
                <a:gd name="T54" fmla="*/ 35 w 218"/>
                <a:gd name="T55" fmla="*/ 627 h 627"/>
                <a:gd name="T56" fmla="*/ 64 w 218"/>
                <a:gd name="T57" fmla="*/ 627 h 627"/>
                <a:gd name="T58" fmla="*/ 77 w 218"/>
                <a:gd name="T59" fmla="*/ 615 h 627"/>
                <a:gd name="T60" fmla="*/ 101 w 218"/>
                <a:gd name="T61" fmla="*/ 415 h 627"/>
                <a:gd name="T62" fmla="*/ 118 w 218"/>
                <a:gd name="T63" fmla="*/ 415 h 627"/>
                <a:gd name="T64" fmla="*/ 142 w 218"/>
                <a:gd name="T65" fmla="*/ 615 h 627"/>
                <a:gd name="T66" fmla="*/ 157 w 218"/>
                <a:gd name="T67" fmla="*/ 627 h 627"/>
                <a:gd name="T68" fmla="*/ 184 w 218"/>
                <a:gd name="T69" fmla="*/ 627 h 627"/>
                <a:gd name="T70" fmla="*/ 184 w 218"/>
                <a:gd name="T71" fmla="*/ 413 h 627"/>
                <a:gd name="T72" fmla="*/ 184 w 218"/>
                <a:gd name="T73" fmla="*/ 325 h 627"/>
                <a:gd name="T74" fmla="*/ 163 w 218"/>
                <a:gd name="T75" fmla="*/ 304 h 627"/>
                <a:gd name="T76" fmla="*/ 142 w 218"/>
                <a:gd name="T77" fmla="*/ 325 h 627"/>
                <a:gd name="T78" fmla="*/ 136 w 218"/>
                <a:gd name="T79" fmla="*/ 331 h 627"/>
                <a:gd name="T80" fmla="*/ 130 w 218"/>
                <a:gd name="T81" fmla="*/ 325 h 627"/>
                <a:gd name="T82" fmla="*/ 163 w 218"/>
                <a:gd name="T83" fmla="*/ 292 h 627"/>
                <a:gd name="T84" fmla="*/ 196 w 218"/>
                <a:gd name="T85" fmla="*/ 325 h 627"/>
                <a:gd name="T86" fmla="*/ 196 w 218"/>
                <a:gd name="T87" fmla="*/ 408 h 627"/>
                <a:gd name="T88" fmla="*/ 218 w 218"/>
                <a:gd name="T89" fmla="*/ 369 h 627"/>
                <a:gd name="T90" fmla="*/ 208 w 218"/>
                <a:gd name="T91" fmla="*/ 196 h 627"/>
                <a:gd name="T92" fmla="*/ 35 w 218"/>
                <a:gd name="T93" fmla="*/ 401 h 627"/>
                <a:gd name="T94" fmla="*/ 12 w 218"/>
                <a:gd name="T95" fmla="*/ 369 h 627"/>
                <a:gd name="T96" fmla="*/ 14 w 218"/>
                <a:gd name="T97" fmla="*/ 345 h 627"/>
                <a:gd name="T98" fmla="*/ 35 w 218"/>
                <a:gd name="T99" fmla="*/ 345 h 627"/>
                <a:gd name="T100" fmla="*/ 35 w 218"/>
                <a:gd name="T101" fmla="*/ 401 h 627"/>
                <a:gd name="T102" fmla="*/ 109 w 218"/>
                <a:gd name="T103" fmla="*/ 139 h 627"/>
                <a:gd name="T104" fmla="*/ 67 w 218"/>
                <a:gd name="T105" fmla="*/ 97 h 627"/>
                <a:gd name="T106" fmla="*/ 67 w 218"/>
                <a:gd name="T107" fmla="*/ 68 h 627"/>
                <a:gd name="T108" fmla="*/ 152 w 218"/>
                <a:gd name="T109" fmla="*/ 68 h 627"/>
                <a:gd name="T110" fmla="*/ 152 w 218"/>
                <a:gd name="T111" fmla="*/ 97 h 627"/>
                <a:gd name="T112" fmla="*/ 109 w 218"/>
                <a:gd name="T113" fmla="*/ 13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8" h="627">
                  <a:moveTo>
                    <a:pt x="208" y="196"/>
                  </a:moveTo>
                  <a:cubicBezTo>
                    <a:pt x="207" y="176"/>
                    <a:pt x="197" y="167"/>
                    <a:pt x="186" y="160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57" y="126"/>
                    <a:pt x="164" y="112"/>
                    <a:pt x="164" y="97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59"/>
                    <a:pt x="179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5" y="4"/>
                    <a:pt x="148" y="0"/>
                    <a:pt x="142" y="1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5" y="9"/>
                    <a:pt x="104" y="9"/>
                    <a:pt x="98" y="7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0" y="0"/>
                    <a:pt x="64" y="4"/>
                    <a:pt x="63" y="10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9" y="53"/>
                    <a:pt x="33" y="59"/>
                    <a:pt x="33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112"/>
                    <a:pt x="62" y="126"/>
                    <a:pt x="72" y="135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22" y="167"/>
                    <a:pt x="13" y="176"/>
                    <a:pt x="11" y="196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0"/>
                    <a:pt x="15" y="408"/>
                    <a:pt x="35" y="413"/>
                  </a:cubicBezTo>
                  <a:cubicBezTo>
                    <a:pt x="35" y="627"/>
                    <a:pt x="35" y="627"/>
                    <a:pt x="35" y="627"/>
                  </a:cubicBezTo>
                  <a:cubicBezTo>
                    <a:pt x="64" y="627"/>
                    <a:pt x="64" y="627"/>
                    <a:pt x="64" y="627"/>
                  </a:cubicBezTo>
                  <a:cubicBezTo>
                    <a:pt x="70" y="627"/>
                    <a:pt x="76" y="621"/>
                    <a:pt x="77" y="6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18" y="415"/>
                    <a:pt x="118" y="415"/>
                    <a:pt x="118" y="415"/>
                  </a:cubicBezTo>
                  <a:cubicBezTo>
                    <a:pt x="142" y="615"/>
                    <a:pt x="142" y="615"/>
                    <a:pt x="142" y="615"/>
                  </a:cubicBezTo>
                  <a:cubicBezTo>
                    <a:pt x="142" y="621"/>
                    <a:pt x="148" y="627"/>
                    <a:pt x="157" y="627"/>
                  </a:cubicBezTo>
                  <a:cubicBezTo>
                    <a:pt x="184" y="627"/>
                    <a:pt x="184" y="627"/>
                    <a:pt x="184" y="627"/>
                  </a:cubicBezTo>
                  <a:cubicBezTo>
                    <a:pt x="184" y="413"/>
                    <a:pt x="184" y="413"/>
                    <a:pt x="184" y="413"/>
                  </a:cubicBezTo>
                  <a:cubicBezTo>
                    <a:pt x="184" y="325"/>
                    <a:pt x="184" y="325"/>
                    <a:pt x="184" y="325"/>
                  </a:cubicBezTo>
                  <a:cubicBezTo>
                    <a:pt x="184" y="314"/>
                    <a:pt x="175" y="304"/>
                    <a:pt x="163" y="304"/>
                  </a:cubicBezTo>
                  <a:cubicBezTo>
                    <a:pt x="152" y="304"/>
                    <a:pt x="142" y="314"/>
                    <a:pt x="142" y="325"/>
                  </a:cubicBezTo>
                  <a:cubicBezTo>
                    <a:pt x="142" y="328"/>
                    <a:pt x="140" y="331"/>
                    <a:pt x="136" y="331"/>
                  </a:cubicBezTo>
                  <a:cubicBezTo>
                    <a:pt x="133" y="331"/>
                    <a:pt x="130" y="328"/>
                    <a:pt x="130" y="325"/>
                  </a:cubicBezTo>
                  <a:cubicBezTo>
                    <a:pt x="130" y="307"/>
                    <a:pt x="145" y="292"/>
                    <a:pt x="163" y="292"/>
                  </a:cubicBezTo>
                  <a:cubicBezTo>
                    <a:pt x="181" y="292"/>
                    <a:pt x="196" y="307"/>
                    <a:pt x="196" y="325"/>
                  </a:cubicBezTo>
                  <a:cubicBezTo>
                    <a:pt x="196" y="408"/>
                    <a:pt x="196" y="408"/>
                    <a:pt x="196" y="408"/>
                  </a:cubicBezTo>
                  <a:cubicBezTo>
                    <a:pt x="209" y="400"/>
                    <a:pt x="218" y="385"/>
                    <a:pt x="218" y="369"/>
                  </a:cubicBezTo>
                  <a:lnTo>
                    <a:pt x="208" y="196"/>
                  </a:lnTo>
                  <a:close/>
                  <a:moveTo>
                    <a:pt x="35" y="401"/>
                  </a:moveTo>
                  <a:cubicBezTo>
                    <a:pt x="22" y="396"/>
                    <a:pt x="13" y="384"/>
                    <a:pt x="12" y="369"/>
                  </a:cubicBezTo>
                  <a:cubicBezTo>
                    <a:pt x="14" y="345"/>
                    <a:pt x="14" y="345"/>
                    <a:pt x="14" y="345"/>
                  </a:cubicBezTo>
                  <a:cubicBezTo>
                    <a:pt x="35" y="345"/>
                    <a:pt x="35" y="345"/>
                    <a:pt x="35" y="345"/>
                  </a:cubicBezTo>
                  <a:lnTo>
                    <a:pt x="35" y="401"/>
                  </a:lnTo>
                  <a:close/>
                  <a:moveTo>
                    <a:pt x="109" y="139"/>
                  </a:moveTo>
                  <a:cubicBezTo>
                    <a:pt x="86" y="139"/>
                    <a:pt x="67" y="120"/>
                    <a:pt x="67" y="97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120"/>
                    <a:pt x="133" y="139"/>
                    <a:pt x="109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lowchart: Terminator 57"/>
            <p:cNvSpPr/>
            <p:nvPr/>
          </p:nvSpPr>
          <p:spPr bwMode="auto">
            <a:xfrm rot="5618009">
              <a:off x="7978844" y="4183103"/>
              <a:ext cx="434795" cy="123945"/>
            </a:xfrm>
            <a:prstGeom prst="flowChartTerminator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8145945" y="4348088"/>
              <a:ext cx="99618" cy="99618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rot="170709">
              <a:off x="8193373" y="4329100"/>
              <a:ext cx="63555" cy="136213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170709">
              <a:off x="8139374" y="4259882"/>
              <a:ext cx="78982" cy="136213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" name="Flowchart: Terminator 61"/>
            <p:cNvSpPr/>
            <p:nvPr/>
          </p:nvSpPr>
          <p:spPr bwMode="auto">
            <a:xfrm rot="15981991" flipH="1">
              <a:off x="8226790" y="4190079"/>
              <a:ext cx="434795" cy="123945"/>
            </a:xfrm>
            <a:prstGeom prst="flowChartTerminator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 flipH="1">
              <a:off x="8394866" y="4355064"/>
              <a:ext cx="99618" cy="99618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 rot="21429291" flipH="1">
              <a:off x="8383501" y="4336076"/>
              <a:ext cx="63555" cy="136213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rot="21429291" flipH="1">
              <a:off x="8422073" y="4266858"/>
              <a:ext cx="78982" cy="136213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190031" y="4134414"/>
              <a:ext cx="246859" cy="217305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0" name="Rounded Rectangle 29"/>
          <p:cNvSpPr/>
          <p:nvPr/>
        </p:nvSpPr>
        <p:spPr bwMode="auto">
          <a:xfrm>
            <a:off x="2554151" y="4392144"/>
            <a:ext cx="1887801" cy="16581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kern="0" dirty="0">
                <a:solidFill>
                  <a:schemeClr val="tx1"/>
                </a:solidFill>
              </a:rPr>
              <a:t>Пациенты с хроническими заболеваниями/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kern="0" dirty="0">
                <a:solidFill>
                  <a:schemeClr val="tx1"/>
                </a:solidFill>
              </a:rPr>
              <a:t>иммунодефицитами</a:t>
            </a:r>
            <a:r>
              <a:rPr lang="en-GB" sz="1300" kern="0" baseline="30000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0" name="Group 76"/>
          <p:cNvGrpSpPr/>
          <p:nvPr/>
        </p:nvGrpSpPr>
        <p:grpSpPr>
          <a:xfrm>
            <a:off x="3170705" y="5360062"/>
            <a:ext cx="743173" cy="672783"/>
            <a:chOff x="7282120" y="5304146"/>
            <a:chExt cx="743173" cy="690468"/>
          </a:xfrm>
          <a:solidFill>
            <a:schemeClr val="accent5"/>
          </a:solidFill>
        </p:grpSpPr>
        <p:grpSp>
          <p:nvGrpSpPr>
            <p:cNvPr id="11" name="Group 77"/>
            <p:cNvGrpSpPr/>
            <p:nvPr/>
          </p:nvGrpSpPr>
          <p:grpSpPr>
            <a:xfrm>
              <a:off x="7700920" y="5304146"/>
              <a:ext cx="228303" cy="228303"/>
              <a:chOff x="7309368" y="5159512"/>
              <a:chExt cx="228303" cy="228303"/>
            </a:xfrm>
            <a:grpFill/>
          </p:grpSpPr>
          <p:sp>
            <p:nvSpPr>
              <p:cNvPr id="98" name="Oval 97"/>
              <p:cNvSpPr/>
              <p:nvPr/>
            </p:nvSpPr>
            <p:spPr bwMode="auto">
              <a:xfrm>
                <a:off x="7309368" y="5159512"/>
                <a:ext cx="228303" cy="228303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99" name="Plus 98"/>
              <p:cNvSpPr/>
              <p:nvPr/>
            </p:nvSpPr>
            <p:spPr bwMode="auto">
              <a:xfrm>
                <a:off x="7322853" y="5175378"/>
                <a:ext cx="201332" cy="201332"/>
              </a:xfrm>
              <a:prstGeom prst="mathPlus">
                <a:avLst>
                  <a:gd name="adj1" fmla="val 17553"/>
                </a:avLst>
              </a:prstGeom>
              <a:solidFill>
                <a:schemeClr val="bg1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2" name="Group 78"/>
            <p:cNvGrpSpPr/>
            <p:nvPr/>
          </p:nvGrpSpPr>
          <p:grpSpPr>
            <a:xfrm>
              <a:off x="7282120" y="5450361"/>
              <a:ext cx="743173" cy="544253"/>
              <a:chOff x="7159197" y="5564117"/>
              <a:chExt cx="624522" cy="377102"/>
            </a:xfrm>
            <a:grpFill/>
          </p:grpSpPr>
          <p:grpSp>
            <p:nvGrpSpPr>
              <p:cNvPr id="13" name="Group 79"/>
              <p:cNvGrpSpPr/>
              <p:nvPr/>
            </p:nvGrpSpPr>
            <p:grpSpPr>
              <a:xfrm>
                <a:off x="7159197" y="5706224"/>
                <a:ext cx="624522" cy="234995"/>
                <a:chOff x="7327135" y="5684093"/>
                <a:chExt cx="624522" cy="234995"/>
              </a:xfrm>
              <a:grpFill/>
            </p:grpSpPr>
            <p:sp>
              <p:nvSpPr>
                <p:cNvPr id="84" name="Rounded Rectangle 83"/>
                <p:cNvSpPr/>
                <p:nvPr/>
              </p:nvSpPr>
              <p:spPr bwMode="auto">
                <a:xfrm>
                  <a:off x="7327135" y="5712904"/>
                  <a:ext cx="624522" cy="126000"/>
                </a:xfrm>
                <a:prstGeom prst="round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975" indent="-180975"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1"/>
                    </a:buClr>
                    <a:buFont typeface="Arial" pitchFamily="34" charset="0"/>
                    <a:buChar char="–"/>
                  </a:pPr>
                  <a:endParaRPr lang="en-GB" sz="12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5" name="Oval 94"/>
                <p:cNvSpPr/>
                <p:nvPr/>
              </p:nvSpPr>
              <p:spPr bwMode="auto">
                <a:xfrm>
                  <a:off x="7332507" y="5684093"/>
                  <a:ext cx="164817" cy="83556"/>
                </a:xfrm>
                <a:prstGeom prst="ellipse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975" indent="-180975"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1"/>
                    </a:buClr>
                    <a:buFont typeface="Arial" pitchFamily="34" charset="0"/>
                    <a:buChar char="–"/>
                  </a:pPr>
                  <a:endParaRPr lang="en-GB" sz="12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 bwMode="auto">
                <a:xfrm>
                  <a:off x="7380587" y="5844617"/>
                  <a:ext cx="45719" cy="74471"/>
                </a:xfrm>
                <a:prstGeom prst="round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975" indent="-180975"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1"/>
                    </a:buClr>
                    <a:buFont typeface="Arial" pitchFamily="34" charset="0"/>
                    <a:buChar char="–"/>
                  </a:pPr>
                  <a:endParaRPr lang="en-GB" sz="12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97" name="Rounded Rectangle 96"/>
                <p:cNvSpPr/>
                <p:nvPr/>
              </p:nvSpPr>
              <p:spPr bwMode="auto">
                <a:xfrm>
                  <a:off x="7861834" y="5844617"/>
                  <a:ext cx="45719" cy="74471"/>
                </a:xfrm>
                <a:prstGeom prst="roundRect">
                  <a:avLst/>
                </a:prstGeom>
                <a:grpFill/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80975" indent="-180975"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bg1"/>
                    </a:buClr>
                    <a:buFont typeface="Arial" pitchFamily="34" charset="0"/>
                    <a:buChar char="–"/>
                  </a:pPr>
                  <a:endParaRPr lang="en-GB" sz="12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81" name="Oval 80"/>
              <p:cNvSpPr/>
              <p:nvPr/>
            </p:nvSpPr>
            <p:spPr bwMode="auto">
              <a:xfrm>
                <a:off x="7194815" y="5564117"/>
                <a:ext cx="133045" cy="133045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7336640" y="5626707"/>
                <a:ext cx="420109" cy="91060"/>
              </a:xfrm>
              <a:custGeom>
                <a:avLst/>
                <a:gdLst>
                  <a:gd name="connsiteX0" fmla="*/ 396174 w 420109"/>
                  <a:gd name="connsiteY0" fmla="*/ 202 h 91060"/>
                  <a:gd name="connsiteX1" fmla="*/ 411173 w 420109"/>
                  <a:gd name="connsiteY1" fmla="*/ 7852 h 91060"/>
                  <a:gd name="connsiteX2" fmla="*/ 416782 w 420109"/>
                  <a:gd name="connsiteY2" fmla="*/ 35240 h 91060"/>
                  <a:gd name="connsiteX3" fmla="*/ 370270 w 420109"/>
                  <a:gd name="connsiteY3" fmla="*/ 84630 h 91060"/>
                  <a:gd name="connsiteX4" fmla="*/ 363260 w 420109"/>
                  <a:gd name="connsiteY4" fmla="*/ 86672 h 91060"/>
                  <a:gd name="connsiteX5" fmla="*/ 359309 w 420109"/>
                  <a:gd name="connsiteY5" fmla="*/ 88997 h 91060"/>
                  <a:gd name="connsiteX6" fmla="*/ 291466 w 420109"/>
                  <a:gd name="connsiteY6" fmla="*/ 88997 h 91060"/>
                  <a:gd name="connsiteX7" fmla="*/ 290116 w 420109"/>
                  <a:gd name="connsiteY7" fmla="*/ 88203 h 91060"/>
                  <a:gd name="connsiteX8" fmla="*/ 86011 w 420109"/>
                  <a:gd name="connsiteY8" fmla="*/ 88203 h 91060"/>
                  <a:gd name="connsiteX9" fmla="*/ 65366 w 420109"/>
                  <a:gd name="connsiteY9" fmla="*/ 91060 h 91060"/>
                  <a:gd name="connsiteX10" fmla="*/ 39922 w 420109"/>
                  <a:gd name="connsiteY10" fmla="*/ 87539 h 91060"/>
                  <a:gd name="connsiteX11" fmla="*/ 30371 w 420109"/>
                  <a:gd name="connsiteY11" fmla="*/ 83125 h 91060"/>
                  <a:gd name="connsiteX12" fmla="*/ 20577 w 420109"/>
                  <a:gd name="connsiteY12" fmla="*/ 81508 h 91060"/>
                  <a:gd name="connsiteX13" fmla="*/ 3780 w 420109"/>
                  <a:gd name="connsiteY13" fmla="*/ 65344 h 91060"/>
                  <a:gd name="connsiteX14" fmla="*/ 8683 w 420109"/>
                  <a:gd name="connsiteY14" fmla="*/ 60625 h 91060"/>
                  <a:gd name="connsiteX15" fmla="*/ 0 w 420109"/>
                  <a:gd name="connsiteY15" fmla="*/ 46255 h 91060"/>
                  <a:gd name="connsiteX16" fmla="*/ 39922 w 420109"/>
                  <a:gd name="connsiteY16" fmla="*/ 4971 h 91060"/>
                  <a:gd name="connsiteX17" fmla="*/ 54155 w 420109"/>
                  <a:gd name="connsiteY17" fmla="*/ 3001 h 91060"/>
                  <a:gd name="connsiteX18" fmla="*/ 54481 w 420109"/>
                  <a:gd name="connsiteY18" fmla="*/ 1450 h 91060"/>
                  <a:gd name="connsiteX19" fmla="*/ 58800 w 420109"/>
                  <a:gd name="connsiteY19" fmla="*/ 2358 h 91060"/>
                  <a:gd name="connsiteX20" fmla="*/ 65366 w 420109"/>
                  <a:gd name="connsiteY20" fmla="*/ 1450 h 91060"/>
                  <a:gd name="connsiteX21" fmla="*/ 90809 w 420109"/>
                  <a:gd name="connsiteY21" fmla="*/ 4971 h 91060"/>
                  <a:gd name="connsiteX22" fmla="*/ 107181 w 420109"/>
                  <a:gd name="connsiteY22" fmla="*/ 12537 h 91060"/>
                  <a:gd name="connsiteX23" fmla="*/ 249527 w 420109"/>
                  <a:gd name="connsiteY23" fmla="*/ 42484 h 91060"/>
                  <a:gd name="connsiteX24" fmla="*/ 302881 w 420109"/>
                  <a:gd name="connsiteY24" fmla="*/ 42484 h 91060"/>
                  <a:gd name="connsiteX25" fmla="*/ 307690 w 420109"/>
                  <a:gd name="connsiteY25" fmla="*/ 43278 h 91060"/>
                  <a:gd name="connsiteX26" fmla="*/ 346411 w 420109"/>
                  <a:gd name="connsiteY26" fmla="*/ 43278 h 91060"/>
                  <a:gd name="connsiteX27" fmla="*/ 383499 w 420109"/>
                  <a:gd name="connsiteY27" fmla="*/ 3895 h 91060"/>
                  <a:gd name="connsiteX28" fmla="*/ 396174 w 420109"/>
                  <a:gd name="connsiteY28" fmla="*/ 202 h 91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20109" h="91060">
                    <a:moveTo>
                      <a:pt x="396174" y="202"/>
                    </a:moveTo>
                    <a:cubicBezTo>
                      <a:pt x="401182" y="918"/>
                      <a:pt x="406578" y="3524"/>
                      <a:pt x="411173" y="7852"/>
                    </a:cubicBezTo>
                    <a:cubicBezTo>
                      <a:pt x="420364" y="16508"/>
                      <a:pt x="422875" y="28770"/>
                      <a:pt x="416782" y="35240"/>
                    </a:cubicBezTo>
                    <a:lnTo>
                      <a:pt x="370270" y="84630"/>
                    </a:lnTo>
                    <a:lnTo>
                      <a:pt x="363260" y="86672"/>
                    </a:lnTo>
                    <a:lnTo>
                      <a:pt x="359309" y="88997"/>
                    </a:lnTo>
                    <a:lnTo>
                      <a:pt x="291466" y="88997"/>
                    </a:lnTo>
                    <a:lnTo>
                      <a:pt x="290116" y="88203"/>
                    </a:lnTo>
                    <a:lnTo>
                      <a:pt x="86011" y="88203"/>
                    </a:lnTo>
                    <a:lnTo>
                      <a:pt x="65366" y="91060"/>
                    </a:lnTo>
                    <a:cubicBezTo>
                      <a:pt x="56341" y="91060"/>
                      <a:pt x="47743" y="89806"/>
                      <a:pt x="39922" y="87539"/>
                    </a:cubicBezTo>
                    <a:lnTo>
                      <a:pt x="30371" y="83125"/>
                    </a:lnTo>
                    <a:lnTo>
                      <a:pt x="20577" y="81508"/>
                    </a:lnTo>
                    <a:cubicBezTo>
                      <a:pt x="10199" y="77371"/>
                      <a:pt x="3780" y="71657"/>
                      <a:pt x="3780" y="65344"/>
                    </a:cubicBezTo>
                    <a:lnTo>
                      <a:pt x="8683" y="60625"/>
                    </a:lnTo>
                    <a:lnTo>
                      <a:pt x="0" y="46255"/>
                    </a:lnTo>
                    <a:cubicBezTo>
                      <a:pt x="0" y="27696"/>
                      <a:pt x="16461" y="11773"/>
                      <a:pt x="39922" y="4971"/>
                    </a:cubicBezTo>
                    <a:lnTo>
                      <a:pt x="54155" y="3001"/>
                    </a:lnTo>
                    <a:lnTo>
                      <a:pt x="54481" y="1450"/>
                    </a:lnTo>
                    <a:lnTo>
                      <a:pt x="58800" y="2358"/>
                    </a:lnTo>
                    <a:lnTo>
                      <a:pt x="65366" y="1450"/>
                    </a:lnTo>
                    <a:cubicBezTo>
                      <a:pt x="74391" y="1450"/>
                      <a:pt x="82989" y="2704"/>
                      <a:pt x="90809" y="4971"/>
                    </a:cubicBezTo>
                    <a:lnTo>
                      <a:pt x="107181" y="12537"/>
                    </a:lnTo>
                    <a:lnTo>
                      <a:pt x="249527" y="42484"/>
                    </a:lnTo>
                    <a:lnTo>
                      <a:pt x="302881" y="42484"/>
                    </a:lnTo>
                    <a:lnTo>
                      <a:pt x="307690" y="43278"/>
                    </a:lnTo>
                    <a:lnTo>
                      <a:pt x="346411" y="43278"/>
                    </a:lnTo>
                    <a:lnTo>
                      <a:pt x="383499" y="3895"/>
                    </a:lnTo>
                    <a:cubicBezTo>
                      <a:pt x="386545" y="661"/>
                      <a:pt x="391166" y="-514"/>
                      <a:pt x="396174" y="202"/>
                    </a:cubicBezTo>
                    <a:close/>
                  </a:path>
                </a:pathLst>
              </a:cu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7329996" y="5634969"/>
                <a:ext cx="136700" cy="82822"/>
              </a:xfrm>
              <a:prstGeom prst="ellipse">
                <a:avLst/>
              </a:prstGeom>
              <a:grpFill/>
              <a:ln>
                <a:noFill/>
                <a:headEnd/>
                <a:tailE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indent="-180975" algn="ctr" eaLnBrk="0" fontAlgn="auto" hangingPunct="0">
                  <a:spcBef>
                    <a:spcPts val="0"/>
                  </a:spcBef>
                  <a:spcAft>
                    <a:spcPts val="0"/>
                  </a:spcAft>
                  <a:buClr>
                    <a:schemeClr val="bg1"/>
                  </a:buClr>
                  <a:buFont typeface="Arial" pitchFamily="34" charset="0"/>
                  <a:buChar char="–"/>
                </a:pPr>
                <a:endParaRPr lang="en-GB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grpSp>
        <p:nvGrpSpPr>
          <p:cNvPr id="14" name="Group 67"/>
          <p:cNvGrpSpPr/>
          <p:nvPr/>
        </p:nvGrpSpPr>
        <p:grpSpPr>
          <a:xfrm>
            <a:off x="7490552" y="5189220"/>
            <a:ext cx="465487" cy="811893"/>
            <a:chOff x="3145756" y="2930601"/>
            <a:chExt cx="636240" cy="1255017"/>
          </a:xfrm>
        </p:grpSpPr>
        <p:sp>
          <p:nvSpPr>
            <p:cNvPr id="69" name="Oval 68"/>
            <p:cNvSpPr/>
            <p:nvPr/>
          </p:nvSpPr>
          <p:spPr bwMode="auto">
            <a:xfrm>
              <a:off x="3209126" y="2930601"/>
              <a:ext cx="280845" cy="158920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chemeClr val="accent5"/>
                </a:solidFill>
                <a:latin typeface="Arial"/>
              </a:endParaRPr>
            </a:p>
          </p:txBody>
        </p:sp>
        <p:sp>
          <p:nvSpPr>
            <p:cNvPr id="70" name="Freeform 90"/>
            <p:cNvSpPr>
              <a:spLocks noEditPoints="1"/>
            </p:cNvSpPr>
            <p:nvPr/>
          </p:nvSpPr>
          <p:spPr bwMode="auto">
            <a:xfrm>
              <a:off x="3145756" y="2985468"/>
              <a:ext cx="412750" cy="1200150"/>
            </a:xfrm>
            <a:custGeom>
              <a:avLst/>
              <a:gdLst>
                <a:gd name="T0" fmla="*/ 219 w 220"/>
                <a:gd name="T1" fmla="*/ 346 h 640"/>
                <a:gd name="T2" fmla="*/ 219 w 220"/>
                <a:gd name="T3" fmla="*/ 346 h 640"/>
                <a:gd name="T4" fmla="*/ 208 w 220"/>
                <a:gd name="T5" fmla="*/ 173 h 640"/>
                <a:gd name="T6" fmla="*/ 197 w 220"/>
                <a:gd name="T7" fmla="*/ 156 h 640"/>
                <a:gd name="T8" fmla="*/ 151 w 220"/>
                <a:gd name="T9" fmla="*/ 133 h 640"/>
                <a:gd name="T10" fmla="*/ 142 w 220"/>
                <a:gd name="T11" fmla="*/ 129 h 640"/>
                <a:gd name="T12" fmla="*/ 164 w 220"/>
                <a:gd name="T13" fmla="*/ 85 h 640"/>
                <a:gd name="T14" fmla="*/ 164 w 220"/>
                <a:gd name="T15" fmla="*/ 55 h 640"/>
                <a:gd name="T16" fmla="*/ 110 w 220"/>
                <a:gd name="T17" fmla="*/ 0 h 640"/>
                <a:gd name="T18" fmla="*/ 56 w 220"/>
                <a:gd name="T19" fmla="*/ 55 h 640"/>
                <a:gd name="T20" fmla="*/ 56 w 220"/>
                <a:gd name="T21" fmla="*/ 85 h 640"/>
                <a:gd name="T22" fmla="*/ 77 w 220"/>
                <a:gd name="T23" fmla="*/ 129 h 640"/>
                <a:gd name="T24" fmla="*/ 68 w 220"/>
                <a:gd name="T25" fmla="*/ 133 h 640"/>
                <a:gd name="T26" fmla="*/ 23 w 220"/>
                <a:gd name="T27" fmla="*/ 156 h 640"/>
                <a:gd name="T28" fmla="*/ 11 w 220"/>
                <a:gd name="T29" fmla="*/ 173 h 640"/>
                <a:gd name="T30" fmla="*/ 1 w 220"/>
                <a:gd name="T31" fmla="*/ 346 h 640"/>
                <a:gd name="T32" fmla="*/ 1 w 220"/>
                <a:gd name="T33" fmla="*/ 346 h 640"/>
                <a:gd name="T34" fmla="*/ 0 w 220"/>
                <a:gd name="T35" fmla="*/ 358 h 640"/>
                <a:gd name="T36" fmla="*/ 34 w 220"/>
                <a:gd name="T37" fmla="*/ 402 h 640"/>
                <a:gd name="T38" fmla="*/ 34 w 220"/>
                <a:gd name="T39" fmla="*/ 640 h 640"/>
                <a:gd name="T40" fmla="*/ 63 w 220"/>
                <a:gd name="T41" fmla="*/ 640 h 640"/>
                <a:gd name="T42" fmla="*/ 77 w 220"/>
                <a:gd name="T43" fmla="*/ 628 h 640"/>
                <a:gd name="T44" fmla="*/ 103 w 220"/>
                <a:gd name="T45" fmla="*/ 404 h 640"/>
                <a:gd name="T46" fmla="*/ 116 w 220"/>
                <a:gd name="T47" fmla="*/ 404 h 640"/>
                <a:gd name="T48" fmla="*/ 143 w 220"/>
                <a:gd name="T49" fmla="*/ 628 h 640"/>
                <a:gd name="T50" fmla="*/ 156 w 220"/>
                <a:gd name="T51" fmla="*/ 640 h 640"/>
                <a:gd name="T52" fmla="*/ 185 w 220"/>
                <a:gd name="T53" fmla="*/ 640 h 640"/>
                <a:gd name="T54" fmla="*/ 185 w 220"/>
                <a:gd name="T55" fmla="*/ 402 h 640"/>
                <a:gd name="T56" fmla="*/ 220 w 220"/>
                <a:gd name="T57" fmla="*/ 358 h 640"/>
                <a:gd name="T58" fmla="*/ 219 w 220"/>
                <a:gd name="T59" fmla="*/ 346 h 640"/>
                <a:gd name="T60" fmla="*/ 34 w 220"/>
                <a:gd name="T61" fmla="*/ 390 h 640"/>
                <a:gd name="T62" fmla="*/ 12 w 220"/>
                <a:gd name="T63" fmla="*/ 358 h 640"/>
                <a:gd name="T64" fmla="*/ 12 w 220"/>
                <a:gd name="T65" fmla="*/ 358 h 640"/>
                <a:gd name="T66" fmla="*/ 34 w 220"/>
                <a:gd name="T67" fmla="*/ 358 h 640"/>
                <a:gd name="T68" fmla="*/ 34 w 220"/>
                <a:gd name="T69" fmla="*/ 390 h 640"/>
                <a:gd name="T70" fmla="*/ 110 w 220"/>
                <a:gd name="T71" fmla="*/ 128 h 640"/>
                <a:gd name="T72" fmla="*/ 68 w 220"/>
                <a:gd name="T73" fmla="*/ 85 h 640"/>
                <a:gd name="T74" fmla="*/ 68 w 220"/>
                <a:gd name="T75" fmla="*/ 59 h 640"/>
                <a:gd name="T76" fmla="*/ 88 w 220"/>
                <a:gd name="T77" fmla="*/ 39 h 640"/>
                <a:gd name="T78" fmla="*/ 88 w 220"/>
                <a:gd name="T79" fmla="*/ 39 h 640"/>
                <a:gd name="T80" fmla="*/ 110 w 220"/>
                <a:gd name="T81" fmla="*/ 41 h 640"/>
                <a:gd name="T82" fmla="*/ 146 w 220"/>
                <a:gd name="T83" fmla="*/ 34 h 640"/>
                <a:gd name="T84" fmla="*/ 152 w 220"/>
                <a:gd name="T85" fmla="*/ 55 h 640"/>
                <a:gd name="T86" fmla="*/ 152 w 220"/>
                <a:gd name="T87" fmla="*/ 85 h 640"/>
                <a:gd name="T88" fmla="*/ 110 w 220"/>
                <a:gd name="T89" fmla="*/ 128 h 640"/>
                <a:gd name="T90" fmla="*/ 185 w 220"/>
                <a:gd name="T91" fmla="*/ 390 h 640"/>
                <a:gd name="T92" fmla="*/ 185 w 220"/>
                <a:gd name="T93" fmla="*/ 358 h 640"/>
                <a:gd name="T94" fmla="*/ 207 w 220"/>
                <a:gd name="T95" fmla="*/ 358 h 640"/>
                <a:gd name="T96" fmla="*/ 208 w 220"/>
                <a:gd name="T97" fmla="*/ 358 h 640"/>
                <a:gd name="T98" fmla="*/ 185 w 220"/>
                <a:gd name="T99" fmla="*/ 39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" h="640">
                  <a:moveTo>
                    <a:pt x="219" y="346"/>
                  </a:moveTo>
                  <a:cubicBezTo>
                    <a:pt x="219" y="346"/>
                    <a:pt x="219" y="346"/>
                    <a:pt x="219" y="346"/>
                  </a:cubicBezTo>
                  <a:cubicBezTo>
                    <a:pt x="208" y="173"/>
                    <a:pt x="208" y="173"/>
                    <a:pt x="208" y="173"/>
                  </a:cubicBezTo>
                  <a:cubicBezTo>
                    <a:pt x="207" y="164"/>
                    <a:pt x="203" y="159"/>
                    <a:pt x="197" y="156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2" y="129"/>
                    <a:pt x="142" y="129"/>
                    <a:pt x="142" y="129"/>
                  </a:cubicBezTo>
                  <a:cubicBezTo>
                    <a:pt x="155" y="119"/>
                    <a:pt x="164" y="103"/>
                    <a:pt x="164" y="85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25"/>
                    <a:pt x="140" y="0"/>
                    <a:pt x="110" y="0"/>
                  </a:cubicBezTo>
                  <a:cubicBezTo>
                    <a:pt x="80" y="0"/>
                    <a:pt x="56" y="25"/>
                    <a:pt x="56" y="5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103"/>
                    <a:pt x="64" y="119"/>
                    <a:pt x="77" y="12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23" y="156"/>
                    <a:pt x="23" y="156"/>
                    <a:pt x="23" y="156"/>
                  </a:cubicBezTo>
                  <a:cubicBezTo>
                    <a:pt x="17" y="159"/>
                    <a:pt x="12" y="164"/>
                    <a:pt x="11" y="173"/>
                  </a:cubicBezTo>
                  <a:cubicBezTo>
                    <a:pt x="1" y="346"/>
                    <a:pt x="1" y="346"/>
                    <a:pt x="1" y="346"/>
                  </a:cubicBezTo>
                  <a:cubicBezTo>
                    <a:pt x="1" y="346"/>
                    <a:pt x="1" y="346"/>
                    <a:pt x="1" y="34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9"/>
                    <a:pt x="15" y="397"/>
                    <a:pt x="34" y="402"/>
                  </a:cubicBezTo>
                  <a:cubicBezTo>
                    <a:pt x="34" y="640"/>
                    <a:pt x="34" y="640"/>
                    <a:pt x="34" y="640"/>
                  </a:cubicBezTo>
                  <a:cubicBezTo>
                    <a:pt x="63" y="640"/>
                    <a:pt x="63" y="640"/>
                    <a:pt x="63" y="640"/>
                  </a:cubicBezTo>
                  <a:cubicBezTo>
                    <a:pt x="70" y="640"/>
                    <a:pt x="76" y="634"/>
                    <a:pt x="77" y="628"/>
                  </a:cubicBezTo>
                  <a:cubicBezTo>
                    <a:pt x="103" y="404"/>
                    <a:pt x="103" y="404"/>
                    <a:pt x="103" y="404"/>
                  </a:cubicBezTo>
                  <a:cubicBezTo>
                    <a:pt x="116" y="404"/>
                    <a:pt x="116" y="404"/>
                    <a:pt x="116" y="404"/>
                  </a:cubicBezTo>
                  <a:cubicBezTo>
                    <a:pt x="143" y="628"/>
                    <a:pt x="143" y="628"/>
                    <a:pt x="143" y="628"/>
                  </a:cubicBezTo>
                  <a:cubicBezTo>
                    <a:pt x="144" y="634"/>
                    <a:pt x="150" y="640"/>
                    <a:pt x="156" y="640"/>
                  </a:cubicBezTo>
                  <a:cubicBezTo>
                    <a:pt x="185" y="640"/>
                    <a:pt x="185" y="640"/>
                    <a:pt x="185" y="640"/>
                  </a:cubicBezTo>
                  <a:cubicBezTo>
                    <a:pt x="185" y="402"/>
                    <a:pt x="185" y="402"/>
                    <a:pt x="185" y="402"/>
                  </a:cubicBezTo>
                  <a:cubicBezTo>
                    <a:pt x="205" y="397"/>
                    <a:pt x="220" y="379"/>
                    <a:pt x="220" y="358"/>
                  </a:cubicBezTo>
                  <a:lnTo>
                    <a:pt x="219" y="346"/>
                  </a:lnTo>
                  <a:close/>
                  <a:moveTo>
                    <a:pt x="34" y="390"/>
                  </a:moveTo>
                  <a:cubicBezTo>
                    <a:pt x="21" y="385"/>
                    <a:pt x="12" y="373"/>
                    <a:pt x="12" y="358"/>
                  </a:cubicBezTo>
                  <a:cubicBezTo>
                    <a:pt x="12" y="358"/>
                    <a:pt x="12" y="358"/>
                    <a:pt x="12" y="358"/>
                  </a:cubicBezTo>
                  <a:cubicBezTo>
                    <a:pt x="34" y="358"/>
                    <a:pt x="34" y="358"/>
                    <a:pt x="34" y="358"/>
                  </a:cubicBezTo>
                  <a:lnTo>
                    <a:pt x="34" y="390"/>
                  </a:lnTo>
                  <a:close/>
                  <a:moveTo>
                    <a:pt x="110" y="128"/>
                  </a:moveTo>
                  <a:cubicBezTo>
                    <a:pt x="86" y="128"/>
                    <a:pt x="68" y="109"/>
                    <a:pt x="68" y="85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48"/>
                    <a:pt x="77" y="39"/>
                    <a:pt x="88" y="39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94" y="41"/>
                    <a:pt x="102" y="41"/>
                    <a:pt x="110" y="41"/>
                  </a:cubicBezTo>
                  <a:cubicBezTo>
                    <a:pt x="125" y="41"/>
                    <a:pt x="139" y="38"/>
                    <a:pt x="146" y="34"/>
                  </a:cubicBezTo>
                  <a:cubicBezTo>
                    <a:pt x="150" y="40"/>
                    <a:pt x="152" y="47"/>
                    <a:pt x="152" y="55"/>
                  </a:cubicBezTo>
                  <a:cubicBezTo>
                    <a:pt x="152" y="85"/>
                    <a:pt x="152" y="85"/>
                    <a:pt x="152" y="85"/>
                  </a:cubicBezTo>
                  <a:cubicBezTo>
                    <a:pt x="152" y="109"/>
                    <a:pt x="133" y="128"/>
                    <a:pt x="110" y="128"/>
                  </a:cubicBezTo>
                  <a:close/>
                  <a:moveTo>
                    <a:pt x="185" y="390"/>
                  </a:moveTo>
                  <a:cubicBezTo>
                    <a:pt x="185" y="358"/>
                    <a:pt x="185" y="358"/>
                    <a:pt x="185" y="358"/>
                  </a:cubicBezTo>
                  <a:cubicBezTo>
                    <a:pt x="207" y="358"/>
                    <a:pt x="207" y="358"/>
                    <a:pt x="207" y="358"/>
                  </a:cubicBezTo>
                  <a:cubicBezTo>
                    <a:pt x="208" y="358"/>
                    <a:pt x="208" y="358"/>
                    <a:pt x="208" y="358"/>
                  </a:cubicBezTo>
                  <a:cubicBezTo>
                    <a:pt x="207" y="373"/>
                    <a:pt x="198" y="385"/>
                    <a:pt x="185" y="3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accent5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488705" y="3137513"/>
              <a:ext cx="293291" cy="692727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chemeClr val="accent5"/>
                </a:solidFill>
                <a:latin typeface="Arial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 rot="361690">
              <a:off x="3430656" y="3245926"/>
              <a:ext cx="270164" cy="99331"/>
            </a:xfrm>
            <a:prstGeom prst="roundRect">
              <a:avLst/>
            </a:pr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chemeClr val="accent5"/>
                </a:solidFill>
                <a:latin typeface="Arial"/>
              </a:endParaRPr>
            </a:p>
          </p:txBody>
        </p:sp>
        <p:sp>
          <p:nvSpPr>
            <p:cNvPr id="73" name="Rounded Rectangle 72"/>
            <p:cNvSpPr/>
            <p:nvPr/>
          </p:nvSpPr>
          <p:spPr bwMode="auto">
            <a:xfrm rot="2703700">
              <a:off x="3484235" y="3187486"/>
              <a:ext cx="235030" cy="86765"/>
            </a:xfrm>
            <a:prstGeom prst="roundRect">
              <a:avLst/>
            </a:pr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chemeClr val="accent5"/>
                </a:solidFill>
                <a:latin typeface="Arial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 rot="2263846">
              <a:off x="3440995" y="3096433"/>
              <a:ext cx="129557" cy="6061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chemeClr val="accent5"/>
                </a:solidFill>
                <a:latin typeface="Arial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3632679" y="3267254"/>
              <a:ext cx="89348" cy="89348"/>
            </a:xfrm>
            <a:prstGeom prst="ellipse">
              <a:avLst/>
            </a:prstGeom>
            <a:solidFill>
              <a:schemeClr val="accent5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chemeClr val="accent5"/>
                </a:solidFill>
                <a:latin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236042" y="3486419"/>
              <a:ext cx="218746" cy="46833"/>
            </a:xfrm>
            <a:prstGeom prst="rect">
              <a:avLst/>
            </a:prstGeom>
            <a:solidFill>
              <a:schemeClr val="bg1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indent="-180975" algn="ctr" eaLnBrk="0" fontAlgn="auto" hangingPunct="0"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Font typeface="Arial" pitchFamily="34" charset="0"/>
                <a:buChar char="–"/>
              </a:pPr>
              <a:endParaRPr lang="en-GB" sz="1200" b="1" kern="0" dirty="0">
                <a:solidFill>
                  <a:schemeClr val="accent5"/>
                </a:solidFill>
                <a:latin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87005" y="6316090"/>
            <a:ext cx="849877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cs typeface="Arial" pitchFamily="34" charset="0"/>
              </a:rPr>
              <a:t>1. Global Coalition on Aging, 2013. Life-course immunization: a d</a:t>
            </a:r>
            <a:r>
              <a:rPr lang="en-GB" sz="700" dirty="0">
                <a:cs typeface="Arial" pitchFamily="34" charset="0"/>
              </a:rPr>
              <a:t>river of healthy aging. </a:t>
            </a:r>
            <a:r>
              <a:rPr lang="en-GB" sz="7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http://www.globalcoalitiononaging.com/v2/data/uploads/documents/life-course-immunization_gcoa-for-web.pdf</a:t>
            </a:r>
            <a:r>
              <a:rPr lang="en-GB" sz="700" dirty="0"/>
              <a:t> (</a:t>
            </a:r>
            <a:r>
              <a:rPr lang="da-DK" sz="700" dirty="0"/>
              <a:t>(</a:t>
            </a:r>
            <a:r>
              <a:rPr lang="ru-RU" sz="700" dirty="0"/>
              <a:t>доступно на 03.03.2020</a:t>
            </a:r>
            <a:r>
              <a:rPr lang="en-GB" sz="700" dirty="0"/>
              <a:t>); 2. Carrillo-</a:t>
            </a:r>
            <a:r>
              <a:rPr lang="en-GB" sz="700" dirty="0" err="1"/>
              <a:t>Santisteve</a:t>
            </a:r>
            <a:r>
              <a:rPr lang="en-GB" sz="700" dirty="0"/>
              <a:t> P &amp; </a:t>
            </a:r>
            <a:r>
              <a:rPr lang="en-GB" sz="700" dirty="0" err="1"/>
              <a:t>Lopalco</a:t>
            </a:r>
            <a:r>
              <a:rPr lang="en-GB" sz="700" dirty="0"/>
              <a:t> PL. </a:t>
            </a:r>
            <a:r>
              <a:rPr lang="en-GB" sz="700" i="1" dirty="0" err="1"/>
              <a:t>Clin</a:t>
            </a:r>
            <a:r>
              <a:rPr lang="en-GB" sz="700" i="1" dirty="0"/>
              <a:t> </a:t>
            </a:r>
            <a:r>
              <a:rPr lang="en-GB" sz="700" i="1" dirty="0" err="1"/>
              <a:t>Microbiol</a:t>
            </a:r>
            <a:r>
              <a:rPr lang="en-GB" sz="700" i="1" dirty="0"/>
              <a:t> Infect </a:t>
            </a:r>
            <a:r>
              <a:rPr lang="en-GB" sz="700" dirty="0"/>
              <a:t>2012;18:50–56; 3. Jones C &amp; Heath P. </a:t>
            </a:r>
            <a:r>
              <a:rPr lang="en-GB" sz="700" i="1" dirty="0"/>
              <a:t>Hum </a:t>
            </a:r>
            <a:r>
              <a:rPr lang="en-GB" sz="700" i="1" dirty="0" err="1"/>
              <a:t>Vaccin</a:t>
            </a:r>
            <a:r>
              <a:rPr lang="en-GB" sz="700" i="1" dirty="0"/>
              <a:t> </a:t>
            </a:r>
            <a:r>
              <a:rPr lang="en-GB" sz="700" i="1" dirty="0" err="1"/>
              <a:t>Immunother</a:t>
            </a:r>
            <a:r>
              <a:rPr lang="en-GB" sz="700" dirty="0"/>
              <a:t> 2014;10:2118–2122; 4. WHO, 2016. Migration and health: key issues. </a:t>
            </a:r>
            <a:r>
              <a:rPr lang="en-GB" sz="700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http://www.euro.who.int/en/health-topics/health-determinants/migration-and-health/migrant-health-in-the-european-region/migration-and-health-key-issues</a:t>
            </a:r>
            <a:r>
              <a:rPr lang="en-GB" sz="700" dirty="0"/>
              <a:t> (</a:t>
            </a:r>
            <a:r>
              <a:rPr lang="da-DK" sz="700" dirty="0"/>
              <a:t>(</a:t>
            </a:r>
            <a:r>
              <a:rPr lang="ru-RU" sz="700" dirty="0"/>
              <a:t>доступно на 03.03.2020</a:t>
            </a:r>
            <a:r>
              <a:rPr lang="en-GB" sz="700" dirty="0"/>
              <a:t>); 5. CDC. </a:t>
            </a:r>
            <a:r>
              <a:rPr lang="en-GB" sz="700" i="1" dirty="0"/>
              <a:t>MMWR </a:t>
            </a:r>
            <a:r>
              <a:rPr lang="en-GB" sz="700" i="1" dirty="0" err="1"/>
              <a:t>Recomm</a:t>
            </a:r>
            <a:r>
              <a:rPr lang="en-GB" sz="700" i="1" dirty="0"/>
              <a:t> Rep </a:t>
            </a:r>
            <a:r>
              <a:rPr lang="en-GB" sz="700" dirty="0"/>
              <a:t>1997;46:1–42</a:t>
            </a:r>
          </a:p>
        </p:txBody>
      </p:sp>
    </p:spTree>
    <p:extLst>
      <p:ext uri="{BB962C8B-B14F-4D97-AF65-F5344CB8AC3E}">
        <p14:creationId xmlns="" xmlns:p14="http://schemas.microsoft.com/office/powerpoint/2010/main" val="55571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 bwMode="auto">
          <a:xfrm>
            <a:off x="486389" y="5409220"/>
            <a:ext cx="8218784" cy="5554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kern="0" dirty="0">
                <a:solidFill>
                  <a:srgbClr val="FF0000"/>
                </a:solidFill>
              </a:rPr>
              <a:t>Календарь вакцинации соответствует разным периодам жизни и обстоятельствам</a:t>
            </a:r>
            <a:r>
              <a:rPr lang="en-GB" kern="0" baseline="30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214851" y="-156976"/>
            <a:ext cx="7890815" cy="1015663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ru-RU" sz="3600" dirty="0">
                <a:solidFill>
                  <a:srgbClr val="FF0000"/>
                </a:solidFill>
              </a:rPr>
              <a:t>Индивидуальные  потребности в вакцинации в течение жизни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197" y="6387149"/>
            <a:ext cx="8200248" cy="4882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700" dirty="0">
                <a:solidFill>
                  <a:schemeClr val="tx1"/>
                </a:solidFill>
              </a:rPr>
              <a:t>1. CDC, 2016. </a:t>
            </a:r>
            <a:r>
              <a:rPr lang="en-GB" sz="700" dirty="0">
                <a:solidFill>
                  <a:schemeClr val="tx1"/>
                </a:solidFill>
              </a:rPr>
              <a:t>Recommended immunization schedules for persons aged 0 through 18 years. </a:t>
            </a:r>
            <a:r>
              <a:rPr lang="da-DK" sz="7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http://www.cdc.gov/vaccines/schedules/downloads/child/0-18yrs-child-combined-schedule.pdf</a:t>
            </a:r>
            <a:r>
              <a:rPr lang="da-DK" sz="700" dirty="0">
                <a:solidFill>
                  <a:schemeClr val="tx1"/>
                </a:solidFill>
              </a:rPr>
              <a:t> (</a:t>
            </a:r>
            <a:r>
              <a:rPr lang="ru-RU" sz="700" dirty="0">
                <a:solidFill>
                  <a:schemeClr val="tx1"/>
                </a:solidFill>
              </a:rPr>
              <a:t>доступно на 03.03.2020</a:t>
            </a:r>
            <a:r>
              <a:rPr lang="da-DK" sz="700" dirty="0">
                <a:solidFill>
                  <a:schemeClr val="tx1"/>
                </a:solidFill>
              </a:rPr>
              <a:t>); 2. ECDC, 2016. Vaccine schedule. </a:t>
            </a:r>
            <a:r>
              <a:rPr lang="da-DK" sz="7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http://vaccine-schedule.ecdc.europa.eu/pages/scheduler.aspx</a:t>
            </a:r>
            <a:r>
              <a:rPr lang="da-DK" sz="700" dirty="0">
                <a:solidFill>
                  <a:schemeClr val="tx1"/>
                </a:solidFill>
              </a:rPr>
              <a:t> (</a:t>
            </a:r>
            <a:r>
              <a:rPr lang="ru-RU" sz="700" dirty="0">
                <a:solidFill>
                  <a:schemeClr val="tx1"/>
                </a:solidFill>
              </a:rPr>
              <a:t>доступно на 03.03.2020</a:t>
            </a:r>
            <a:r>
              <a:rPr lang="da-DK" sz="700" dirty="0">
                <a:solidFill>
                  <a:schemeClr val="tx1"/>
                </a:solidFill>
              </a:rPr>
              <a:t>); 3. CDC, 2016. </a:t>
            </a:r>
            <a:r>
              <a:rPr lang="en-GB" sz="700" dirty="0">
                <a:solidFill>
                  <a:schemeClr val="tx1"/>
                </a:solidFill>
              </a:rPr>
              <a:t>Recommended immunization schedule for adults aged 19 years or older, by vaccine and age group. </a:t>
            </a:r>
            <a:r>
              <a:rPr lang="da-DK" sz="7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http://www.cdc.gov/vaccines/schedules/downloads/adult/adult-schedule.pdf</a:t>
            </a:r>
            <a:r>
              <a:rPr lang="da-DK" sz="700" dirty="0">
                <a:solidFill>
                  <a:schemeClr val="tx1"/>
                </a:solidFill>
              </a:rPr>
              <a:t> (</a:t>
            </a:r>
            <a:r>
              <a:rPr lang="ru-RU" sz="700" dirty="0">
                <a:solidFill>
                  <a:schemeClr val="tx1"/>
                </a:solidFill>
              </a:rPr>
              <a:t>доступно на 03.03.2020</a:t>
            </a:r>
            <a:r>
              <a:rPr lang="da-DK" sz="700" dirty="0">
                <a:solidFill>
                  <a:schemeClr val="tx1"/>
                </a:solidFill>
              </a:rPr>
              <a:t>); 4. Rappuoli R </a:t>
            </a:r>
            <a:r>
              <a:rPr lang="da-DK" sz="700" i="1" dirty="0">
                <a:solidFill>
                  <a:schemeClr val="tx1"/>
                </a:solidFill>
              </a:rPr>
              <a:t>et al. Nat Rev Immunol </a:t>
            </a:r>
            <a:r>
              <a:rPr lang="da-DK" sz="700" dirty="0">
                <a:solidFill>
                  <a:schemeClr val="tx1"/>
                </a:solidFill>
              </a:rPr>
              <a:t>2011;11:865–872; 5. CDC, 2016. </a:t>
            </a:r>
            <a:r>
              <a:rPr lang="en-GB" sz="700" dirty="0">
                <a:solidFill>
                  <a:schemeClr val="tx1"/>
                </a:solidFill>
              </a:rPr>
              <a:t>Guidelines for vaccinating pregnant women. </a:t>
            </a:r>
            <a:r>
              <a:rPr lang="en-GB" sz="7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http://www.cdc.gov/vaccines/pregnancy/hcp/guidelines.html</a:t>
            </a:r>
            <a:r>
              <a:rPr lang="en-GB" sz="700" dirty="0">
                <a:solidFill>
                  <a:schemeClr val="tx1"/>
                </a:solidFill>
              </a:rPr>
              <a:t> (</a:t>
            </a:r>
            <a:r>
              <a:rPr lang="ru-RU" sz="700" dirty="0">
                <a:solidFill>
                  <a:schemeClr val="tx1"/>
                </a:solidFill>
              </a:rPr>
              <a:t>доступно на 03.03.2020</a:t>
            </a:r>
            <a:r>
              <a:rPr lang="en-GB" sz="700" dirty="0">
                <a:solidFill>
                  <a:schemeClr val="tx1"/>
                </a:solidFill>
              </a:rPr>
              <a:t>)</a:t>
            </a:r>
            <a:endParaRPr lang="da-DK" sz="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sz="700" dirty="0">
              <a:solidFill>
                <a:schemeClr val="tx1"/>
              </a:solidFill>
            </a:endParaRPr>
          </a:p>
          <a:p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498898" y="1188075"/>
            <a:ext cx="1553251" cy="39218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ru-RU" sz="1400" b="1" kern="0" dirty="0">
                <a:solidFill>
                  <a:schemeClr val="accent5"/>
                </a:solidFill>
                <a:latin typeface="Arial"/>
              </a:rPr>
              <a:t>Беременные женщины</a:t>
            </a:r>
            <a:r>
              <a:rPr lang="en-GB" sz="1400" b="1" kern="0" baseline="30000" dirty="0">
                <a:solidFill>
                  <a:schemeClr val="accent5"/>
                </a:solidFill>
                <a:latin typeface="Arial"/>
              </a:rPr>
              <a:t>3–5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GB" sz="1200" b="1" kern="0" dirty="0">
              <a:solidFill>
                <a:schemeClr val="bg2"/>
              </a:solidFill>
              <a:latin typeface="Arial"/>
            </a:endParaRP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Гепатит </a:t>
            </a:r>
            <a:r>
              <a:rPr lang="en-GB" sz="1000" kern="0" dirty="0">
                <a:solidFill>
                  <a:schemeClr val="tx1"/>
                </a:solidFill>
                <a:latin typeface="Arial"/>
              </a:rPr>
              <a:t>B</a:t>
            </a: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Грипп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Коклюш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Столбняк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Дифтерия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Полиомиелит</a:t>
            </a:r>
            <a:endParaRPr lang="en-GB" sz="1100" kern="0" dirty="0">
              <a:solidFill>
                <a:schemeClr val="tx1"/>
              </a:solidFill>
              <a:latin typeface="Arial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GB" sz="12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486389" y="1188075"/>
            <a:ext cx="1553251" cy="39218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–"/>
            </a:pPr>
            <a:r>
              <a:rPr lang="ru-RU" sz="1400" b="1" kern="0" dirty="0">
                <a:solidFill>
                  <a:schemeClr val="accent5"/>
                </a:solidFill>
                <a:latin typeface="Arial"/>
              </a:rPr>
              <a:t>Младенцы и дети</a:t>
            </a:r>
            <a:r>
              <a:rPr lang="en-GB" sz="1400" b="1" kern="0" baseline="30000" dirty="0">
                <a:solidFill>
                  <a:schemeClr val="accent5"/>
                </a:solidFill>
                <a:latin typeface="Arial"/>
              </a:rPr>
              <a:t>1,2</a:t>
            </a:r>
            <a:endParaRPr lang="en-GB" sz="1100" kern="0" baseline="30000" dirty="0">
              <a:solidFill>
                <a:schemeClr val="accent5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Дифтерия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Столбняк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Коклюш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Гепатит В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Грипп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Полиомиелит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Пневмококк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Менингококк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 err="1">
                <a:solidFill>
                  <a:schemeClr val="tx1"/>
                </a:solidFill>
                <a:latin typeface="Arial"/>
              </a:rPr>
              <a:t>Ротавирус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Ветряная оспа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Корь, паротит, краснуха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i="1" kern="0" dirty="0" err="1">
                <a:solidFill>
                  <a:schemeClr val="tx1"/>
                </a:solidFill>
              </a:rPr>
              <a:t>Хиб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Гепатит</a:t>
            </a:r>
            <a:r>
              <a:rPr lang="en-GB" sz="1000" kern="0" dirty="0">
                <a:solidFill>
                  <a:schemeClr val="tx1"/>
                </a:solidFill>
              </a:rPr>
              <a:t> A</a:t>
            </a: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050" kern="0" dirty="0">
              <a:solidFill>
                <a:schemeClr val="tx1"/>
              </a:solidFill>
              <a:latin typeface="Arial"/>
            </a:endParaRPr>
          </a:p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kern="0" dirty="0">
              <a:solidFill>
                <a:schemeClr val="tx1"/>
              </a:solidFill>
              <a:latin typeface="Arial"/>
            </a:endParaRPr>
          </a:p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GB" sz="12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2161991" y="1188075"/>
            <a:ext cx="1553251" cy="39218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400" b="1" kern="0" dirty="0">
                <a:solidFill>
                  <a:schemeClr val="accent5"/>
                </a:solidFill>
                <a:latin typeface="Arial"/>
              </a:rPr>
              <a:t>Подростки и взрослые</a:t>
            </a:r>
            <a:r>
              <a:rPr lang="en-GB" sz="1400" b="1" kern="0" baseline="30000" dirty="0">
                <a:solidFill>
                  <a:schemeClr val="accent5"/>
                </a:solidFill>
                <a:latin typeface="Arial"/>
              </a:rPr>
              <a:t>2,3</a:t>
            </a:r>
          </a:p>
          <a:p>
            <a:pPr algn="ctr" eaLnBrk="0" hangingPunct="0">
              <a:buClr>
                <a:schemeClr val="bg1"/>
              </a:buClr>
            </a:pPr>
            <a:endParaRPr lang="en-GB" sz="1000" b="1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Столбняк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Грипп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Дифтерия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Гепатит</a:t>
            </a:r>
            <a:r>
              <a:rPr lang="en-GB" sz="1000" kern="0" dirty="0">
                <a:solidFill>
                  <a:schemeClr val="tx1"/>
                </a:solidFill>
                <a:latin typeface="Arial"/>
              </a:rPr>
              <a:t> A</a:t>
            </a: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Гепатит</a:t>
            </a:r>
            <a:r>
              <a:rPr lang="en-GB" sz="1000" kern="0" dirty="0">
                <a:solidFill>
                  <a:schemeClr val="tx1"/>
                </a:solidFill>
              </a:rPr>
              <a:t> B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Менингококк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Пневмококк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Коклюш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ВПЧ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Ветряная оспа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Опоясывающий герпес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Корь, паротит, краснуха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Полиомиелит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i="1" kern="0" dirty="0" err="1">
                <a:solidFill>
                  <a:schemeClr val="tx1"/>
                </a:solidFill>
              </a:rPr>
              <a:t>Хиб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05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050" kern="0" dirty="0">
              <a:solidFill>
                <a:schemeClr val="tx1"/>
              </a:solidFill>
              <a:latin typeface="Arial"/>
            </a:endParaRPr>
          </a:p>
          <a:p>
            <a:pPr marL="92075" indent="-92075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100" kern="0" dirty="0">
              <a:solidFill>
                <a:schemeClr val="tx1"/>
              </a:solidFill>
              <a:latin typeface="Arial"/>
            </a:endParaRPr>
          </a:p>
          <a:p>
            <a:pPr marL="180975" indent="-180975"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600" b="1" kern="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7151922" y="1188075"/>
            <a:ext cx="1553251" cy="39218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72000" rIns="36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  <a:buFont typeface="Arial" pitchFamily="34" charset="0"/>
              <a:buChar char="–"/>
            </a:pPr>
            <a:r>
              <a:rPr lang="ru-RU" sz="14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Пожилые</a:t>
            </a:r>
            <a:r>
              <a:rPr lang="en-GB" sz="1400" b="1" kern="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2,3</a:t>
            </a:r>
          </a:p>
          <a:p>
            <a:pPr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400" b="1" kern="0" dirty="0">
              <a:solidFill>
                <a:schemeClr val="bg2"/>
              </a:solidFill>
              <a:latin typeface="Arial"/>
            </a:endParaRPr>
          </a:p>
          <a:p>
            <a:pPr algn="ctr" eaLnBrk="0" hangingPunct="0">
              <a:buClr>
                <a:schemeClr val="bg1"/>
              </a:buClr>
              <a:buFont typeface="Arial" pitchFamily="34" charset="0"/>
              <a:buChar char="–"/>
            </a:pPr>
            <a:endParaRPr lang="en-GB" sz="11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Грипп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Менингококк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Пневмококк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Ветряная оспа</a:t>
            </a:r>
            <a:r>
              <a:rPr lang="en-GB" sz="1000" kern="0" dirty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Опоясывающий герпес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Столбняк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Дифтерия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Коклюш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Гепатит</a:t>
            </a:r>
            <a:r>
              <a:rPr lang="en-GB" sz="1000" kern="0" dirty="0">
                <a:solidFill>
                  <a:schemeClr val="tx1"/>
                </a:solidFill>
              </a:rPr>
              <a:t> A</a:t>
            </a: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Гепатит</a:t>
            </a:r>
            <a:r>
              <a:rPr lang="en-GB" sz="1000" kern="0" dirty="0">
                <a:solidFill>
                  <a:schemeClr val="tx1"/>
                </a:solidFill>
              </a:rPr>
              <a:t> B</a:t>
            </a: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05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GB" sz="105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9" name="Freeform 92"/>
          <p:cNvSpPr>
            <a:spLocks noEditPoints="1"/>
          </p:cNvSpPr>
          <p:nvPr/>
        </p:nvSpPr>
        <p:spPr bwMode="auto">
          <a:xfrm>
            <a:off x="1333827" y="4390976"/>
            <a:ext cx="247324" cy="583802"/>
          </a:xfrm>
          <a:custGeom>
            <a:avLst/>
            <a:gdLst>
              <a:gd name="T0" fmla="*/ 133 w 172"/>
              <a:gd name="T1" fmla="*/ 66 h 451"/>
              <a:gd name="T2" fmla="*/ 139 w 172"/>
              <a:gd name="T3" fmla="*/ 75 h 451"/>
              <a:gd name="T4" fmla="*/ 172 w 172"/>
              <a:gd name="T5" fmla="*/ 85 h 451"/>
              <a:gd name="T6" fmla="*/ 158 w 172"/>
              <a:gd name="T7" fmla="*/ 54 h 451"/>
              <a:gd name="T8" fmla="*/ 133 w 172"/>
              <a:gd name="T9" fmla="*/ 44 h 451"/>
              <a:gd name="T10" fmla="*/ 86 w 172"/>
              <a:gd name="T11" fmla="*/ 0 h 451"/>
              <a:gd name="T12" fmla="*/ 39 w 172"/>
              <a:gd name="T13" fmla="*/ 44 h 451"/>
              <a:gd name="T14" fmla="*/ 14 w 172"/>
              <a:gd name="T15" fmla="*/ 54 h 451"/>
              <a:gd name="T16" fmla="*/ 0 w 172"/>
              <a:gd name="T17" fmla="*/ 85 h 451"/>
              <a:gd name="T18" fmla="*/ 33 w 172"/>
              <a:gd name="T19" fmla="*/ 75 h 451"/>
              <a:gd name="T20" fmla="*/ 40 w 172"/>
              <a:gd name="T21" fmla="*/ 66 h 451"/>
              <a:gd name="T22" fmla="*/ 54 w 172"/>
              <a:gd name="T23" fmla="*/ 91 h 451"/>
              <a:gd name="T24" fmla="*/ 33 w 172"/>
              <a:gd name="T25" fmla="*/ 101 h 451"/>
              <a:gd name="T26" fmla="*/ 21 w 172"/>
              <a:gd name="T27" fmla="*/ 118 h 451"/>
              <a:gd name="T28" fmla="*/ 9 w 172"/>
              <a:gd name="T29" fmla="*/ 229 h 451"/>
              <a:gd name="T30" fmla="*/ 9 w 172"/>
              <a:gd name="T31" fmla="*/ 229 h 451"/>
              <a:gd name="T32" fmla="*/ 8 w 172"/>
              <a:gd name="T33" fmla="*/ 240 h 451"/>
              <a:gd name="T34" fmla="*/ 24 w 172"/>
              <a:gd name="T35" fmla="*/ 269 h 451"/>
              <a:gd name="T36" fmla="*/ 11 w 172"/>
              <a:gd name="T37" fmla="*/ 328 h 451"/>
              <a:gd name="T38" fmla="*/ 20 w 172"/>
              <a:gd name="T39" fmla="*/ 340 h 451"/>
              <a:gd name="T40" fmla="*/ 42 w 172"/>
              <a:gd name="T41" fmla="*/ 340 h 451"/>
              <a:gd name="T42" fmla="*/ 56 w 172"/>
              <a:gd name="T43" fmla="*/ 439 h 451"/>
              <a:gd name="T44" fmla="*/ 69 w 172"/>
              <a:gd name="T45" fmla="*/ 451 h 451"/>
              <a:gd name="T46" fmla="*/ 80 w 172"/>
              <a:gd name="T47" fmla="*/ 451 h 451"/>
              <a:gd name="T48" fmla="*/ 80 w 172"/>
              <a:gd name="T49" fmla="*/ 439 h 451"/>
              <a:gd name="T50" fmla="*/ 80 w 172"/>
              <a:gd name="T51" fmla="*/ 340 h 451"/>
              <a:gd name="T52" fmla="*/ 92 w 172"/>
              <a:gd name="T53" fmla="*/ 340 h 451"/>
              <a:gd name="T54" fmla="*/ 92 w 172"/>
              <a:gd name="T55" fmla="*/ 439 h 451"/>
              <a:gd name="T56" fmla="*/ 92 w 172"/>
              <a:gd name="T57" fmla="*/ 451 h 451"/>
              <a:gd name="T58" fmla="*/ 103 w 172"/>
              <a:gd name="T59" fmla="*/ 451 h 451"/>
              <a:gd name="T60" fmla="*/ 116 w 172"/>
              <a:gd name="T61" fmla="*/ 439 h 451"/>
              <a:gd name="T62" fmla="*/ 130 w 172"/>
              <a:gd name="T63" fmla="*/ 340 h 451"/>
              <a:gd name="T64" fmla="*/ 152 w 172"/>
              <a:gd name="T65" fmla="*/ 340 h 451"/>
              <a:gd name="T66" fmla="*/ 162 w 172"/>
              <a:gd name="T67" fmla="*/ 328 h 451"/>
              <a:gd name="T68" fmla="*/ 149 w 172"/>
              <a:gd name="T69" fmla="*/ 269 h 451"/>
              <a:gd name="T70" fmla="*/ 164 w 172"/>
              <a:gd name="T71" fmla="*/ 240 h 451"/>
              <a:gd name="T72" fmla="*/ 162 w 172"/>
              <a:gd name="T73" fmla="*/ 214 h 451"/>
              <a:gd name="T74" fmla="*/ 162 w 172"/>
              <a:gd name="T75" fmla="*/ 214 h 451"/>
              <a:gd name="T76" fmla="*/ 151 w 172"/>
              <a:gd name="T77" fmla="*/ 118 h 451"/>
              <a:gd name="T78" fmla="*/ 139 w 172"/>
              <a:gd name="T79" fmla="*/ 101 h 451"/>
              <a:gd name="T80" fmla="*/ 118 w 172"/>
              <a:gd name="T81" fmla="*/ 91 h 451"/>
              <a:gd name="T82" fmla="*/ 133 w 172"/>
              <a:gd name="T83" fmla="*/ 66 h 451"/>
              <a:gd name="T84" fmla="*/ 86 w 172"/>
              <a:gd name="T85" fmla="*/ 92 h 451"/>
              <a:gd name="T86" fmla="*/ 51 w 172"/>
              <a:gd name="T87" fmla="*/ 57 h 451"/>
              <a:gd name="T88" fmla="*/ 51 w 172"/>
              <a:gd name="T89" fmla="*/ 47 h 451"/>
              <a:gd name="T90" fmla="*/ 51 w 172"/>
              <a:gd name="T91" fmla="*/ 43 h 451"/>
              <a:gd name="T92" fmla="*/ 60 w 172"/>
              <a:gd name="T93" fmla="*/ 43 h 451"/>
              <a:gd name="T94" fmla="*/ 86 w 172"/>
              <a:gd name="T95" fmla="*/ 24 h 451"/>
              <a:gd name="T96" fmla="*/ 112 w 172"/>
              <a:gd name="T97" fmla="*/ 43 h 451"/>
              <a:gd name="T98" fmla="*/ 121 w 172"/>
              <a:gd name="T99" fmla="*/ 43 h 451"/>
              <a:gd name="T100" fmla="*/ 122 w 172"/>
              <a:gd name="T101" fmla="*/ 47 h 451"/>
              <a:gd name="T102" fmla="*/ 122 w 172"/>
              <a:gd name="T103" fmla="*/ 57 h 451"/>
              <a:gd name="T104" fmla="*/ 86 w 172"/>
              <a:gd name="T105" fmla="*/ 9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2" h="451">
                <a:moveTo>
                  <a:pt x="133" y="66"/>
                </a:moveTo>
                <a:cubicBezTo>
                  <a:pt x="134" y="69"/>
                  <a:pt x="137" y="72"/>
                  <a:pt x="139" y="75"/>
                </a:cubicBezTo>
                <a:cubicBezTo>
                  <a:pt x="152" y="86"/>
                  <a:pt x="172" y="85"/>
                  <a:pt x="172" y="85"/>
                </a:cubicBezTo>
                <a:cubicBezTo>
                  <a:pt x="172" y="85"/>
                  <a:pt x="171" y="65"/>
                  <a:pt x="158" y="54"/>
                </a:cubicBezTo>
                <a:cubicBezTo>
                  <a:pt x="151" y="47"/>
                  <a:pt x="140" y="45"/>
                  <a:pt x="133" y="44"/>
                </a:cubicBezTo>
                <a:cubicBezTo>
                  <a:pt x="132" y="19"/>
                  <a:pt x="111" y="0"/>
                  <a:pt x="86" y="0"/>
                </a:cubicBezTo>
                <a:cubicBezTo>
                  <a:pt x="61" y="0"/>
                  <a:pt x="41" y="19"/>
                  <a:pt x="39" y="44"/>
                </a:cubicBezTo>
                <a:cubicBezTo>
                  <a:pt x="32" y="45"/>
                  <a:pt x="22" y="47"/>
                  <a:pt x="14" y="54"/>
                </a:cubicBezTo>
                <a:cubicBezTo>
                  <a:pt x="1" y="65"/>
                  <a:pt x="0" y="85"/>
                  <a:pt x="0" y="85"/>
                </a:cubicBezTo>
                <a:cubicBezTo>
                  <a:pt x="0" y="85"/>
                  <a:pt x="20" y="86"/>
                  <a:pt x="33" y="75"/>
                </a:cubicBezTo>
                <a:cubicBezTo>
                  <a:pt x="36" y="72"/>
                  <a:pt x="38" y="69"/>
                  <a:pt x="40" y="66"/>
                </a:cubicBezTo>
                <a:cubicBezTo>
                  <a:pt x="42" y="76"/>
                  <a:pt x="47" y="85"/>
                  <a:pt x="54" y="91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27" y="104"/>
                  <a:pt x="22" y="109"/>
                  <a:pt x="21" y="118"/>
                </a:cubicBezTo>
                <a:cubicBezTo>
                  <a:pt x="9" y="229"/>
                  <a:pt x="9" y="229"/>
                  <a:pt x="9" y="229"/>
                </a:cubicBezTo>
                <a:cubicBezTo>
                  <a:pt x="9" y="229"/>
                  <a:pt x="9" y="229"/>
                  <a:pt x="9" y="229"/>
                </a:cubicBezTo>
                <a:cubicBezTo>
                  <a:pt x="8" y="240"/>
                  <a:pt x="8" y="240"/>
                  <a:pt x="8" y="240"/>
                </a:cubicBezTo>
                <a:cubicBezTo>
                  <a:pt x="8" y="252"/>
                  <a:pt x="14" y="263"/>
                  <a:pt x="24" y="269"/>
                </a:cubicBezTo>
                <a:cubicBezTo>
                  <a:pt x="11" y="328"/>
                  <a:pt x="11" y="328"/>
                  <a:pt x="11" y="328"/>
                </a:cubicBezTo>
                <a:cubicBezTo>
                  <a:pt x="9" y="334"/>
                  <a:pt x="13" y="340"/>
                  <a:pt x="20" y="340"/>
                </a:cubicBezTo>
                <a:cubicBezTo>
                  <a:pt x="42" y="340"/>
                  <a:pt x="42" y="340"/>
                  <a:pt x="42" y="340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57" y="445"/>
                  <a:pt x="63" y="451"/>
                  <a:pt x="69" y="451"/>
                </a:cubicBezTo>
                <a:cubicBezTo>
                  <a:pt x="75" y="451"/>
                  <a:pt x="80" y="451"/>
                  <a:pt x="80" y="451"/>
                </a:cubicBezTo>
                <a:cubicBezTo>
                  <a:pt x="80" y="439"/>
                  <a:pt x="80" y="439"/>
                  <a:pt x="80" y="439"/>
                </a:cubicBezTo>
                <a:cubicBezTo>
                  <a:pt x="80" y="340"/>
                  <a:pt x="80" y="340"/>
                  <a:pt x="80" y="340"/>
                </a:cubicBezTo>
                <a:cubicBezTo>
                  <a:pt x="84" y="340"/>
                  <a:pt x="88" y="340"/>
                  <a:pt x="92" y="340"/>
                </a:cubicBezTo>
                <a:cubicBezTo>
                  <a:pt x="92" y="439"/>
                  <a:pt x="92" y="439"/>
                  <a:pt x="92" y="439"/>
                </a:cubicBezTo>
                <a:cubicBezTo>
                  <a:pt x="92" y="451"/>
                  <a:pt x="92" y="451"/>
                  <a:pt x="92" y="451"/>
                </a:cubicBezTo>
                <a:cubicBezTo>
                  <a:pt x="92" y="451"/>
                  <a:pt x="98" y="451"/>
                  <a:pt x="103" y="451"/>
                </a:cubicBezTo>
                <a:cubicBezTo>
                  <a:pt x="109" y="451"/>
                  <a:pt x="115" y="445"/>
                  <a:pt x="116" y="439"/>
                </a:cubicBezTo>
                <a:cubicBezTo>
                  <a:pt x="130" y="340"/>
                  <a:pt x="130" y="340"/>
                  <a:pt x="130" y="340"/>
                </a:cubicBezTo>
                <a:cubicBezTo>
                  <a:pt x="152" y="340"/>
                  <a:pt x="152" y="340"/>
                  <a:pt x="152" y="340"/>
                </a:cubicBezTo>
                <a:cubicBezTo>
                  <a:pt x="159" y="340"/>
                  <a:pt x="163" y="334"/>
                  <a:pt x="162" y="328"/>
                </a:cubicBezTo>
                <a:cubicBezTo>
                  <a:pt x="149" y="269"/>
                  <a:pt x="149" y="269"/>
                  <a:pt x="149" y="269"/>
                </a:cubicBezTo>
                <a:cubicBezTo>
                  <a:pt x="158" y="263"/>
                  <a:pt x="164" y="252"/>
                  <a:pt x="164" y="240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0" y="108"/>
                  <a:pt x="145" y="104"/>
                  <a:pt x="139" y="101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5" y="85"/>
                  <a:pt x="131" y="76"/>
                  <a:pt x="133" y="66"/>
                </a:cubicBezTo>
                <a:close/>
                <a:moveTo>
                  <a:pt x="86" y="92"/>
                </a:moveTo>
                <a:cubicBezTo>
                  <a:pt x="67" y="92"/>
                  <a:pt x="51" y="76"/>
                  <a:pt x="51" y="5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1" y="45"/>
                  <a:pt x="51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73" y="43"/>
                  <a:pt x="83" y="35"/>
                  <a:pt x="86" y="24"/>
                </a:cubicBezTo>
                <a:cubicBezTo>
                  <a:pt x="89" y="35"/>
                  <a:pt x="100" y="43"/>
                  <a:pt x="112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1" y="45"/>
                  <a:pt x="122" y="46"/>
                  <a:pt x="122" y="4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76"/>
                  <a:pt x="106" y="92"/>
                  <a:pt x="86" y="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" name="Group 49"/>
          <p:cNvGrpSpPr/>
          <p:nvPr/>
        </p:nvGrpSpPr>
        <p:grpSpPr>
          <a:xfrm>
            <a:off x="6111647" y="4262337"/>
            <a:ext cx="405694" cy="762727"/>
            <a:chOff x="3294063" y="2474913"/>
            <a:chExt cx="458788" cy="966787"/>
          </a:xfrm>
          <a:solidFill>
            <a:schemeClr val="accent5"/>
          </a:solidFill>
        </p:grpSpPr>
        <p:sp>
          <p:nvSpPr>
            <p:cNvPr id="51" name="Freeform 131"/>
            <p:cNvSpPr>
              <a:spLocks/>
            </p:cNvSpPr>
            <p:nvPr/>
          </p:nvSpPr>
          <p:spPr bwMode="auto">
            <a:xfrm>
              <a:off x="3608388" y="2944813"/>
              <a:ext cx="36513" cy="79375"/>
            </a:xfrm>
            <a:custGeom>
              <a:avLst/>
              <a:gdLst>
                <a:gd name="T0" fmla="*/ 58 w 63"/>
                <a:gd name="T1" fmla="*/ 112 h 135"/>
                <a:gd name="T2" fmla="*/ 45 w 63"/>
                <a:gd name="T3" fmla="*/ 130 h 135"/>
                <a:gd name="T4" fmla="*/ 32 w 63"/>
                <a:gd name="T5" fmla="*/ 131 h 135"/>
                <a:gd name="T6" fmla="*/ 1 w 63"/>
                <a:gd name="T7" fmla="*/ 15 h 135"/>
                <a:gd name="T8" fmla="*/ 25 w 63"/>
                <a:gd name="T9" fmla="*/ 1 h 135"/>
                <a:gd name="T10" fmla="*/ 55 w 63"/>
                <a:gd name="T11" fmla="*/ 49 h 135"/>
                <a:gd name="T12" fmla="*/ 58 w 63"/>
                <a:gd name="T13" fmla="*/ 11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35">
                  <a:moveTo>
                    <a:pt x="58" y="112"/>
                  </a:moveTo>
                  <a:cubicBezTo>
                    <a:pt x="55" y="124"/>
                    <a:pt x="58" y="125"/>
                    <a:pt x="45" y="130"/>
                  </a:cubicBezTo>
                  <a:cubicBezTo>
                    <a:pt x="35" y="135"/>
                    <a:pt x="36" y="135"/>
                    <a:pt x="32" y="131"/>
                  </a:cubicBezTo>
                  <a:cubicBezTo>
                    <a:pt x="27" y="127"/>
                    <a:pt x="0" y="21"/>
                    <a:pt x="1" y="15"/>
                  </a:cubicBezTo>
                  <a:cubicBezTo>
                    <a:pt x="2" y="8"/>
                    <a:pt x="19" y="0"/>
                    <a:pt x="25" y="1"/>
                  </a:cubicBezTo>
                  <a:cubicBezTo>
                    <a:pt x="31" y="2"/>
                    <a:pt x="55" y="49"/>
                    <a:pt x="55" y="49"/>
                  </a:cubicBezTo>
                  <a:cubicBezTo>
                    <a:pt x="55" y="49"/>
                    <a:pt x="63" y="88"/>
                    <a:pt x="5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132"/>
            <p:cNvSpPr>
              <a:spLocks noEditPoints="1"/>
            </p:cNvSpPr>
            <p:nvPr/>
          </p:nvSpPr>
          <p:spPr bwMode="auto">
            <a:xfrm>
              <a:off x="3384550" y="2474913"/>
              <a:ext cx="214313" cy="222250"/>
            </a:xfrm>
            <a:custGeom>
              <a:avLst/>
              <a:gdLst>
                <a:gd name="T0" fmla="*/ 357 w 360"/>
                <a:gd name="T1" fmla="*/ 312 h 379"/>
                <a:gd name="T2" fmla="*/ 328 w 360"/>
                <a:gd name="T3" fmla="*/ 191 h 379"/>
                <a:gd name="T4" fmla="*/ 327 w 360"/>
                <a:gd name="T5" fmla="*/ 186 h 379"/>
                <a:gd name="T6" fmla="*/ 327 w 360"/>
                <a:gd name="T7" fmla="*/ 147 h 379"/>
                <a:gd name="T8" fmla="*/ 180 w 360"/>
                <a:gd name="T9" fmla="*/ 0 h 379"/>
                <a:gd name="T10" fmla="*/ 33 w 360"/>
                <a:gd name="T11" fmla="*/ 147 h 379"/>
                <a:gd name="T12" fmla="*/ 33 w 360"/>
                <a:gd name="T13" fmla="*/ 186 h 379"/>
                <a:gd name="T14" fmla="*/ 32 w 360"/>
                <a:gd name="T15" fmla="*/ 191 h 379"/>
                <a:gd name="T16" fmla="*/ 3 w 360"/>
                <a:gd name="T17" fmla="*/ 312 h 379"/>
                <a:gd name="T18" fmla="*/ 4 w 360"/>
                <a:gd name="T19" fmla="*/ 330 h 379"/>
                <a:gd name="T20" fmla="*/ 19 w 360"/>
                <a:gd name="T21" fmla="*/ 339 h 379"/>
                <a:gd name="T22" fmla="*/ 79 w 360"/>
                <a:gd name="T23" fmla="*/ 339 h 379"/>
                <a:gd name="T24" fmla="*/ 180 w 360"/>
                <a:gd name="T25" fmla="*/ 379 h 379"/>
                <a:gd name="T26" fmla="*/ 281 w 360"/>
                <a:gd name="T27" fmla="*/ 339 h 379"/>
                <a:gd name="T28" fmla="*/ 341 w 360"/>
                <a:gd name="T29" fmla="*/ 339 h 379"/>
                <a:gd name="T30" fmla="*/ 357 w 360"/>
                <a:gd name="T31" fmla="*/ 330 h 379"/>
                <a:gd name="T32" fmla="*/ 357 w 360"/>
                <a:gd name="T33" fmla="*/ 312 h 379"/>
                <a:gd name="T34" fmla="*/ 295 w 360"/>
                <a:gd name="T35" fmla="*/ 232 h 379"/>
                <a:gd name="T36" fmla="*/ 180 w 360"/>
                <a:gd name="T37" fmla="*/ 346 h 379"/>
                <a:gd name="T38" fmla="*/ 66 w 360"/>
                <a:gd name="T39" fmla="*/ 232 h 379"/>
                <a:gd name="T40" fmla="*/ 66 w 360"/>
                <a:gd name="T41" fmla="*/ 204 h 379"/>
                <a:gd name="T42" fmla="*/ 121 w 360"/>
                <a:gd name="T43" fmla="*/ 149 h 379"/>
                <a:gd name="T44" fmla="*/ 198 w 360"/>
                <a:gd name="T45" fmla="*/ 149 h 379"/>
                <a:gd name="T46" fmla="*/ 253 w 360"/>
                <a:gd name="T47" fmla="*/ 94 h 379"/>
                <a:gd name="T48" fmla="*/ 253 w 360"/>
                <a:gd name="T49" fmla="*/ 59 h 379"/>
                <a:gd name="T50" fmla="*/ 295 w 360"/>
                <a:gd name="T51" fmla="*/ 147 h 379"/>
                <a:gd name="T52" fmla="*/ 295 w 360"/>
                <a:gd name="T53" fmla="*/ 23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0" h="379">
                  <a:moveTo>
                    <a:pt x="357" y="312"/>
                  </a:moveTo>
                  <a:cubicBezTo>
                    <a:pt x="328" y="256"/>
                    <a:pt x="328" y="245"/>
                    <a:pt x="328" y="191"/>
                  </a:cubicBezTo>
                  <a:cubicBezTo>
                    <a:pt x="328" y="189"/>
                    <a:pt x="328" y="188"/>
                    <a:pt x="327" y="186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66"/>
                    <a:pt x="261" y="0"/>
                    <a:pt x="180" y="0"/>
                  </a:cubicBezTo>
                  <a:cubicBezTo>
                    <a:pt x="99" y="0"/>
                    <a:pt x="33" y="66"/>
                    <a:pt x="33" y="147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33" y="188"/>
                    <a:pt x="32" y="190"/>
                    <a:pt x="32" y="191"/>
                  </a:cubicBezTo>
                  <a:cubicBezTo>
                    <a:pt x="32" y="245"/>
                    <a:pt x="32" y="256"/>
                    <a:pt x="3" y="312"/>
                  </a:cubicBezTo>
                  <a:cubicBezTo>
                    <a:pt x="0" y="318"/>
                    <a:pt x="0" y="325"/>
                    <a:pt x="4" y="330"/>
                  </a:cubicBezTo>
                  <a:cubicBezTo>
                    <a:pt x="7" y="335"/>
                    <a:pt x="13" y="339"/>
                    <a:pt x="19" y="339"/>
                  </a:cubicBezTo>
                  <a:cubicBezTo>
                    <a:pt x="79" y="339"/>
                    <a:pt x="79" y="339"/>
                    <a:pt x="79" y="339"/>
                  </a:cubicBezTo>
                  <a:cubicBezTo>
                    <a:pt x="106" y="363"/>
                    <a:pt x="141" y="379"/>
                    <a:pt x="180" y="379"/>
                  </a:cubicBezTo>
                  <a:cubicBezTo>
                    <a:pt x="219" y="379"/>
                    <a:pt x="255" y="363"/>
                    <a:pt x="281" y="339"/>
                  </a:cubicBezTo>
                  <a:cubicBezTo>
                    <a:pt x="341" y="339"/>
                    <a:pt x="341" y="339"/>
                    <a:pt x="341" y="339"/>
                  </a:cubicBezTo>
                  <a:cubicBezTo>
                    <a:pt x="348" y="339"/>
                    <a:pt x="354" y="335"/>
                    <a:pt x="357" y="330"/>
                  </a:cubicBezTo>
                  <a:cubicBezTo>
                    <a:pt x="360" y="325"/>
                    <a:pt x="360" y="318"/>
                    <a:pt x="357" y="312"/>
                  </a:cubicBezTo>
                  <a:close/>
                  <a:moveTo>
                    <a:pt x="295" y="232"/>
                  </a:moveTo>
                  <a:cubicBezTo>
                    <a:pt x="295" y="295"/>
                    <a:pt x="243" y="346"/>
                    <a:pt x="180" y="346"/>
                  </a:cubicBezTo>
                  <a:cubicBezTo>
                    <a:pt x="117" y="346"/>
                    <a:pt x="66" y="295"/>
                    <a:pt x="66" y="232"/>
                  </a:cubicBezTo>
                  <a:cubicBezTo>
                    <a:pt x="66" y="204"/>
                    <a:pt x="66" y="204"/>
                    <a:pt x="66" y="204"/>
                  </a:cubicBezTo>
                  <a:cubicBezTo>
                    <a:pt x="66" y="173"/>
                    <a:pt x="90" y="149"/>
                    <a:pt x="121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228" y="149"/>
                    <a:pt x="253" y="124"/>
                    <a:pt x="253" y="9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78" y="80"/>
                    <a:pt x="295" y="112"/>
                    <a:pt x="295" y="147"/>
                  </a:cubicBez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133"/>
            <p:cNvSpPr>
              <a:spLocks noEditPoints="1"/>
            </p:cNvSpPr>
            <p:nvPr/>
          </p:nvSpPr>
          <p:spPr bwMode="auto">
            <a:xfrm>
              <a:off x="3294063" y="2697163"/>
              <a:ext cx="458788" cy="744537"/>
            </a:xfrm>
            <a:custGeom>
              <a:avLst/>
              <a:gdLst>
                <a:gd name="T0" fmla="*/ 711 w 772"/>
                <a:gd name="T1" fmla="*/ 202 h 1264"/>
                <a:gd name="T2" fmla="*/ 511 w 772"/>
                <a:gd name="T3" fmla="*/ 35 h 1264"/>
                <a:gd name="T4" fmla="*/ 422 w 772"/>
                <a:gd name="T5" fmla="*/ 1 h 1264"/>
                <a:gd name="T6" fmla="*/ 280 w 772"/>
                <a:gd name="T7" fmla="*/ 105 h 1264"/>
                <a:gd name="T8" fmla="*/ 253 w 772"/>
                <a:gd name="T9" fmla="*/ 95 h 1264"/>
                <a:gd name="T10" fmla="*/ 250 w 772"/>
                <a:gd name="T11" fmla="*/ 9 h 1264"/>
                <a:gd name="T12" fmla="*/ 154 w 772"/>
                <a:gd name="T13" fmla="*/ 243 h 1264"/>
                <a:gd name="T14" fmla="*/ 91 w 772"/>
                <a:gd name="T15" fmla="*/ 590 h 1264"/>
                <a:gd name="T16" fmla="*/ 80 w 772"/>
                <a:gd name="T17" fmla="*/ 707 h 1264"/>
                <a:gd name="T18" fmla="*/ 109 w 772"/>
                <a:gd name="T19" fmla="*/ 741 h 1264"/>
                <a:gd name="T20" fmla="*/ 149 w 772"/>
                <a:gd name="T21" fmla="*/ 741 h 1264"/>
                <a:gd name="T22" fmla="*/ 149 w 772"/>
                <a:gd name="T23" fmla="*/ 741 h 1264"/>
                <a:gd name="T24" fmla="*/ 151 w 772"/>
                <a:gd name="T25" fmla="*/ 759 h 1264"/>
                <a:gd name="T26" fmla="*/ 202 w 772"/>
                <a:gd name="T27" fmla="*/ 1200 h 1264"/>
                <a:gd name="T28" fmla="*/ 274 w 772"/>
                <a:gd name="T29" fmla="*/ 1264 h 1264"/>
                <a:gd name="T30" fmla="*/ 292 w 772"/>
                <a:gd name="T31" fmla="*/ 1264 h 1264"/>
                <a:gd name="T32" fmla="*/ 309 w 772"/>
                <a:gd name="T33" fmla="*/ 1263 h 1264"/>
                <a:gd name="T34" fmla="*/ 326 w 772"/>
                <a:gd name="T35" fmla="*/ 1263 h 1264"/>
                <a:gd name="T36" fmla="*/ 343 w 772"/>
                <a:gd name="T37" fmla="*/ 1263 h 1264"/>
                <a:gd name="T38" fmla="*/ 360 w 772"/>
                <a:gd name="T39" fmla="*/ 1264 h 1264"/>
                <a:gd name="T40" fmla="*/ 378 w 772"/>
                <a:gd name="T41" fmla="*/ 1264 h 1264"/>
                <a:gd name="T42" fmla="*/ 450 w 772"/>
                <a:gd name="T43" fmla="*/ 1200 h 1264"/>
                <a:gd name="T44" fmla="*/ 499 w 772"/>
                <a:gd name="T45" fmla="*/ 747 h 1264"/>
                <a:gd name="T46" fmla="*/ 500 w 772"/>
                <a:gd name="T47" fmla="*/ 741 h 1264"/>
                <a:gd name="T48" fmla="*/ 562 w 772"/>
                <a:gd name="T49" fmla="*/ 741 h 1264"/>
                <a:gd name="T50" fmla="*/ 587 w 772"/>
                <a:gd name="T51" fmla="*/ 705 h 1264"/>
                <a:gd name="T52" fmla="*/ 517 w 772"/>
                <a:gd name="T53" fmla="*/ 481 h 1264"/>
                <a:gd name="T54" fmla="*/ 514 w 772"/>
                <a:gd name="T55" fmla="*/ 228 h 1264"/>
                <a:gd name="T56" fmla="*/ 573 w 772"/>
                <a:gd name="T57" fmla="*/ 230 h 1264"/>
                <a:gd name="T58" fmla="*/ 638 w 772"/>
                <a:gd name="T59" fmla="*/ 346 h 1264"/>
                <a:gd name="T60" fmla="*/ 573 w 772"/>
                <a:gd name="T61" fmla="*/ 409 h 1264"/>
                <a:gd name="T62" fmla="*/ 600 w 772"/>
                <a:gd name="T63" fmla="*/ 458 h 1264"/>
                <a:gd name="T64" fmla="*/ 738 w 772"/>
                <a:gd name="T65" fmla="*/ 347 h 1264"/>
                <a:gd name="T66" fmla="*/ 711 w 772"/>
                <a:gd name="T67" fmla="*/ 202 h 1264"/>
                <a:gd name="T68" fmla="*/ 310 w 772"/>
                <a:gd name="T69" fmla="*/ 1228 h 1264"/>
                <a:gd name="T70" fmla="*/ 294 w 772"/>
                <a:gd name="T71" fmla="*/ 1228 h 1264"/>
                <a:gd name="T72" fmla="*/ 294 w 772"/>
                <a:gd name="T73" fmla="*/ 1228 h 1264"/>
                <a:gd name="T74" fmla="*/ 238 w 772"/>
                <a:gd name="T75" fmla="*/ 1195 h 1264"/>
                <a:gd name="T76" fmla="*/ 188 w 772"/>
                <a:gd name="T77" fmla="*/ 741 h 1264"/>
                <a:gd name="T78" fmla="*/ 311 w 772"/>
                <a:gd name="T79" fmla="*/ 741 h 1264"/>
                <a:gd name="T80" fmla="*/ 310 w 772"/>
                <a:gd name="T81" fmla="*/ 1228 h 1264"/>
                <a:gd name="T82" fmla="*/ 414 w 772"/>
                <a:gd name="T83" fmla="*/ 1195 h 1264"/>
                <a:gd name="T84" fmla="*/ 378 w 772"/>
                <a:gd name="T85" fmla="*/ 1228 h 1264"/>
                <a:gd name="T86" fmla="*/ 378 w 772"/>
                <a:gd name="T87" fmla="*/ 1228 h 1264"/>
                <a:gd name="T88" fmla="*/ 342 w 772"/>
                <a:gd name="T89" fmla="*/ 1228 h 1264"/>
                <a:gd name="T90" fmla="*/ 342 w 772"/>
                <a:gd name="T91" fmla="*/ 741 h 1264"/>
                <a:gd name="T92" fmla="*/ 464 w 772"/>
                <a:gd name="T93" fmla="*/ 741 h 1264"/>
                <a:gd name="T94" fmla="*/ 414 w 772"/>
                <a:gd name="T95" fmla="*/ 1195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2" h="1264">
                  <a:moveTo>
                    <a:pt x="711" y="202"/>
                  </a:moveTo>
                  <a:cubicBezTo>
                    <a:pt x="511" y="35"/>
                    <a:pt x="511" y="35"/>
                    <a:pt x="511" y="35"/>
                  </a:cubicBezTo>
                  <a:cubicBezTo>
                    <a:pt x="479" y="13"/>
                    <a:pt x="471" y="0"/>
                    <a:pt x="422" y="1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0" y="113"/>
                    <a:pt x="255" y="107"/>
                    <a:pt x="253" y="95"/>
                  </a:cubicBezTo>
                  <a:cubicBezTo>
                    <a:pt x="250" y="9"/>
                    <a:pt x="250" y="9"/>
                    <a:pt x="250" y="9"/>
                  </a:cubicBezTo>
                  <a:cubicBezTo>
                    <a:pt x="153" y="39"/>
                    <a:pt x="116" y="162"/>
                    <a:pt x="154" y="243"/>
                  </a:cubicBezTo>
                  <a:cubicBezTo>
                    <a:pt x="35" y="309"/>
                    <a:pt x="0" y="489"/>
                    <a:pt x="91" y="590"/>
                  </a:cubicBezTo>
                  <a:cubicBezTo>
                    <a:pt x="95" y="598"/>
                    <a:pt x="85" y="689"/>
                    <a:pt x="80" y="707"/>
                  </a:cubicBezTo>
                  <a:cubicBezTo>
                    <a:pt x="75" y="722"/>
                    <a:pt x="88" y="741"/>
                    <a:pt x="109" y="741"/>
                  </a:cubicBezTo>
                  <a:cubicBezTo>
                    <a:pt x="149" y="741"/>
                    <a:pt x="149" y="741"/>
                    <a:pt x="149" y="741"/>
                  </a:cubicBezTo>
                  <a:cubicBezTo>
                    <a:pt x="149" y="741"/>
                    <a:pt x="149" y="741"/>
                    <a:pt x="149" y="741"/>
                  </a:cubicBezTo>
                  <a:cubicBezTo>
                    <a:pt x="151" y="759"/>
                    <a:pt x="151" y="759"/>
                    <a:pt x="151" y="759"/>
                  </a:cubicBezTo>
                  <a:cubicBezTo>
                    <a:pt x="165" y="908"/>
                    <a:pt x="192" y="1134"/>
                    <a:pt x="202" y="1200"/>
                  </a:cubicBezTo>
                  <a:cubicBezTo>
                    <a:pt x="209" y="1256"/>
                    <a:pt x="241" y="1264"/>
                    <a:pt x="274" y="1264"/>
                  </a:cubicBezTo>
                  <a:cubicBezTo>
                    <a:pt x="280" y="1264"/>
                    <a:pt x="286" y="1264"/>
                    <a:pt x="292" y="1264"/>
                  </a:cubicBezTo>
                  <a:cubicBezTo>
                    <a:pt x="298" y="1264"/>
                    <a:pt x="303" y="1263"/>
                    <a:pt x="309" y="1263"/>
                  </a:cubicBezTo>
                  <a:cubicBezTo>
                    <a:pt x="326" y="1263"/>
                    <a:pt x="326" y="1263"/>
                    <a:pt x="326" y="1263"/>
                  </a:cubicBezTo>
                  <a:cubicBezTo>
                    <a:pt x="343" y="1263"/>
                    <a:pt x="343" y="1263"/>
                    <a:pt x="343" y="1263"/>
                  </a:cubicBezTo>
                  <a:cubicBezTo>
                    <a:pt x="349" y="1263"/>
                    <a:pt x="354" y="1264"/>
                    <a:pt x="360" y="1264"/>
                  </a:cubicBezTo>
                  <a:cubicBezTo>
                    <a:pt x="366" y="1264"/>
                    <a:pt x="372" y="1264"/>
                    <a:pt x="378" y="1264"/>
                  </a:cubicBezTo>
                  <a:cubicBezTo>
                    <a:pt x="411" y="1264"/>
                    <a:pt x="443" y="1256"/>
                    <a:pt x="450" y="1200"/>
                  </a:cubicBezTo>
                  <a:cubicBezTo>
                    <a:pt x="460" y="1134"/>
                    <a:pt x="484" y="896"/>
                    <a:pt x="499" y="747"/>
                  </a:cubicBezTo>
                  <a:cubicBezTo>
                    <a:pt x="500" y="741"/>
                    <a:pt x="500" y="741"/>
                    <a:pt x="500" y="741"/>
                  </a:cubicBezTo>
                  <a:cubicBezTo>
                    <a:pt x="562" y="741"/>
                    <a:pt x="562" y="741"/>
                    <a:pt x="562" y="741"/>
                  </a:cubicBezTo>
                  <a:cubicBezTo>
                    <a:pt x="581" y="741"/>
                    <a:pt x="593" y="723"/>
                    <a:pt x="587" y="705"/>
                  </a:cubicBezTo>
                  <a:cubicBezTo>
                    <a:pt x="553" y="609"/>
                    <a:pt x="537" y="562"/>
                    <a:pt x="517" y="481"/>
                  </a:cubicBezTo>
                  <a:cubicBezTo>
                    <a:pt x="501" y="390"/>
                    <a:pt x="485" y="286"/>
                    <a:pt x="514" y="228"/>
                  </a:cubicBezTo>
                  <a:cubicBezTo>
                    <a:pt x="524" y="204"/>
                    <a:pt x="558" y="221"/>
                    <a:pt x="573" y="230"/>
                  </a:cubicBezTo>
                  <a:cubicBezTo>
                    <a:pt x="680" y="292"/>
                    <a:pt x="680" y="311"/>
                    <a:pt x="638" y="346"/>
                  </a:cubicBezTo>
                  <a:cubicBezTo>
                    <a:pt x="573" y="409"/>
                    <a:pt x="573" y="409"/>
                    <a:pt x="573" y="409"/>
                  </a:cubicBezTo>
                  <a:cubicBezTo>
                    <a:pt x="573" y="409"/>
                    <a:pt x="592" y="445"/>
                    <a:pt x="600" y="458"/>
                  </a:cubicBezTo>
                  <a:cubicBezTo>
                    <a:pt x="612" y="450"/>
                    <a:pt x="711" y="379"/>
                    <a:pt x="738" y="347"/>
                  </a:cubicBezTo>
                  <a:cubicBezTo>
                    <a:pt x="772" y="306"/>
                    <a:pt x="757" y="239"/>
                    <a:pt x="711" y="202"/>
                  </a:cubicBezTo>
                  <a:close/>
                  <a:moveTo>
                    <a:pt x="310" y="1228"/>
                  </a:moveTo>
                  <a:cubicBezTo>
                    <a:pt x="305" y="1228"/>
                    <a:pt x="299" y="1228"/>
                    <a:pt x="294" y="1228"/>
                  </a:cubicBezTo>
                  <a:cubicBezTo>
                    <a:pt x="294" y="1228"/>
                    <a:pt x="294" y="1228"/>
                    <a:pt x="294" y="1228"/>
                  </a:cubicBezTo>
                  <a:cubicBezTo>
                    <a:pt x="270" y="1228"/>
                    <a:pt x="242" y="1227"/>
                    <a:pt x="238" y="1195"/>
                  </a:cubicBezTo>
                  <a:cubicBezTo>
                    <a:pt x="228" y="1133"/>
                    <a:pt x="203" y="892"/>
                    <a:pt x="188" y="741"/>
                  </a:cubicBezTo>
                  <a:cubicBezTo>
                    <a:pt x="311" y="741"/>
                    <a:pt x="311" y="741"/>
                    <a:pt x="311" y="741"/>
                  </a:cubicBezTo>
                  <a:cubicBezTo>
                    <a:pt x="311" y="850"/>
                    <a:pt x="310" y="1228"/>
                    <a:pt x="310" y="1228"/>
                  </a:cubicBezTo>
                  <a:close/>
                  <a:moveTo>
                    <a:pt x="414" y="1195"/>
                  </a:moveTo>
                  <a:cubicBezTo>
                    <a:pt x="410" y="1227"/>
                    <a:pt x="402" y="1228"/>
                    <a:pt x="378" y="1228"/>
                  </a:cubicBezTo>
                  <a:cubicBezTo>
                    <a:pt x="378" y="1228"/>
                    <a:pt x="378" y="1228"/>
                    <a:pt x="378" y="1228"/>
                  </a:cubicBezTo>
                  <a:cubicBezTo>
                    <a:pt x="373" y="1228"/>
                    <a:pt x="348" y="1228"/>
                    <a:pt x="342" y="1228"/>
                  </a:cubicBezTo>
                  <a:cubicBezTo>
                    <a:pt x="342" y="1228"/>
                    <a:pt x="342" y="850"/>
                    <a:pt x="342" y="741"/>
                  </a:cubicBezTo>
                  <a:cubicBezTo>
                    <a:pt x="464" y="741"/>
                    <a:pt x="464" y="741"/>
                    <a:pt x="464" y="741"/>
                  </a:cubicBezTo>
                  <a:cubicBezTo>
                    <a:pt x="448" y="892"/>
                    <a:pt x="424" y="1133"/>
                    <a:pt x="414" y="1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54"/>
          <p:cNvGrpSpPr/>
          <p:nvPr/>
        </p:nvGrpSpPr>
        <p:grpSpPr>
          <a:xfrm>
            <a:off x="2792818" y="4262337"/>
            <a:ext cx="273956" cy="762728"/>
            <a:chOff x="6677025" y="1263650"/>
            <a:chExt cx="409575" cy="1200150"/>
          </a:xfrm>
          <a:solidFill>
            <a:schemeClr val="accent5"/>
          </a:solidFill>
        </p:grpSpPr>
        <p:sp>
          <p:nvSpPr>
            <p:cNvPr id="56" name="Freeform 88"/>
            <p:cNvSpPr>
              <a:spLocks noEditPoints="1"/>
            </p:cNvSpPr>
            <p:nvPr/>
          </p:nvSpPr>
          <p:spPr bwMode="auto">
            <a:xfrm>
              <a:off x="6778625" y="1263650"/>
              <a:ext cx="204788" cy="263525"/>
            </a:xfrm>
            <a:custGeom>
              <a:avLst/>
              <a:gdLst>
                <a:gd name="T0" fmla="*/ 55 w 109"/>
                <a:gd name="T1" fmla="*/ 0 h 140"/>
                <a:gd name="T2" fmla="*/ 0 w 109"/>
                <a:gd name="T3" fmla="*/ 55 h 140"/>
                <a:gd name="T4" fmla="*/ 0 w 109"/>
                <a:gd name="T5" fmla="*/ 85 h 140"/>
                <a:gd name="T6" fmla="*/ 55 w 109"/>
                <a:gd name="T7" fmla="*/ 140 h 140"/>
                <a:gd name="T8" fmla="*/ 109 w 109"/>
                <a:gd name="T9" fmla="*/ 85 h 140"/>
                <a:gd name="T10" fmla="*/ 109 w 109"/>
                <a:gd name="T11" fmla="*/ 55 h 140"/>
                <a:gd name="T12" fmla="*/ 55 w 109"/>
                <a:gd name="T13" fmla="*/ 0 h 140"/>
                <a:gd name="T14" fmla="*/ 97 w 109"/>
                <a:gd name="T15" fmla="*/ 85 h 140"/>
                <a:gd name="T16" fmla="*/ 55 w 109"/>
                <a:gd name="T17" fmla="*/ 128 h 140"/>
                <a:gd name="T18" fmla="*/ 12 w 109"/>
                <a:gd name="T19" fmla="*/ 85 h 140"/>
                <a:gd name="T20" fmla="*/ 12 w 109"/>
                <a:gd name="T21" fmla="*/ 59 h 140"/>
                <a:gd name="T22" fmla="*/ 33 w 109"/>
                <a:gd name="T23" fmla="*/ 39 h 140"/>
                <a:gd name="T24" fmla="*/ 33 w 109"/>
                <a:gd name="T25" fmla="*/ 39 h 140"/>
                <a:gd name="T26" fmla="*/ 55 w 109"/>
                <a:gd name="T27" fmla="*/ 41 h 140"/>
                <a:gd name="T28" fmla="*/ 91 w 109"/>
                <a:gd name="T29" fmla="*/ 34 h 140"/>
                <a:gd name="T30" fmla="*/ 97 w 109"/>
                <a:gd name="T31" fmla="*/ 55 h 140"/>
                <a:gd name="T32" fmla="*/ 97 w 109"/>
                <a:gd name="T33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140">
                  <a:moveTo>
                    <a:pt x="55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15"/>
                    <a:pt x="25" y="140"/>
                    <a:pt x="55" y="140"/>
                  </a:cubicBezTo>
                  <a:cubicBezTo>
                    <a:pt x="84" y="140"/>
                    <a:pt x="109" y="115"/>
                    <a:pt x="109" y="85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25"/>
                    <a:pt x="84" y="0"/>
                    <a:pt x="55" y="0"/>
                  </a:cubicBezTo>
                  <a:close/>
                  <a:moveTo>
                    <a:pt x="97" y="85"/>
                  </a:moveTo>
                  <a:cubicBezTo>
                    <a:pt x="97" y="109"/>
                    <a:pt x="78" y="128"/>
                    <a:pt x="55" y="128"/>
                  </a:cubicBezTo>
                  <a:cubicBezTo>
                    <a:pt x="31" y="128"/>
                    <a:pt x="12" y="109"/>
                    <a:pt x="12" y="85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3" y="48"/>
                    <a:pt x="2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9" y="41"/>
                    <a:pt x="47" y="41"/>
                    <a:pt x="55" y="41"/>
                  </a:cubicBezTo>
                  <a:cubicBezTo>
                    <a:pt x="70" y="41"/>
                    <a:pt x="83" y="38"/>
                    <a:pt x="91" y="34"/>
                  </a:cubicBezTo>
                  <a:cubicBezTo>
                    <a:pt x="95" y="40"/>
                    <a:pt x="97" y="47"/>
                    <a:pt x="97" y="55"/>
                  </a:cubicBezTo>
                  <a:lnTo>
                    <a:pt x="9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89"/>
            <p:cNvSpPr>
              <a:spLocks noEditPoints="1"/>
            </p:cNvSpPr>
            <p:nvPr/>
          </p:nvSpPr>
          <p:spPr bwMode="auto">
            <a:xfrm>
              <a:off x="6677025" y="1512888"/>
              <a:ext cx="409575" cy="950912"/>
            </a:xfrm>
            <a:custGeom>
              <a:avLst/>
              <a:gdLst>
                <a:gd name="T0" fmla="*/ 219 w 219"/>
                <a:gd name="T1" fmla="*/ 213 h 507"/>
                <a:gd name="T2" fmla="*/ 219 w 219"/>
                <a:gd name="T3" fmla="*/ 213 h 507"/>
                <a:gd name="T4" fmla="*/ 208 w 219"/>
                <a:gd name="T5" fmla="*/ 40 h 507"/>
                <a:gd name="T6" fmla="*/ 197 w 219"/>
                <a:gd name="T7" fmla="*/ 23 h 507"/>
                <a:gd name="T8" fmla="*/ 151 w 219"/>
                <a:gd name="T9" fmla="*/ 0 h 507"/>
                <a:gd name="T10" fmla="*/ 123 w 219"/>
                <a:gd name="T11" fmla="*/ 90 h 507"/>
                <a:gd name="T12" fmla="*/ 115 w 219"/>
                <a:gd name="T13" fmla="*/ 42 h 507"/>
                <a:gd name="T14" fmla="*/ 126 w 219"/>
                <a:gd name="T15" fmla="*/ 27 h 507"/>
                <a:gd name="T16" fmla="*/ 126 w 219"/>
                <a:gd name="T17" fmla="*/ 27 h 507"/>
                <a:gd name="T18" fmla="*/ 126 w 219"/>
                <a:gd name="T19" fmla="*/ 21 h 507"/>
                <a:gd name="T20" fmla="*/ 119 w 219"/>
                <a:gd name="T21" fmla="*/ 15 h 507"/>
                <a:gd name="T22" fmla="*/ 99 w 219"/>
                <a:gd name="T23" fmla="*/ 15 h 507"/>
                <a:gd name="T24" fmla="*/ 93 w 219"/>
                <a:gd name="T25" fmla="*/ 21 h 507"/>
                <a:gd name="T26" fmla="*/ 93 w 219"/>
                <a:gd name="T27" fmla="*/ 27 h 507"/>
                <a:gd name="T28" fmla="*/ 104 w 219"/>
                <a:gd name="T29" fmla="*/ 42 h 507"/>
                <a:gd name="T30" fmla="*/ 97 w 219"/>
                <a:gd name="T31" fmla="*/ 89 h 507"/>
                <a:gd name="T32" fmla="*/ 68 w 219"/>
                <a:gd name="T33" fmla="*/ 0 h 507"/>
                <a:gd name="T34" fmla="*/ 22 w 219"/>
                <a:gd name="T35" fmla="*/ 23 h 507"/>
                <a:gd name="T36" fmla="*/ 11 w 219"/>
                <a:gd name="T37" fmla="*/ 40 h 507"/>
                <a:gd name="T38" fmla="*/ 0 w 219"/>
                <a:gd name="T39" fmla="*/ 213 h 507"/>
                <a:gd name="T40" fmla="*/ 0 w 219"/>
                <a:gd name="T41" fmla="*/ 213 h 507"/>
                <a:gd name="T42" fmla="*/ 0 w 219"/>
                <a:gd name="T43" fmla="*/ 225 h 507"/>
                <a:gd name="T44" fmla="*/ 34 w 219"/>
                <a:gd name="T45" fmla="*/ 269 h 507"/>
                <a:gd name="T46" fmla="*/ 34 w 219"/>
                <a:gd name="T47" fmla="*/ 507 h 507"/>
                <a:gd name="T48" fmla="*/ 63 w 219"/>
                <a:gd name="T49" fmla="*/ 507 h 507"/>
                <a:gd name="T50" fmla="*/ 76 w 219"/>
                <a:gd name="T51" fmla="*/ 495 h 507"/>
                <a:gd name="T52" fmla="*/ 103 w 219"/>
                <a:gd name="T53" fmla="*/ 271 h 507"/>
                <a:gd name="T54" fmla="*/ 116 w 219"/>
                <a:gd name="T55" fmla="*/ 271 h 507"/>
                <a:gd name="T56" fmla="*/ 143 w 219"/>
                <a:gd name="T57" fmla="*/ 495 h 507"/>
                <a:gd name="T58" fmla="*/ 156 w 219"/>
                <a:gd name="T59" fmla="*/ 507 h 507"/>
                <a:gd name="T60" fmla="*/ 185 w 219"/>
                <a:gd name="T61" fmla="*/ 507 h 507"/>
                <a:gd name="T62" fmla="*/ 185 w 219"/>
                <a:gd name="T63" fmla="*/ 269 h 507"/>
                <a:gd name="T64" fmla="*/ 219 w 219"/>
                <a:gd name="T65" fmla="*/ 225 h 507"/>
                <a:gd name="T66" fmla="*/ 219 w 219"/>
                <a:gd name="T67" fmla="*/ 213 h 507"/>
                <a:gd name="T68" fmla="*/ 34 w 219"/>
                <a:gd name="T69" fmla="*/ 257 h 507"/>
                <a:gd name="T70" fmla="*/ 12 w 219"/>
                <a:gd name="T71" fmla="*/ 225 h 507"/>
                <a:gd name="T72" fmla="*/ 12 w 219"/>
                <a:gd name="T73" fmla="*/ 225 h 507"/>
                <a:gd name="T74" fmla="*/ 34 w 219"/>
                <a:gd name="T75" fmla="*/ 225 h 507"/>
                <a:gd name="T76" fmla="*/ 34 w 219"/>
                <a:gd name="T77" fmla="*/ 257 h 507"/>
                <a:gd name="T78" fmla="*/ 185 w 219"/>
                <a:gd name="T79" fmla="*/ 257 h 507"/>
                <a:gd name="T80" fmla="*/ 185 w 219"/>
                <a:gd name="T81" fmla="*/ 225 h 507"/>
                <a:gd name="T82" fmla="*/ 207 w 219"/>
                <a:gd name="T83" fmla="*/ 225 h 507"/>
                <a:gd name="T84" fmla="*/ 207 w 219"/>
                <a:gd name="T85" fmla="*/ 225 h 507"/>
                <a:gd name="T86" fmla="*/ 185 w 219"/>
                <a:gd name="T87" fmla="*/ 25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9" h="507">
                  <a:moveTo>
                    <a:pt x="219" y="213"/>
                  </a:moveTo>
                  <a:cubicBezTo>
                    <a:pt x="219" y="213"/>
                    <a:pt x="219" y="213"/>
                    <a:pt x="219" y="213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7" y="31"/>
                    <a:pt x="202" y="26"/>
                    <a:pt x="197" y="23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21" y="39"/>
                    <a:pt x="126" y="34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18"/>
                    <a:pt x="123" y="15"/>
                    <a:pt x="11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6" y="15"/>
                    <a:pt x="93" y="18"/>
                    <a:pt x="93" y="21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4"/>
                    <a:pt x="98" y="39"/>
                    <a:pt x="104" y="42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7" y="26"/>
                    <a:pt x="12" y="30"/>
                    <a:pt x="11" y="4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46"/>
                    <a:pt x="14" y="264"/>
                    <a:pt x="34" y="269"/>
                  </a:cubicBezTo>
                  <a:cubicBezTo>
                    <a:pt x="34" y="507"/>
                    <a:pt x="34" y="507"/>
                    <a:pt x="34" y="507"/>
                  </a:cubicBezTo>
                  <a:cubicBezTo>
                    <a:pt x="63" y="507"/>
                    <a:pt x="63" y="507"/>
                    <a:pt x="63" y="507"/>
                  </a:cubicBezTo>
                  <a:cubicBezTo>
                    <a:pt x="70" y="507"/>
                    <a:pt x="76" y="501"/>
                    <a:pt x="76" y="495"/>
                  </a:cubicBezTo>
                  <a:cubicBezTo>
                    <a:pt x="103" y="271"/>
                    <a:pt x="103" y="271"/>
                    <a:pt x="103" y="271"/>
                  </a:cubicBezTo>
                  <a:cubicBezTo>
                    <a:pt x="116" y="271"/>
                    <a:pt x="116" y="271"/>
                    <a:pt x="116" y="271"/>
                  </a:cubicBezTo>
                  <a:cubicBezTo>
                    <a:pt x="143" y="495"/>
                    <a:pt x="143" y="495"/>
                    <a:pt x="143" y="495"/>
                  </a:cubicBezTo>
                  <a:cubicBezTo>
                    <a:pt x="143" y="501"/>
                    <a:pt x="149" y="507"/>
                    <a:pt x="156" y="507"/>
                  </a:cubicBezTo>
                  <a:cubicBezTo>
                    <a:pt x="185" y="507"/>
                    <a:pt x="185" y="507"/>
                    <a:pt x="185" y="507"/>
                  </a:cubicBezTo>
                  <a:cubicBezTo>
                    <a:pt x="185" y="269"/>
                    <a:pt x="185" y="269"/>
                    <a:pt x="185" y="269"/>
                  </a:cubicBezTo>
                  <a:cubicBezTo>
                    <a:pt x="205" y="264"/>
                    <a:pt x="219" y="246"/>
                    <a:pt x="219" y="225"/>
                  </a:cubicBezTo>
                  <a:lnTo>
                    <a:pt x="219" y="213"/>
                  </a:lnTo>
                  <a:close/>
                  <a:moveTo>
                    <a:pt x="34" y="257"/>
                  </a:moveTo>
                  <a:cubicBezTo>
                    <a:pt x="21" y="252"/>
                    <a:pt x="12" y="240"/>
                    <a:pt x="12" y="225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34" y="225"/>
                    <a:pt x="34" y="225"/>
                    <a:pt x="34" y="225"/>
                  </a:cubicBezTo>
                  <a:lnTo>
                    <a:pt x="34" y="257"/>
                  </a:lnTo>
                  <a:close/>
                  <a:moveTo>
                    <a:pt x="185" y="257"/>
                  </a:moveTo>
                  <a:cubicBezTo>
                    <a:pt x="185" y="225"/>
                    <a:pt x="185" y="225"/>
                    <a:pt x="185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07" y="225"/>
                    <a:pt x="207" y="225"/>
                    <a:pt x="207" y="225"/>
                  </a:cubicBezTo>
                  <a:cubicBezTo>
                    <a:pt x="207" y="240"/>
                    <a:pt x="198" y="252"/>
                    <a:pt x="18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5675" y="4230162"/>
            <a:ext cx="279982" cy="781901"/>
          </a:xfrm>
          <a:prstGeom prst="rect">
            <a:avLst/>
          </a:prstGeom>
        </p:spPr>
      </p:pic>
      <p:grpSp>
        <p:nvGrpSpPr>
          <p:cNvPr id="4" name="Group 23"/>
          <p:cNvGrpSpPr/>
          <p:nvPr/>
        </p:nvGrpSpPr>
        <p:grpSpPr>
          <a:xfrm>
            <a:off x="929222" y="4533464"/>
            <a:ext cx="339465" cy="450643"/>
            <a:chOff x="7418231" y="4755048"/>
            <a:chExt cx="861893" cy="992014"/>
          </a:xfrm>
          <a:solidFill>
            <a:schemeClr val="accent5"/>
          </a:solidFill>
        </p:grpSpPr>
        <p:grpSp>
          <p:nvGrpSpPr>
            <p:cNvPr id="5" name="Group 17"/>
            <p:cNvGrpSpPr/>
            <p:nvPr/>
          </p:nvGrpSpPr>
          <p:grpSpPr>
            <a:xfrm>
              <a:off x="7418231" y="4827559"/>
              <a:ext cx="861893" cy="919503"/>
              <a:chOff x="8295734" y="2278477"/>
              <a:chExt cx="499545" cy="532935"/>
            </a:xfrm>
            <a:grpFill/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8297134" y="2681340"/>
                <a:ext cx="74055" cy="122606"/>
              </a:xfrm>
              <a:custGeom>
                <a:avLst/>
                <a:gdLst>
                  <a:gd name="T0" fmla="*/ 22 w 169"/>
                  <a:gd name="T1" fmla="*/ 192 h 274"/>
                  <a:gd name="T2" fmla="*/ 6 w 169"/>
                  <a:gd name="T3" fmla="*/ 70 h 274"/>
                  <a:gd name="T4" fmla="*/ 85 w 169"/>
                  <a:gd name="T5" fmla="*/ 0 h 274"/>
                  <a:gd name="T6" fmla="*/ 156 w 169"/>
                  <a:gd name="T7" fmla="*/ 36 h 274"/>
                  <a:gd name="T8" fmla="*/ 156 w 169"/>
                  <a:gd name="T9" fmla="*/ 124 h 274"/>
                  <a:gd name="T10" fmla="*/ 165 w 169"/>
                  <a:gd name="T11" fmla="*/ 205 h 274"/>
                  <a:gd name="T12" fmla="*/ 102 w 169"/>
                  <a:gd name="T13" fmla="*/ 261 h 274"/>
                  <a:gd name="T14" fmla="*/ 22 w 169"/>
                  <a:gd name="T15" fmla="*/ 192 h 274"/>
                  <a:gd name="connsiteX0" fmla="*/ 953 w 9416"/>
                  <a:gd name="connsiteY0" fmla="*/ 7007 h 9553"/>
                  <a:gd name="connsiteX1" fmla="*/ 6 w 9416"/>
                  <a:gd name="connsiteY1" fmla="*/ 2555 h 9553"/>
                  <a:gd name="connsiteX2" fmla="*/ 4681 w 9416"/>
                  <a:gd name="connsiteY2" fmla="*/ 0 h 9553"/>
                  <a:gd name="connsiteX3" fmla="*/ 8882 w 9416"/>
                  <a:gd name="connsiteY3" fmla="*/ 1314 h 9553"/>
                  <a:gd name="connsiteX4" fmla="*/ 8882 w 9416"/>
                  <a:gd name="connsiteY4" fmla="*/ 4526 h 9553"/>
                  <a:gd name="connsiteX5" fmla="*/ 9414 w 9416"/>
                  <a:gd name="connsiteY5" fmla="*/ 7482 h 9553"/>
                  <a:gd name="connsiteX6" fmla="*/ 5687 w 9416"/>
                  <a:gd name="connsiteY6" fmla="*/ 9526 h 9553"/>
                  <a:gd name="connsiteX7" fmla="*/ 953 w 9416"/>
                  <a:gd name="connsiteY7" fmla="*/ 7007 h 9553"/>
                  <a:gd name="connsiteX0" fmla="*/ 1012 w 10000"/>
                  <a:gd name="connsiteY0" fmla="*/ 7335 h 10000"/>
                  <a:gd name="connsiteX1" fmla="*/ 6 w 10000"/>
                  <a:gd name="connsiteY1" fmla="*/ 2675 h 10000"/>
                  <a:gd name="connsiteX2" fmla="*/ 4971 w 10000"/>
                  <a:gd name="connsiteY2" fmla="*/ 0 h 10000"/>
                  <a:gd name="connsiteX3" fmla="*/ 9433 w 10000"/>
                  <a:gd name="connsiteY3" fmla="*/ 1375 h 10000"/>
                  <a:gd name="connsiteX4" fmla="*/ 9433 w 10000"/>
                  <a:gd name="connsiteY4" fmla="*/ 4738 h 10000"/>
                  <a:gd name="connsiteX5" fmla="*/ 9998 w 10000"/>
                  <a:gd name="connsiteY5" fmla="*/ 7832 h 10000"/>
                  <a:gd name="connsiteX6" fmla="*/ 6040 w 10000"/>
                  <a:gd name="connsiteY6" fmla="*/ 9972 h 10000"/>
                  <a:gd name="connsiteX7" fmla="*/ 1012 w 10000"/>
                  <a:gd name="connsiteY7" fmla="*/ 733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1012" y="7335"/>
                    </a:moveTo>
                    <a:cubicBezTo>
                      <a:pt x="1012" y="7335"/>
                      <a:pt x="823" y="5005"/>
                      <a:pt x="6" y="2675"/>
                    </a:cubicBezTo>
                    <a:cubicBezTo>
                      <a:pt x="6" y="2675"/>
                      <a:pt x="-371" y="76"/>
                      <a:pt x="4971" y="0"/>
                    </a:cubicBezTo>
                    <a:cubicBezTo>
                      <a:pt x="4971" y="0"/>
                      <a:pt x="9433" y="0"/>
                      <a:pt x="9433" y="1375"/>
                    </a:cubicBezTo>
                    <a:cubicBezTo>
                      <a:pt x="9433" y="1375"/>
                      <a:pt x="9935" y="3135"/>
                      <a:pt x="9433" y="4738"/>
                    </a:cubicBezTo>
                    <a:cubicBezTo>
                      <a:pt x="9433" y="4738"/>
                      <a:pt x="8882" y="5695"/>
                      <a:pt x="9998" y="7832"/>
                    </a:cubicBezTo>
                    <a:cubicBezTo>
                      <a:pt x="9998" y="7832"/>
                      <a:pt x="10250" y="9972"/>
                      <a:pt x="6040" y="9972"/>
                    </a:cubicBezTo>
                    <a:cubicBezTo>
                      <a:pt x="6040" y="9972"/>
                      <a:pt x="1891" y="10468"/>
                      <a:pt x="1012" y="7335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8376175" y="2677184"/>
                <a:ext cx="120019" cy="110029"/>
              </a:xfrm>
              <a:custGeom>
                <a:avLst/>
                <a:gdLst>
                  <a:gd name="T0" fmla="*/ 6 w 281"/>
                  <a:gd name="T1" fmla="*/ 59 h 256"/>
                  <a:gd name="T2" fmla="*/ 6 w 281"/>
                  <a:gd name="T3" fmla="*/ 150 h 256"/>
                  <a:gd name="T4" fmla="*/ 19 w 281"/>
                  <a:gd name="T5" fmla="*/ 227 h 256"/>
                  <a:gd name="T6" fmla="*/ 19 w 281"/>
                  <a:gd name="T7" fmla="*/ 256 h 256"/>
                  <a:gd name="T8" fmla="*/ 262 w 281"/>
                  <a:gd name="T9" fmla="*/ 202 h 256"/>
                  <a:gd name="T10" fmla="*/ 129 w 281"/>
                  <a:gd name="T11" fmla="*/ 22 h 256"/>
                  <a:gd name="T12" fmla="*/ 6 w 281"/>
                  <a:gd name="T13" fmla="*/ 59 h 256"/>
                  <a:gd name="connsiteX0" fmla="*/ 0 w 9137"/>
                  <a:gd name="connsiteY0" fmla="*/ 1603 h 9298"/>
                  <a:gd name="connsiteX1" fmla="*/ 158 w 9137"/>
                  <a:gd name="connsiteY1" fmla="*/ 5114 h 9298"/>
                  <a:gd name="connsiteX2" fmla="*/ 462 w 9137"/>
                  <a:gd name="connsiteY2" fmla="*/ 8165 h 9298"/>
                  <a:gd name="connsiteX3" fmla="*/ 462 w 9137"/>
                  <a:gd name="connsiteY3" fmla="*/ 9298 h 9298"/>
                  <a:gd name="connsiteX4" fmla="*/ 9110 w 9137"/>
                  <a:gd name="connsiteY4" fmla="*/ 7189 h 9298"/>
                  <a:gd name="connsiteX5" fmla="*/ 4377 w 9137"/>
                  <a:gd name="connsiteY5" fmla="*/ 157 h 9298"/>
                  <a:gd name="connsiteX6" fmla="*/ 0 w 9137"/>
                  <a:gd name="connsiteY6" fmla="*/ 1603 h 9298"/>
                  <a:gd name="connsiteX0" fmla="*/ 0 w 9999"/>
                  <a:gd name="connsiteY0" fmla="*/ 1724 h 10000"/>
                  <a:gd name="connsiteX1" fmla="*/ 173 w 9999"/>
                  <a:gd name="connsiteY1" fmla="*/ 5500 h 10000"/>
                  <a:gd name="connsiteX2" fmla="*/ 506 w 9999"/>
                  <a:gd name="connsiteY2" fmla="*/ 8781 h 10000"/>
                  <a:gd name="connsiteX3" fmla="*/ 506 w 9999"/>
                  <a:gd name="connsiteY3" fmla="*/ 10000 h 10000"/>
                  <a:gd name="connsiteX4" fmla="*/ 9970 w 9999"/>
                  <a:gd name="connsiteY4" fmla="*/ 7732 h 10000"/>
                  <a:gd name="connsiteX5" fmla="*/ 4790 w 9999"/>
                  <a:gd name="connsiteY5" fmla="*/ 169 h 10000"/>
                  <a:gd name="connsiteX6" fmla="*/ 0 w 9999"/>
                  <a:gd name="connsiteY6" fmla="*/ 1724 h 10000"/>
                  <a:gd name="connsiteX0" fmla="*/ 0 w 10000"/>
                  <a:gd name="connsiteY0" fmla="*/ 1724 h 10000"/>
                  <a:gd name="connsiteX1" fmla="*/ 173 w 10000"/>
                  <a:gd name="connsiteY1" fmla="*/ 5500 h 10000"/>
                  <a:gd name="connsiteX2" fmla="*/ 506 w 10000"/>
                  <a:gd name="connsiteY2" fmla="*/ 8781 h 10000"/>
                  <a:gd name="connsiteX3" fmla="*/ 506 w 10000"/>
                  <a:gd name="connsiteY3" fmla="*/ 10000 h 10000"/>
                  <a:gd name="connsiteX4" fmla="*/ 9971 w 10000"/>
                  <a:gd name="connsiteY4" fmla="*/ 7732 h 10000"/>
                  <a:gd name="connsiteX5" fmla="*/ 4790 w 10000"/>
                  <a:gd name="connsiteY5" fmla="*/ 169 h 10000"/>
                  <a:gd name="connsiteX6" fmla="*/ 0 w 10000"/>
                  <a:gd name="connsiteY6" fmla="*/ 1724 h 10000"/>
                  <a:gd name="connsiteX0" fmla="*/ 0 w 10000"/>
                  <a:gd name="connsiteY0" fmla="*/ 1610 h 9886"/>
                  <a:gd name="connsiteX1" fmla="*/ 173 w 10000"/>
                  <a:gd name="connsiteY1" fmla="*/ 5386 h 9886"/>
                  <a:gd name="connsiteX2" fmla="*/ 506 w 10000"/>
                  <a:gd name="connsiteY2" fmla="*/ 8667 h 9886"/>
                  <a:gd name="connsiteX3" fmla="*/ 506 w 10000"/>
                  <a:gd name="connsiteY3" fmla="*/ 9886 h 9886"/>
                  <a:gd name="connsiteX4" fmla="*/ 9971 w 10000"/>
                  <a:gd name="connsiteY4" fmla="*/ 7618 h 9886"/>
                  <a:gd name="connsiteX5" fmla="*/ 4790 w 10000"/>
                  <a:gd name="connsiteY5" fmla="*/ 55 h 9886"/>
                  <a:gd name="connsiteX6" fmla="*/ 0 w 10000"/>
                  <a:gd name="connsiteY6" fmla="*/ 1610 h 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9886">
                    <a:moveTo>
                      <a:pt x="0" y="1610"/>
                    </a:moveTo>
                    <a:cubicBezTo>
                      <a:pt x="0" y="1610"/>
                      <a:pt x="740" y="3084"/>
                      <a:pt x="173" y="5386"/>
                    </a:cubicBezTo>
                    <a:cubicBezTo>
                      <a:pt x="173" y="5386"/>
                      <a:pt x="-25" y="7219"/>
                      <a:pt x="506" y="8667"/>
                    </a:cubicBezTo>
                    <a:cubicBezTo>
                      <a:pt x="765" y="9373"/>
                      <a:pt x="740" y="9550"/>
                      <a:pt x="506" y="9886"/>
                    </a:cubicBezTo>
                    <a:lnTo>
                      <a:pt x="9971" y="7618"/>
                    </a:lnTo>
                    <a:cubicBezTo>
                      <a:pt x="9971" y="7618"/>
                      <a:pt x="10711" y="2156"/>
                      <a:pt x="4790" y="55"/>
                    </a:cubicBezTo>
                    <a:cubicBezTo>
                      <a:pt x="4790" y="55"/>
                      <a:pt x="2680" y="-450"/>
                      <a:pt x="0" y="1610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8412583" y="2637800"/>
                <a:ext cx="262736" cy="134393"/>
              </a:xfrm>
              <a:custGeom>
                <a:avLst/>
                <a:gdLst>
                  <a:gd name="T0" fmla="*/ 11 w 562"/>
                  <a:gd name="T1" fmla="*/ 0 h 288"/>
                  <a:gd name="T2" fmla="*/ 11 w 562"/>
                  <a:gd name="T3" fmla="*/ 61 h 288"/>
                  <a:gd name="T4" fmla="*/ 204 w 562"/>
                  <a:gd name="T5" fmla="*/ 246 h 288"/>
                  <a:gd name="T6" fmla="*/ 357 w 562"/>
                  <a:gd name="T7" fmla="*/ 246 h 288"/>
                  <a:gd name="T8" fmla="*/ 554 w 562"/>
                  <a:gd name="T9" fmla="*/ 63 h 288"/>
                  <a:gd name="T10" fmla="*/ 554 w 562"/>
                  <a:gd name="T11" fmla="*/ 0 h 288"/>
                  <a:gd name="T12" fmla="*/ 11 w 562"/>
                  <a:gd name="T13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2" h="288">
                    <a:moveTo>
                      <a:pt x="11" y="0"/>
                    </a:moveTo>
                    <a:cubicBezTo>
                      <a:pt x="11" y="0"/>
                      <a:pt x="0" y="36"/>
                      <a:pt x="11" y="61"/>
                    </a:cubicBezTo>
                    <a:cubicBezTo>
                      <a:pt x="11" y="61"/>
                      <a:pt x="196" y="43"/>
                      <a:pt x="204" y="246"/>
                    </a:cubicBezTo>
                    <a:cubicBezTo>
                      <a:pt x="204" y="246"/>
                      <a:pt x="301" y="288"/>
                      <a:pt x="357" y="246"/>
                    </a:cubicBezTo>
                    <a:cubicBezTo>
                      <a:pt x="357" y="246"/>
                      <a:pt x="376" y="46"/>
                      <a:pt x="554" y="63"/>
                    </a:cubicBezTo>
                    <a:cubicBezTo>
                      <a:pt x="554" y="63"/>
                      <a:pt x="562" y="45"/>
                      <a:pt x="554" y="0"/>
                    </a:cubicBezTo>
                    <a:cubicBezTo>
                      <a:pt x="554" y="0"/>
                      <a:pt x="318" y="59"/>
                      <a:pt x="11" y="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8295734" y="2465053"/>
                <a:ext cx="499545" cy="187546"/>
              </a:xfrm>
              <a:custGeom>
                <a:avLst/>
                <a:gdLst>
                  <a:gd name="T0" fmla="*/ 126 w 1069"/>
                  <a:gd name="T1" fmla="*/ 310 h 402"/>
                  <a:gd name="T2" fmla="*/ 39 w 1069"/>
                  <a:gd name="T3" fmla="*/ 279 h 402"/>
                  <a:gd name="T4" fmla="*/ 55 w 1069"/>
                  <a:gd name="T5" fmla="*/ 176 h 402"/>
                  <a:gd name="T6" fmla="*/ 340 w 1069"/>
                  <a:gd name="T7" fmla="*/ 30 h 402"/>
                  <a:gd name="T8" fmla="*/ 425 w 1069"/>
                  <a:gd name="T9" fmla="*/ 39 h 402"/>
                  <a:gd name="T10" fmla="*/ 653 w 1069"/>
                  <a:gd name="T11" fmla="*/ 32 h 402"/>
                  <a:gd name="T12" fmla="*/ 735 w 1069"/>
                  <a:gd name="T13" fmla="*/ 29 h 402"/>
                  <a:gd name="T14" fmla="*/ 1013 w 1069"/>
                  <a:gd name="T15" fmla="*/ 165 h 402"/>
                  <a:gd name="T16" fmla="*/ 1038 w 1069"/>
                  <a:gd name="T17" fmla="*/ 270 h 402"/>
                  <a:gd name="T18" fmla="*/ 944 w 1069"/>
                  <a:gd name="T19" fmla="*/ 303 h 402"/>
                  <a:gd name="T20" fmla="*/ 782 w 1069"/>
                  <a:gd name="T21" fmla="*/ 224 h 402"/>
                  <a:gd name="T22" fmla="*/ 800 w 1069"/>
                  <a:gd name="T23" fmla="*/ 346 h 402"/>
                  <a:gd name="T24" fmla="*/ 266 w 1069"/>
                  <a:gd name="T25" fmla="*/ 346 h 402"/>
                  <a:gd name="T26" fmla="*/ 280 w 1069"/>
                  <a:gd name="T27" fmla="*/ 232 h 402"/>
                  <a:gd name="T28" fmla="*/ 126 w 1069"/>
                  <a:gd name="T29" fmla="*/ 31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69" h="402">
                    <a:moveTo>
                      <a:pt x="126" y="310"/>
                    </a:moveTo>
                    <a:cubicBezTo>
                      <a:pt x="126" y="310"/>
                      <a:pt x="73" y="329"/>
                      <a:pt x="39" y="279"/>
                    </a:cubicBezTo>
                    <a:cubicBezTo>
                      <a:pt x="39" y="279"/>
                      <a:pt x="0" y="213"/>
                      <a:pt x="55" y="176"/>
                    </a:cubicBezTo>
                    <a:cubicBezTo>
                      <a:pt x="340" y="30"/>
                      <a:pt x="340" y="30"/>
                      <a:pt x="340" y="30"/>
                    </a:cubicBezTo>
                    <a:cubicBezTo>
                      <a:pt x="340" y="30"/>
                      <a:pt x="371" y="8"/>
                      <a:pt x="425" y="39"/>
                    </a:cubicBezTo>
                    <a:cubicBezTo>
                      <a:pt x="425" y="39"/>
                      <a:pt x="555" y="103"/>
                      <a:pt x="653" y="32"/>
                    </a:cubicBezTo>
                    <a:cubicBezTo>
                      <a:pt x="653" y="32"/>
                      <a:pt x="678" y="0"/>
                      <a:pt x="735" y="29"/>
                    </a:cubicBezTo>
                    <a:cubicBezTo>
                      <a:pt x="1013" y="165"/>
                      <a:pt x="1013" y="165"/>
                      <a:pt x="1013" y="165"/>
                    </a:cubicBezTo>
                    <a:cubicBezTo>
                      <a:pt x="1013" y="165"/>
                      <a:pt x="1069" y="200"/>
                      <a:pt x="1038" y="270"/>
                    </a:cubicBezTo>
                    <a:cubicBezTo>
                      <a:pt x="1038" y="270"/>
                      <a:pt x="1016" y="322"/>
                      <a:pt x="944" y="303"/>
                    </a:cubicBezTo>
                    <a:cubicBezTo>
                      <a:pt x="782" y="224"/>
                      <a:pt x="782" y="224"/>
                      <a:pt x="782" y="224"/>
                    </a:cubicBezTo>
                    <a:cubicBezTo>
                      <a:pt x="782" y="224"/>
                      <a:pt x="802" y="319"/>
                      <a:pt x="800" y="346"/>
                    </a:cubicBezTo>
                    <a:cubicBezTo>
                      <a:pt x="800" y="346"/>
                      <a:pt x="558" y="402"/>
                      <a:pt x="266" y="346"/>
                    </a:cubicBezTo>
                    <a:cubicBezTo>
                      <a:pt x="266" y="346"/>
                      <a:pt x="264" y="274"/>
                      <a:pt x="280" y="232"/>
                    </a:cubicBezTo>
                    <a:lnTo>
                      <a:pt x="126" y="31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8442227" y="2278477"/>
                <a:ext cx="201806" cy="202238"/>
              </a:xfrm>
              <a:prstGeom prst="ellipse">
                <a:avLst/>
              </a:pr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8717785" y="2680476"/>
                <a:ext cx="72166" cy="130936"/>
              </a:xfrm>
              <a:custGeom>
                <a:avLst/>
                <a:gdLst>
                  <a:gd name="T0" fmla="*/ 134 w 154"/>
                  <a:gd name="T1" fmla="*/ 198 h 280"/>
                  <a:gd name="T2" fmla="*/ 148 w 154"/>
                  <a:gd name="T3" fmla="*/ 76 h 280"/>
                  <a:gd name="T4" fmla="*/ 76 w 154"/>
                  <a:gd name="T5" fmla="*/ 6 h 280"/>
                  <a:gd name="T6" fmla="*/ 12 w 154"/>
                  <a:gd name="T7" fmla="*/ 42 h 280"/>
                  <a:gd name="T8" fmla="*/ 17 w 154"/>
                  <a:gd name="T9" fmla="*/ 129 h 280"/>
                  <a:gd name="T10" fmla="*/ 4 w 154"/>
                  <a:gd name="T11" fmla="*/ 211 h 280"/>
                  <a:gd name="T12" fmla="*/ 61 w 154"/>
                  <a:gd name="T13" fmla="*/ 267 h 280"/>
                  <a:gd name="T14" fmla="*/ 134 w 154"/>
                  <a:gd name="T15" fmla="*/ 19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280">
                    <a:moveTo>
                      <a:pt x="134" y="198"/>
                    </a:moveTo>
                    <a:cubicBezTo>
                      <a:pt x="134" y="198"/>
                      <a:pt x="136" y="137"/>
                      <a:pt x="148" y="76"/>
                    </a:cubicBezTo>
                    <a:cubicBezTo>
                      <a:pt x="148" y="76"/>
                      <a:pt x="154" y="8"/>
                      <a:pt x="76" y="6"/>
                    </a:cubicBezTo>
                    <a:cubicBezTo>
                      <a:pt x="76" y="6"/>
                      <a:pt x="14" y="0"/>
                      <a:pt x="12" y="42"/>
                    </a:cubicBezTo>
                    <a:cubicBezTo>
                      <a:pt x="12" y="42"/>
                      <a:pt x="14" y="68"/>
                      <a:pt x="17" y="129"/>
                    </a:cubicBezTo>
                    <a:cubicBezTo>
                      <a:pt x="17" y="129"/>
                      <a:pt x="22" y="134"/>
                      <a:pt x="4" y="211"/>
                    </a:cubicBezTo>
                    <a:cubicBezTo>
                      <a:pt x="4" y="211"/>
                      <a:pt x="0" y="267"/>
                      <a:pt x="61" y="267"/>
                    </a:cubicBezTo>
                    <a:cubicBezTo>
                      <a:pt x="61" y="267"/>
                      <a:pt x="121" y="280"/>
                      <a:pt x="134" y="198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8592681" y="2678740"/>
                <a:ext cx="120779" cy="110201"/>
              </a:xfrm>
              <a:custGeom>
                <a:avLst/>
                <a:gdLst>
                  <a:gd name="T0" fmla="*/ 272 w 283"/>
                  <a:gd name="T1" fmla="*/ 59 h 259"/>
                  <a:gd name="T2" fmla="*/ 277 w 283"/>
                  <a:gd name="T3" fmla="*/ 153 h 259"/>
                  <a:gd name="T4" fmla="*/ 264 w 283"/>
                  <a:gd name="T5" fmla="*/ 230 h 259"/>
                  <a:gd name="T6" fmla="*/ 264 w 283"/>
                  <a:gd name="T7" fmla="*/ 259 h 259"/>
                  <a:gd name="T8" fmla="*/ 19 w 283"/>
                  <a:gd name="T9" fmla="*/ 205 h 259"/>
                  <a:gd name="T10" fmla="*/ 153 w 283"/>
                  <a:gd name="T11" fmla="*/ 25 h 259"/>
                  <a:gd name="T12" fmla="*/ 272 w 283"/>
                  <a:gd name="T13" fmla="*/ 59 h 259"/>
                  <a:gd name="connsiteX0" fmla="*/ 8957 w 9165"/>
                  <a:gd name="connsiteY0" fmla="*/ 1516 h 9238"/>
                  <a:gd name="connsiteX1" fmla="*/ 9134 w 9165"/>
                  <a:gd name="connsiteY1" fmla="*/ 5145 h 9238"/>
                  <a:gd name="connsiteX2" fmla="*/ 8675 w 9165"/>
                  <a:gd name="connsiteY2" fmla="*/ 8118 h 9238"/>
                  <a:gd name="connsiteX3" fmla="*/ 8675 w 9165"/>
                  <a:gd name="connsiteY3" fmla="*/ 9238 h 9238"/>
                  <a:gd name="connsiteX4" fmla="*/ 17 w 9165"/>
                  <a:gd name="connsiteY4" fmla="*/ 7153 h 9238"/>
                  <a:gd name="connsiteX5" fmla="*/ 4752 w 9165"/>
                  <a:gd name="connsiteY5" fmla="*/ 203 h 9238"/>
                  <a:gd name="connsiteX6" fmla="*/ 8957 w 9165"/>
                  <a:gd name="connsiteY6" fmla="*/ 1516 h 9238"/>
                  <a:gd name="connsiteX0" fmla="*/ 9773 w 10000"/>
                  <a:gd name="connsiteY0" fmla="*/ 1500 h 9859"/>
                  <a:gd name="connsiteX1" fmla="*/ 9966 w 10000"/>
                  <a:gd name="connsiteY1" fmla="*/ 5428 h 9859"/>
                  <a:gd name="connsiteX2" fmla="*/ 9465 w 10000"/>
                  <a:gd name="connsiteY2" fmla="*/ 8647 h 9859"/>
                  <a:gd name="connsiteX3" fmla="*/ 9465 w 10000"/>
                  <a:gd name="connsiteY3" fmla="*/ 9859 h 9859"/>
                  <a:gd name="connsiteX4" fmla="*/ 19 w 10000"/>
                  <a:gd name="connsiteY4" fmla="*/ 7602 h 9859"/>
                  <a:gd name="connsiteX5" fmla="*/ 5185 w 10000"/>
                  <a:gd name="connsiteY5" fmla="*/ 79 h 9859"/>
                  <a:gd name="connsiteX6" fmla="*/ 9773 w 10000"/>
                  <a:gd name="connsiteY6" fmla="*/ 1500 h 9859"/>
                  <a:gd name="connsiteX0" fmla="*/ 9773 w 9966"/>
                  <a:gd name="connsiteY0" fmla="*/ 1521 h 10000"/>
                  <a:gd name="connsiteX1" fmla="*/ 9966 w 9966"/>
                  <a:gd name="connsiteY1" fmla="*/ 5506 h 10000"/>
                  <a:gd name="connsiteX2" fmla="*/ 9465 w 9966"/>
                  <a:gd name="connsiteY2" fmla="*/ 8771 h 10000"/>
                  <a:gd name="connsiteX3" fmla="*/ 9465 w 9966"/>
                  <a:gd name="connsiteY3" fmla="*/ 10000 h 10000"/>
                  <a:gd name="connsiteX4" fmla="*/ 19 w 9966"/>
                  <a:gd name="connsiteY4" fmla="*/ 7711 h 10000"/>
                  <a:gd name="connsiteX5" fmla="*/ 5185 w 9966"/>
                  <a:gd name="connsiteY5" fmla="*/ 80 h 10000"/>
                  <a:gd name="connsiteX6" fmla="*/ 9773 w 9966"/>
                  <a:gd name="connsiteY6" fmla="*/ 1521 h 10000"/>
                  <a:gd name="connsiteX0" fmla="*/ 9806 w 10000"/>
                  <a:gd name="connsiteY0" fmla="*/ 1521 h 10000"/>
                  <a:gd name="connsiteX1" fmla="*/ 10000 w 10000"/>
                  <a:gd name="connsiteY1" fmla="*/ 5506 h 10000"/>
                  <a:gd name="connsiteX2" fmla="*/ 9497 w 10000"/>
                  <a:gd name="connsiteY2" fmla="*/ 8771 h 10000"/>
                  <a:gd name="connsiteX3" fmla="*/ 9497 w 10000"/>
                  <a:gd name="connsiteY3" fmla="*/ 10000 h 10000"/>
                  <a:gd name="connsiteX4" fmla="*/ 19 w 10000"/>
                  <a:gd name="connsiteY4" fmla="*/ 7711 h 10000"/>
                  <a:gd name="connsiteX5" fmla="*/ 5203 w 10000"/>
                  <a:gd name="connsiteY5" fmla="*/ 80 h 10000"/>
                  <a:gd name="connsiteX6" fmla="*/ 9806 w 10000"/>
                  <a:gd name="connsiteY6" fmla="*/ 1521 h 10000"/>
                  <a:gd name="connsiteX0" fmla="*/ 9806 w 10000"/>
                  <a:gd name="connsiteY0" fmla="*/ 1521 h 10000"/>
                  <a:gd name="connsiteX1" fmla="*/ 10000 w 10000"/>
                  <a:gd name="connsiteY1" fmla="*/ 5506 h 10000"/>
                  <a:gd name="connsiteX2" fmla="*/ 9497 w 10000"/>
                  <a:gd name="connsiteY2" fmla="*/ 8771 h 10000"/>
                  <a:gd name="connsiteX3" fmla="*/ 9497 w 10000"/>
                  <a:gd name="connsiteY3" fmla="*/ 10000 h 10000"/>
                  <a:gd name="connsiteX4" fmla="*/ 19 w 10000"/>
                  <a:gd name="connsiteY4" fmla="*/ 7711 h 10000"/>
                  <a:gd name="connsiteX5" fmla="*/ 5203 w 10000"/>
                  <a:gd name="connsiteY5" fmla="*/ 80 h 10000"/>
                  <a:gd name="connsiteX6" fmla="*/ 9806 w 10000"/>
                  <a:gd name="connsiteY6" fmla="*/ 152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>
                    <a:moveTo>
                      <a:pt x="9806" y="1521"/>
                    </a:moveTo>
                    <a:cubicBezTo>
                      <a:pt x="9806" y="1521"/>
                      <a:pt x="9527" y="3136"/>
                      <a:pt x="10000" y="5506"/>
                    </a:cubicBezTo>
                    <a:cubicBezTo>
                      <a:pt x="10000" y="5506"/>
                      <a:pt x="9925" y="7693"/>
                      <a:pt x="9497" y="8771"/>
                    </a:cubicBezTo>
                    <a:cubicBezTo>
                      <a:pt x="9219" y="9472"/>
                      <a:pt x="9226" y="9661"/>
                      <a:pt x="9497" y="10000"/>
                    </a:cubicBezTo>
                    <a:lnTo>
                      <a:pt x="19" y="7711"/>
                    </a:lnTo>
                    <a:cubicBezTo>
                      <a:pt x="19" y="7711"/>
                      <a:pt x="-587" y="2294"/>
                      <a:pt x="5203" y="80"/>
                    </a:cubicBezTo>
                    <a:cubicBezTo>
                      <a:pt x="5203" y="80"/>
                      <a:pt x="6887" y="-509"/>
                      <a:pt x="9806" y="1521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25" name="Isosceles Triangle 1"/>
            <p:cNvSpPr/>
            <p:nvPr/>
          </p:nvSpPr>
          <p:spPr>
            <a:xfrm>
              <a:off x="7705041" y="4755048"/>
              <a:ext cx="243104" cy="145021"/>
            </a:xfrm>
            <a:custGeom>
              <a:avLst/>
              <a:gdLst>
                <a:gd name="connsiteX0" fmla="*/ 0 w 243104"/>
                <a:gd name="connsiteY0" fmla="*/ 154546 h 154546"/>
                <a:gd name="connsiteX1" fmla="*/ 121552 w 243104"/>
                <a:gd name="connsiteY1" fmla="*/ 0 h 154546"/>
                <a:gd name="connsiteX2" fmla="*/ 243104 w 243104"/>
                <a:gd name="connsiteY2" fmla="*/ 154546 h 154546"/>
                <a:gd name="connsiteX3" fmla="*/ 0 w 243104"/>
                <a:gd name="connsiteY3" fmla="*/ 154546 h 154546"/>
                <a:gd name="connsiteX0" fmla="*/ 0 w 243104"/>
                <a:gd name="connsiteY0" fmla="*/ 154546 h 154546"/>
                <a:gd name="connsiteX1" fmla="*/ 121552 w 243104"/>
                <a:gd name="connsiteY1" fmla="*/ 0 h 154546"/>
                <a:gd name="connsiteX2" fmla="*/ 243104 w 243104"/>
                <a:gd name="connsiteY2" fmla="*/ 154546 h 154546"/>
                <a:gd name="connsiteX3" fmla="*/ 0 w 243104"/>
                <a:gd name="connsiteY3" fmla="*/ 154546 h 154546"/>
                <a:gd name="connsiteX0" fmla="*/ 0 w 243104"/>
                <a:gd name="connsiteY0" fmla="*/ 145021 h 145021"/>
                <a:gd name="connsiteX1" fmla="*/ 92977 w 243104"/>
                <a:gd name="connsiteY1" fmla="*/ 0 h 145021"/>
                <a:gd name="connsiteX2" fmla="*/ 243104 w 243104"/>
                <a:gd name="connsiteY2" fmla="*/ 145021 h 145021"/>
                <a:gd name="connsiteX3" fmla="*/ 0 w 243104"/>
                <a:gd name="connsiteY3" fmla="*/ 145021 h 14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04" h="145021">
                  <a:moveTo>
                    <a:pt x="0" y="145021"/>
                  </a:moveTo>
                  <a:cubicBezTo>
                    <a:pt x="40517" y="93506"/>
                    <a:pt x="170570" y="76280"/>
                    <a:pt x="92977" y="0"/>
                  </a:cubicBezTo>
                  <a:lnTo>
                    <a:pt x="243104" y="145021"/>
                  </a:lnTo>
                  <a:lnTo>
                    <a:pt x="0" y="145021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3136505" y="4364569"/>
            <a:ext cx="266750" cy="660495"/>
          </a:xfrm>
          <a:custGeom>
            <a:avLst/>
            <a:gdLst>
              <a:gd name="T0" fmla="*/ 191 w 213"/>
              <a:gd name="T1" fmla="*/ 371 h 615"/>
              <a:gd name="T2" fmla="*/ 212 w 213"/>
              <a:gd name="T3" fmla="*/ 332 h 615"/>
              <a:gd name="T4" fmla="*/ 194 w 213"/>
              <a:gd name="T5" fmla="*/ 164 h 615"/>
              <a:gd name="T6" fmla="*/ 182 w 213"/>
              <a:gd name="T7" fmla="*/ 147 h 615"/>
              <a:gd name="T8" fmla="*/ 140 w 213"/>
              <a:gd name="T9" fmla="*/ 127 h 615"/>
              <a:gd name="T10" fmla="*/ 144 w 213"/>
              <a:gd name="T11" fmla="*/ 124 h 615"/>
              <a:gd name="T12" fmla="*/ 167 w 213"/>
              <a:gd name="T13" fmla="*/ 124 h 615"/>
              <a:gd name="T14" fmla="*/ 172 w 213"/>
              <a:gd name="T15" fmla="*/ 121 h 615"/>
              <a:gd name="T16" fmla="*/ 172 w 213"/>
              <a:gd name="T17" fmla="*/ 115 h 615"/>
              <a:gd name="T18" fmla="*/ 161 w 213"/>
              <a:gd name="T19" fmla="*/ 74 h 615"/>
              <a:gd name="T20" fmla="*/ 161 w 213"/>
              <a:gd name="T21" fmla="*/ 54 h 615"/>
              <a:gd name="T22" fmla="*/ 107 w 213"/>
              <a:gd name="T23" fmla="*/ 0 h 615"/>
              <a:gd name="T24" fmla="*/ 53 w 213"/>
              <a:gd name="T25" fmla="*/ 54 h 615"/>
              <a:gd name="T26" fmla="*/ 53 w 213"/>
              <a:gd name="T27" fmla="*/ 69 h 615"/>
              <a:gd name="T28" fmla="*/ 53 w 213"/>
              <a:gd name="T29" fmla="*/ 69 h 615"/>
              <a:gd name="T30" fmla="*/ 42 w 213"/>
              <a:gd name="T31" fmla="*/ 115 h 615"/>
              <a:gd name="T32" fmla="*/ 42 w 213"/>
              <a:gd name="T33" fmla="*/ 121 h 615"/>
              <a:gd name="T34" fmla="*/ 47 w 213"/>
              <a:gd name="T35" fmla="*/ 124 h 615"/>
              <a:gd name="T36" fmla="*/ 70 w 213"/>
              <a:gd name="T37" fmla="*/ 124 h 615"/>
              <a:gd name="T38" fmla="*/ 74 w 213"/>
              <a:gd name="T39" fmla="*/ 127 h 615"/>
              <a:gd name="T40" fmla="*/ 32 w 213"/>
              <a:gd name="T41" fmla="*/ 147 h 615"/>
              <a:gd name="T42" fmla="*/ 19 w 213"/>
              <a:gd name="T43" fmla="*/ 164 h 615"/>
              <a:gd name="T44" fmla="*/ 2 w 213"/>
              <a:gd name="T45" fmla="*/ 332 h 615"/>
              <a:gd name="T46" fmla="*/ 23 w 213"/>
              <a:gd name="T47" fmla="*/ 371 h 615"/>
              <a:gd name="T48" fmla="*/ 4 w 213"/>
              <a:gd name="T49" fmla="*/ 454 h 615"/>
              <a:gd name="T50" fmla="*/ 14 w 213"/>
              <a:gd name="T51" fmla="*/ 465 h 615"/>
              <a:gd name="T52" fmla="*/ 50 w 213"/>
              <a:gd name="T53" fmla="*/ 465 h 615"/>
              <a:gd name="T54" fmla="*/ 69 w 213"/>
              <a:gd name="T55" fmla="*/ 603 h 615"/>
              <a:gd name="T56" fmla="*/ 83 w 213"/>
              <a:gd name="T57" fmla="*/ 615 h 615"/>
              <a:gd name="T58" fmla="*/ 101 w 213"/>
              <a:gd name="T59" fmla="*/ 615 h 615"/>
              <a:gd name="T60" fmla="*/ 101 w 213"/>
              <a:gd name="T61" fmla="*/ 465 h 615"/>
              <a:gd name="T62" fmla="*/ 113 w 213"/>
              <a:gd name="T63" fmla="*/ 465 h 615"/>
              <a:gd name="T64" fmla="*/ 113 w 213"/>
              <a:gd name="T65" fmla="*/ 615 h 615"/>
              <a:gd name="T66" fmla="*/ 131 w 213"/>
              <a:gd name="T67" fmla="*/ 615 h 615"/>
              <a:gd name="T68" fmla="*/ 144 w 213"/>
              <a:gd name="T69" fmla="*/ 603 h 615"/>
              <a:gd name="T70" fmla="*/ 164 w 213"/>
              <a:gd name="T71" fmla="*/ 465 h 615"/>
              <a:gd name="T72" fmla="*/ 200 w 213"/>
              <a:gd name="T73" fmla="*/ 465 h 615"/>
              <a:gd name="T74" fmla="*/ 209 w 213"/>
              <a:gd name="T75" fmla="*/ 454 h 615"/>
              <a:gd name="T76" fmla="*/ 191 w 213"/>
              <a:gd name="T77" fmla="*/ 371 h 615"/>
              <a:gd name="T78" fmla="*/ 25 w 213"/>
              <a:gd name="T79" fmla="*/ 358 h 615"/>
              <a:gd name="T80" fmla="*/ 21 w 213"/>
              <a:gd name="T81" fmla="*/ 355 h 615"/>
              <a:gd name="T82" fmla="*/ 14 w 213"/>
              <a:gd name="T83" fmla="*/ 333 h 615"/>
              <a:gd name="T84" fmla="*/ 16 w 213"/>
              <a:gd name="T85" fmla="*/ 308 h 615"/>
              <a:gd name="T86" fmla="*/ 36 w 213"/>
              <a:gd name="T87" fmla="*/ 308 h 615"/>
              <a:gd name="T88" fmla="*/ 25 w 213"/>
              <a:gd name="T89" fmla="*/ 358 h 615"/>
              <a:gd name="T90" fmla="*/ 107 w 213"/>
              <a:gd name="T91" fmla="*/ 127 h 615"/>
              <a:gd name="T92" fmla="*/ 65 w 213"/>
              <a:gd name="T93" fmla="*/ 85 h 615"/>
              <a:gd name="T94" fmla="*/ 65 w 213"/>
              <a:gd name="T95" fmla="*/ 74 h 615"/>
              <a:gd name="T96" fmla="*/ 85 w 213"/>
              <a:gd name="T97" fmla="*/ 54 h 615"/>
              <a:gd name="T98" fmla="*/ 113 w 213"/>
              <a:gd name="T99" fmla="*/ 54 h 615"/>
              <a:gd name="T100" fmla="*/ 133 w 213"/>
              <a:gd name="T101" fmla="*/ 34 h 615"/>
              <a:gd name="T102" fmla="*/ 133 w 213"/>
              <a:gd name="T103" fmla="*/ 21 h 615"/>
              <a:gd name="T104" fmla="*/ 149 w 213"/>
              <a:gd name="T105" fmla="*/ 54 h 615"/>
              <a:gd name="T106" fmla="*/ 149 w 213"/>
              <a:gd name="T107" fmla="*/ 85 h 615"/>
              <a:gd name="T108" fmla="*/ 107 w 213"/>
              <a:gd name="T109" fmla="*/ 127 h 615"/>
              <a:gd name="T110" fmla="*/ 177 w 213"/>
              <a:gd name="T111" fmla="*/ 308 h 615"/>
              <a:gd name="T112" fmla="*/ 197 w 213"/>
              <a:gd name="T113" fmla="*/ 308 h 615"/>
              <a:gd name="T114" fmla="*/ 200 w 213"/>
              <a:gd name="T115" fmla="*/ 333 h 615"/>
              <a:gd name="T116" fmla="*/ 192 w 213"/>
              <a:gd name="T117" fmla="*/ 355 h 615"/>
              <a:gd name="T118" fmla="*/ 188 w 213"/>
              <a:gd name="T119" fmla="*/ 359 h 615"/>
              <a:gd name="T120" fmla="*/ 177 w 213"/>
              <a:gd name="T121" fmla="*/ 308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3" h="615">
                <a:moveTo>
                  <a:pt x="191" y="371"/>
                </a:moveTo>
                <a:cubicBezTo>
                  <a:pt x="205" y="363"/>
                  <a:pt x="213" y="349"/>
                  <a:pt x="212" y="332"/>
                </a:cubicBezTo>
                <a:cubicBezTo>
                  <a:pt x="194" y="164"/>
                  <a:pt x="194" y="164"/>
                  <a:pt x="194" y="164"/>
                </a:cubicBezTo>
                <a:cubicBezTo>
                  <a:pt x="193" y="154"/>
                  <a:pt x="188" y="150"/>
                  <a:pt x="182" y="147"/>
                </a:cubicBezTo>
                <a:cubicBezTo>
                  <a:pt x="140" y="127"/>
                  <a:pt x="140" y="127"/>
                  <a:pt x="140" y="127"/>
                </a:cubicBezTo>
                <a:cubicBezTo>
                  <a:pt x="141" y="126"/>
                  <a:pt x="143" y="125"/>
                  <a:pt x="144" y="124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9" y="124"/>
                  <a:pt x="171" y="123"/>
                  <a:pt x="172" y="121"/>
                </a:cubicBezTo>
                <a:cubicBezTo>
                  <a:pt x="173" y="119"/>
                  <a:pt x="173" y="117"/>
                  <a:pt x="172" y="115"/>
                </a:cubicBezTo>
                <a:cubicBezTo>
                  <a:pt x="162" y="95"/>
                  <a:pt x="161" y="90"/>
                  <a:pt x="161" y="74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1" y="24"/>
                  <a:pt x="137" y="0"/>
                  <a:pt x="107" y="0"/>
                </a:cubicBezTo>
                <a:cubicBezTo>
                  <a:pt x="77" y="0"/>
                  <a:pt x="53" y="24"/>
                  <a:pt x="53" y="54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3" y="89"/>
                  <a:pt x="53" y="94"/>
                  <a:pt x="42" y="115"/>
                </a:cubicBezTo>
                <a:cubicBezTo>
                  <a:pt x="41" y="117"/>
                  <a:pt x="41" y="119"/>
                  <a:pt x="42" y="121"/>
                </a:cubicBezTo>
                <a:cubicBezTo>
                  <a:pt x="43" y="123"/>
                  <a:pt x="45" y="124"/>
                  <a:pt x="47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71" y="125"/>
                  <a:pt x="72" y="126"/>
                  <a:pt x="74" y="127"/>
                </a:cubicBezTo>
                <a:cubicBezTo>
                  <a:pt x="32" y="147"/>
                  <a:pt x="32" y="147"/>
                  <a:pt x="32" y="147"/>
                </a:cubicBezTo>
                <a:cubicBezTo>
                  <a:pt x="26" y="150"/>
                  <a:pt x="21" y="155"/>
                  <a:pt x="19" y="164"/>
                </a:cubicBezTo>
                <a:cubicBezTo>
                  <a:pt x="2" y="332"/>
                  <a:pt x="2" y="332"/>
                  <a:pt x="2" y="332"/>
                </a:cubicBezTo>
                <a:cubicBezTo>
                  <a:pt x="0" y="349"/>
                  <a:pt x="9" y="363"/>
                  <a:pt x="23" y="371"/>
                </a:cubicBezTo>
                <a:cubicBezTo>
                  <a:pt x="4" y="454"/>
                  <a:pt x="4" y="454"/>
                  <a:pt x="4" y="454"/>
                </a:cubicBezTo>
                <a:cubicBezTo>
                  <a:pt x="3" y="460"/>
                  <a:pt x="7" y="465"/>
                  <a:pt x="14" y="465"/>
                </a:cubicBezTo>
                <a:cubicBezTo>
                  <a:pt x="50" y="465"/>
                  <a:pt x="50" y="465"/>
                  <a:pt x="50" y="465"/>
                </a:cubicBezTo>
                <a:cubicBezTo>
                  <a:pt x="69" y="603"/>
                  <a:pt x="69" y="603"/>
                  <a:pt x="69" y="603"/>
                </a:cubicBezTo>
                <a:cubicBezTo>
                  <a:pt x="70" y="609"/>
                  <a:pt x="76" y="615"/>
                  <a:pt x="83" y="615"/>
                </a:cubicBezTo>
                <a:cubicBezTo>
                  <a:pt x="101" y="615"/>
                  <a:pt x="101" y="615"/>
                  <a:pt x="101" y="615"/>
                </a:cubicBezTo>
                <a:cubicBezTo>
                  <a:pt x="101" y="465"/>
                  <a:pt x="101" y="465"/>
                  <a:pt x="101" y="465"/>
                </a:cubicBezTo>
                <a:cubicBezTo>
                  <a:pt x="105" y="465"/>
                  <a:pt x="109" y="465"/>
                  <a:pt x="113" y="465"/>
                </a:cubicBezTo>
                <a:cubicBezTo>
                  <a:pt x="113" y="615"/>
                  <a:pt x="113" y="615"/>
                  <a:pt x="113" y="615"/>
                </a:cubicBezTo>
                <a:cubicBezTo>
                  <a:pt x="131" y="615"/>
                  <a:pt x="131" y="615"/>
                  <a:pt x="131" y="615"/>
                </a:cubicBezTo>
                <a:cubicBezTo>
                  <a:pt x="137" y="615"/>
                  <a:pt x="143" y="609"/>
                  <a:pt x="144" y="603"/>
                </a:cubicBezTo>
                <a:cubicBezTo>
                  <a:pt x="164" y="465"/>
                  <a:pt x="164" y="465"/>
                  <a:pt x="164" y="465"/>
                </a:cubicBezTo>
                <a:cubicBezTo>
                  <a:pt x="200" y="465"/>
                  <a:pt x="200" y="465"/>
                  <a:pt x="200" y="465"/>
                </a:cubicBezTo>
                <a:cubicBezTo>
                  <a:pt x="206" y="465"/>
                  <a:pt x="211" y="460"/>
                  <a:pt x="209" y="454"/>
                </a:cubicBezTo>
                <a:lnTo>
                  <a:pt x="191" y="371"/>
                </a:lnTo>
                <a:close/>
                <a:moveTo>
                  <a:pt x="25" y="358"/>
                </a:moveTo>
                <a:cubicBezTo>
                  <a:pt x="24" y="357"/>
                  <a:pt x="22" y="356"/>
                  <a:pt x="21" y="355"/>
                </a:cubicBezTo>
                <a:cubicBezTo>
                  <a:pt x="17" y="350"/>
                  <a:pt x="13" y="343"/>
                  <a:pt x="14" y="333"/>
                </a:cubicBezTo>
                <a:cubicBezTo>
                  <a:pt x="16" y="308"/>
                  <a:pt x="16" y="308"/>
                  <a:pt x="16" y="308"/>
                </a:cubicBezTo>
                <a:cubicBezTo>
                  <a:pt x="36" y="308"/>
                  <a:pt x="36" y="308"/>
                  <a:pt x="36" y="308"/>
                </a:cubicBezTo>
                <a:lnTo>
                  <a:pt x="25" y="358"/>
                </a:lnTo>
                <a:close/>
                <a:moveTo>
                  <a:pt x="107" y="127"/>
                </a:moveTo>
                <a:cubicBezTo>
                  <a:pt x="84" y="127"/>
                  <a:pt x="65" y="108"/>
                  <a:pt x="65" y="85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63"/>
                  <a:pt x="74" y="54"/>
                  <a:pt x="85" y="54"/>
                </a:cubicBezTo>
                <a:cubicBezTo>
                  <a:pt x="99" y="54"/>
                  <a:pt x="113" y="54"/>
                  <a:pt x="113" y="54"/>
                </a:cubicBezTo>
                <a:cubicBezTo>
                  <a:pt x="124" y="54"/>
                  <a:pt x="133" y="45"/>
                  <a:pt x="133" y="34"/>
                </a:cubicBezTo>
                <a:cubicBezTo>
                  <a:pt x="133" y="34"/>
                  <a:pt x="133" y="27"/>
                  <a:pt x="133" y="21"/>
                </a:cubicBezTo>
                <a:cubicBezTo>
                  <a:pt x="143" y="29"/>
                  <a:pt x="149" y="41"/>
                  <a:pt x="149" y="54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108"/>
                  <a:pt x="130" y="127"/>
                  <a:pt x="107" y="127"/>
                </a:cubicBezTo>
                <a:close/>
                <a:moveTo>
                  <a:pt x="177" y="308"/>
                </a:moveTo>
                <a:cubicBezTo>
                  <a:pt x="197" y="308"/>
                  <a:pt x="197" y="308"/>
                  <a:pt x="197" y="308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201" y="343"/>
                  <a:pt x="196" y="350"/>
                  <a:pt x="192" y="355"/>
                </a:cubicBezTo>
                <a:cubicBezTo>
                  <a:pt x="191" y="356"/>
                  <a:pt x="190" y="357"/>
                  <a:pt x="188" y="359"/>
                </a:cubicBezTo>
                <a:lnTo>
                  <a:pt x="177" y="3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831138" y="1188075"/>
            <a:ext cx="1553251" cy="39218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buClr>
                <a:schemeClr val="bg1"/>
              </a:buClr>
            </a:pPr>
            <a:r>
              <a:rPr lang="ru-RU" sz="1400" b="1" kern="0" dirty="0">
                <a:solidFill>
                  <a:schemeClr val="accent5"/>
                </a:solidFill>
                <a:latin typeface="Arial"/>
              </a:rPr>
              <a:t>Путешественники</a:t>
            </a:r>
            <a:r>
              <a:rPr lang="en-GB" sz="1400" b="1" kern="0" baseline="30000" dirty="0">
                <a:solidFill>
                  <a:schemeClr val="accent5"/>
                </a:solidFill>
                <a:latin typeface="Arial"/>
              </a:rPr>
              <a:t>2–4</a:t>
            </a: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ru-RU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Холера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Денге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Грипп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Гепатит </a:t>
            </a:r>
            <a:r>
              <a:rPr lang="en-GB" sz="1000" kern="0" dirty="0">
                <a:solidFill>
                  <a:schemeClr val="tx1"/>
                </a:solidFill>
              </a:rPr>
              <a:t>A</a:t>
            </a: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Гепатит</a:t>
            </a:r>
            <a:r>
              <a:rPr lang="en-GB" sz="1000" kern="0" dirty="0">
                <a:solidFill>
                  <a:schemeClr val="tx1"/>
                </a:solidFill>
              </a:rPr>
              <a:t> B</a:t>
            </a: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Японский энцефалит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Желтая лихорадка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Менингококк</a:t>
            </a:r>
            <a:r>
              <a:rPr lang="en-GB" sz="1000" kern="0" dirty="0">
                <a:solidFill>
                  <a:schemeClr val="tx1"/>
                </a:solidFill>
              </a:rPr>
              <a:t> </a:t>
            </a: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Бешенство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</a:rPr>
              <a:t>Клещевой энцефалит</a:t>
            </a:r>
            <a:endParaRPr lang="en-GB" sz="1000" kern="0" dirty="0">
              <a:solidFill>
                <a:schemeClr val="tx1"/>
              </a:solidFill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Брюшной тиф</a:t>
            </a:r>
            <a:endParaRPr lang="en-GB" sz="1000" kern="0" dirty="0">
              <a:solidFill>
                <a:schemeClr val="tx1"/>
              </a:solidFill>
              <a:latin typeface="Arial"/>
            </a:endParaRPr>
          </a:p>
          <a:p>
            <a:pPr marL="174625" indent="-174625" eaLnBrk="0" hangingPunct="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ru-RU" sz="1000" kern="0" dirty="0">
                <a:solidFill>
                  <a:schemeClr val="tx1"/>
                </a:solidFill>
                <a:latin typeface="Arial"/>
              </a:rPr>
              <a:t>Туберкулез</a:t>
            </a:r>
            <a:endParaRPr lang="en-GB" sz="12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05772" y="5950423"/>
            <a:ext cx="8371712" cy="292222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kern="0" dirty="0">
                <a:solidFill>
                  <a:schemeClr val="tx1"/>
                </a:solidFill>
              </a:rPr>
              <a:t> Список вакцин не является исчерпывающим и составляется на основании рекомендаций актуальных в каждой стране</a:t>
            </a:r>
            <a:endParaRPr lang="en-GB" sz="800" kern="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kern="0" dirty="0">
                <a:solidFill>
                  <a:schemeClr val="tx1"/>
                </a:solidFill>
              </a:rPr>
              <a:t>CDC </a:t>
            </a:r>
            <a:r>
              <a:rPr lang="ru-RU" sz="800" kern="0" dirty="0">
                <a:solidFill>
                  <a:schemeClr val="tx1"/>
                </a:solidFill>
              </a:rPr>
              <a:t>- Центр по контролю и профилактике  </a:t>
            </a:r>
            <a:r>
              <a:rPr lang="ru-RU" sz="800" kern="0" dirty="0" err="1">
                <a:solidFill>
                  <a:schemeClr val="tx1"/>
                </a:solidFill>
              </a:rPr>
              <a:t>заболеванийСША</a:t>
            </a:r>
            <a:r>
              <a:rPr lang="ru-RU" sz="800" kern="0" dirty="0">
                <a:solidFill>
                  <a:schemeClr val="tx1"/>
                </a:solidFill>
              </a:rPr>
              <a:t>; </a:t>
            </a:r>
            <a:r>
              <a:rPr lang="en-GB" sz="800" kern="0" dirty="0">
                <a:solidFill>
                  <a:schemeClr val="tx1"/>
                </a:solidFill>
              </a:rPr>
              <a:t>ECDC, </a:t>
            </a:r>
            <a:r>
              <a:rPr lang="ru-RU" sz="800" kern="0" dirty="0">
                <a:solidFill>
                  <a:schemeClr val="tx1"/>
                </a:solidFill>
              </a:rPr>
              <a:t>Европейский центр по контролю и профилактике заболеваний</a:t>
            </a:r>
            <a:r>
              <a:rPr lang="en-GB" sz="800" dirty="0"/>
              <a:t>; </a:t>
            </a:r>
            <a:r>
              <a:rPr lang="ru-RU" sz="800" dirty="0"/>
              <a:t>ВПЧ – вирус папилломы человека;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err="1"/>
              <a:t>Хиб</a:t>
            </a:r>
            <a:r>
              <a:rPr lang="ru-RU" sz="800" dirty="0"/>
              <a:t> – </a:t>
            </a:r>
            <a:r>
              <a:rPr lang="ru-RU" sz="800" dirty="0" err="1"/>
              <a:t>гемофильная</a:t>
            </a:r>
            <a:r>
              <a:rPr lang="ru-RU" sz="800" dirty="0"/>
              <a:t> инфекция типа </a:t>
            </a:r>
            <a:r>
              <a:rPr lang="en-US" sz="800" dirty="0"/>
              <a:t>b</a:t>
            </a:r>
            <a:endParaRPr lang="en-GB" sz="800" baseline="300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48994" y="4262337"/>
            <a:ext cx="468000" cy="772842"/>
          </a:xfrm>
          <a:prstGeom prst="rect">
            <a:avLst/>
          </a:prstGeom>
        </p:spPr>
      </p:pic>
      <p:sp>
        <p:nvSpPr>
          <p:cNvPr id="41" name="Freeform 29"/>
          <p:cNvSpPr>
            <a:spLocks noEditPoints="1"/>
          </p:cNvSpPr>
          <p:nvPr/>
        </p:nvSpPr>
        <p:spPr bwMode="auto">
          <a:xfrm>
            <a:off x="2433811" y="4402005"/>
            <a:ext cx="257374" cy="597703"/>
          </a:xfrm>
          <a:custGeom>
            <a:avLst/>
            <a:gdLst>
              <a:gd name="T0" fmla="*/ 158 w 160"/>
              <a:gd name="T1" fmla="*/ 241 h 451"/>
              <a:gd name="T2" fmla="*/ 155 w 160"/>
              <a:gd name="T3" fmla="*/ 214 h 451"/>
              <a:gd name="T4" fmla="*/ 155 w 160"/>
              <a:gd name="T5" fmla="*/ 214 h 451"/>
              <a:gd name="T6" fmla="*/ 145 w 160"/>
              <a:gd name="T7" fmla="*/ 118 h 451"/>
              <a:gd name="T8" fmla="*/ 133 w 160"/>
              <a:gd name="T9" fmla="*/ 101 h 451"/>
              <a:gd name="T10" fmla="*/ 112 w 160"/>
              <a:gd name="T11" fmla="*/ 92 h 451"/>
              <a:gd name="T12" fmla="*/ 127 w 160"/>
              <a:gd name="T13" fmla="*/ 57 h 451"/>
              <a:gd name="T14" fmla="*/ 127 w 160"/>
              <a:gd name="T15" fmla="*/ 47 h 451"/>
              <a:gd name="T16" fmla="*/ 80 w 160"/>
              <a:gd name="T17" fmla="*/ 0 h 451"/>
              <a:gd name="T18" fmla="*/ 32 w 160"/>
              <a:gd name="T19" fmla="*/ 47 h 451"/>
              <a:gd name="T20" fmla="*/ 32 w 160"/>
              <a:gd name="T21" fmla="*/ 57 h 451"/>
              <a:gd name="T22" fmla="*/ 48 w 160"/>
              <a:gd name="T23" fmla="*/ 92 h 451"/>
              <a:gd name="T24" fmla="*/ 27 w 160"/>
              <a:gd name="T25" fmla="*/ 101 h 451"/>
              <a:gd name="T26" fmla="*/ 15 w 160"/>
              <a:gd name="T27" fmla="*/ 118 h 451"/>
              <a:gd name="T28" fmla="*/ 3 w 160"/>
              <a:gd name="T29" fmla="*/ 229 h 451"/>
              <a:gd name="T30" fmla="*/ 3 w 160"/>
              <a:gd name="T31" fmla="*/ 229 h 451"/>
              <a:gd name="T32" fmla="*/ 2 w 160"/>
              <a:gd name="T33" fmla="*/ 241 h 451"/>
              <a:gd name="T34" fmla="*/ 28 w 160"/>
              <a:gd name="T35" fmla="*/ 274 h 451"/>
              <a:gd name="T36" fmla="*/ 28 w 160"/>
              <a:gd name="T37" fmla="*/ 439 h 451"/>
              <a:gd name="T38" fmla="*/ 28 w 160"/>
              <a:gd name="T39" fmla="*/ 451 h 451"/>
              <a:gd name="T40" fmla="*/ 45 w 160"/>
              <a:gd name="T41" fmla="*/ 451 h 451"/>
              <a:gd name="T42" fmla="*/ 58 w 160"/>
              <a:gd name="T43" fmla="*/ 439 h 451"/>
              <a:gd name="T44" fmla="*/ 77 w 160"/>
              <a:gd name="T45" fmla="*/ 275 h 451"/>
              <a:gd name="T46" fmla="*/ 82 w 160"/>
              <a:gd name="T47" fmla="*/ 275 h 451"/>
              <a:gd name="T48" fmla="*/ 102 w 160"/>
              <a:gd name="T49" fmla="*/ 439 h 451"/>
              <a:gd name="T50" fmla="*/ 115 w 160"/>
              <a:gd name="T51" fmla="*/ 451 h 451"/>
              <a:gd name="T52" fmla="*/ 131 w 160"/>
              <a:gd name="T53" fmla="*/ 451 h 451"/>
              <a:gd name="T54" fmla="*/ 131 w 160"/>
              <a:gd name="T55" fmla="*/ 274 h 451"/>
              <a:gd name="T56" fmla="*/ 158 w 160"/>
              <a:gd name="T57" fmla="*/ 241 h 451"/>
              <a:gd name="T58" fmla="*/ 80 w 160"/>
              <a:gd name="T59" fmla="*/ 92 h 451"/>
              <a:gd name="T60" fmla="*/ 44 w 160"/>
              <a:gd name="T61" fmla="*/ 57 h 451"/>
              <a:gd name="T62" fmla="*/ 44 w 160"/>
              <a:gd name="T63" fmla="*/ 47 h 451"/>
              <a:gd name="T64" fmla="*/ 45 w 160"/>
              <a:gd name="T65" fmla="*/ 43 h 451"/>
              <a:gd name="T66" fmla="*/ 54 w 160"/>
              <a:gd name="T67" fmla="*/ 43 h 451"/>
              <a:gd name="T68" fmla="*/ 80 w 160"/>
              <a:gd name="T69" fmla="*/ 24 h 451"/>
              <a:gd name="T70" fmla="*/ 106 w 160"/>
              <a:gd name="T71" fmla="*/ 43 h 451"/>
              <a:gd name="T72" fmla="*/ 115 w 160"/>
              <a:gd name="T73" fmla="*/ 43 h 451"/>
              <a:gd name="T74" fmla="*/ 115 w 160"/>
              <a:gd name="T75" fmla="*/ 47 h 451"/>
              <a:gd name="T76" fmla="*/ 115 w 160"/>
              <a:gd name="T77" fmla="*/ 57 h 451"/>
              <a:gd name="T78" fmla="*/ 80 w 160"/>
              <a:gd name="T79" fmla="*/ 9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451">
                <a:moveTo>
                  <a:pt x="158" y="241"/>
                </a:moveTo>
                <a:cubicBezTo>
                  <a:pt x="155" y="214"/>
                  <a:pt x="155" y="214"/>
                  <a:pt x="155" y="214"/>
                </a:cubicBezTo>
                <a:cubicBezTo>
                  <a:pt x="155" y="214"/>
                  <a:pt x="155" y="214"/>
                  <a:pt x="155" y="214"/>
                </a:cubicBezTo>
                <a:cubicBezTo>
                  <a:pt x="145" y="118"/>
                  <a:pt x="145" y="118"/>
                  <a:pt x="145" y="118"/>
                </a:cubicBezTo>
                <a:cubicBezTo>
                  <a:pt x="144" y="112"/>
                  <a:pt x="139" y="104"/>
                  <a:pt x="133" y="101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21" y="83"/>
                  <a:pt x="127" y="71"/>
                  <a:pt x="127" y="5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127" y="21"/>
                  <a:pt x="106" y="0"/>
                  <a:pt x="80" y="0"/>
                </a:cubicBezTo>
                <a:cubicBezTo>
                  <a:pt x="54" y="0"/>
                  <a:pt x="32" y="21"/>
                  <a:pt x="32" y="4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71"/>
                  <a:pt x="38" y="83"/>
                  <a:pt x="48" y="92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1" y="104"/>
                  <a:pt x="15" y="112"/>
                  <a:pt x="15" y="118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229"/>
                  <a:pt x="3" y="229"/>
                  <a:pt x="3" y="229"/>
                </a:cubicBezTo>
                <a:cubicBezTo>
                  <a:pt x="2" y="241"/>
                  <a:pt x="2" y="241"/>
                  <a:pt x="2" y="241"/>
                </a:cubicBezTo>
                <a:cubicBezTo>
                  <a:pt x="0" y="256"/>
                  <a:pt x="12" y="270"/>
                  <a:pt x="28" y="274"/>
                </a:cubicBezTo>
                <a:cubicBezTo>
                  <a:pt x="28" y="439"/>
                  <a:pt x="28" y="439"/>
                  <a:pt x="28" y="439"/>
                </a:cubicBezTo>
                <a:cubicBezTo>
                  <a:pt x="28" y="451"/>
                  <a:pt x="28" y="451"/>
                  <a:pt x="28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51" y="451"/>
                  <a:pt x="57" y="445"/>
                  <a:pt x="58" y="439"/>
                </a:cubicBezTo>
                <a:cubicBezTo>
                  <a:pt x="77" y="275"/>
                  <a:pt x="77" y="275"/>
                  <a:pt x="77" y="275"/>
                </a:cubicBezTo>
                <a:cubicBezTo>
                  <a:pt x="82" y="275"/>
                  <a:pt x="82" y="275"/>
                  <a:pt x="82" y="275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2" y="445"/>
                  <a:pt x="109" y="451"/>
                  <a:pt x="115" y="451"/>
                </a:cubicBezTo>
                <a:cubicBezTo>
                  <a:pt x="131" y="451"/>
                  <a:pt x="131" y="451"/>
                  <a:pt x="131" y="451"/>
                </a:cubicBezTo>
                <a:cubicBezTo>
                  <a:pt x="131" y="274"/>
                  <a:pt x="131" y="274"/>
                  <a:pt x="131" y="274"/>
                </a:cubicBezTo>
                <a:cubicBezTo>
                  <a:pt x="148" y="270"/>
                  <a:pt x="160" y="256"/>
                  <a:pt x="158" y="241"/>
                </a:cubicBezTo>
                <a:close/>
                <a:moveTo>
                  <a:pt x="80" y="92"/>
                </a:moveTo>
                <a:cubicBezTo>
                  <a:pt x="60" y="92"/>
                  <a:pt x="44" y="76"/>
                  <a:pt x="44" y="5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5" y="45"/>
                  <a:pt x="45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66" y="43"/>
                  <a:pt x="77" y="35"/>
                  <a:pt x="80" y="24"/>
                </a:cubicBezTo>
                <a:cubicBezTo>
                  <a:pt x="83" y="35"/>
                  <a:pt x="93" y="43"/>
                  <a:pt x="106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5" y="45"/>
                  <a:pt x="115" y="46"/>
                  <a:pt x="115" y="47"/>
                </a:cubicBezTo>
                <a:cubicBezTo>
                  <a:pt x="115" y="57"/>
                  <a:pt x="115" y="57"/>
                  <a:pt x="115" y="57"/>
                </a:cubicBezTo>
                <a:cubicBezTo>
                  <a:pt x="115" y="76"/>
                  <a:pt x="99" y="92"/>
                  <a:pt x="80" y="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6" name="Group 38"/>
          <p:cNvGrpSpPr>
            <a:grpSpLocks noChangeAspect="1"/>
          </p:cNvGrpSpPr>
          <p:nvPr/>
        </p:nvGrpSpPr>
        <p:grpSpPr>
          <a:xfrm>
            <a:off x="7591196" y="4233253"/>
            <a:ext cx="277202" cy="788030"/>
            <a:chOff x="3624263" y="3230563"/>
            <a:chExt cx="798513" cy="2419350"/>
          </a:xfrm>
        </p:grpSpPr>
        <p:sp>
          <p:nvSpPr>
            <p:cNvPr id="40" name="AutoShape 70"/>
            <p:cNvSpPr>
              <a:spLocks noChangeAspect="1" noChangeArrowheads="1" noTextEdit="1"/>
            </p:cNvSpPr>
            <p:nvPr/>
          </p:nvSpPr>
          <p:spPr bwMode="auto">
            <a:xfrm>
              <a:off x="3632200" y="3230563"/>
              <a:ext cx="787400" cy="241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2"/>
            <p:cNvSpPr>
              <a:spLocks noEditPoints="1"/>
            </p:cNvSpPr>
            <p:nvPr/>
          </p:nvSpPr>
          <p:spPr bwMode="auto">
            <a:xfrm>
              <a:off x="3624263" y="3852863"/>
              <a:ext cx="798513" cy="1797050"/>
            </a:xfrm>
            <a:custGeom>
              <a:avLst/>
              <a:gdLst>
                <a:gd name="T0" fmla="*/ 211 w 213"/>
                <a:gd name="T1" fmla="*/ 197 h 479"/>
                <a:gd name="T2" fmla="*/ 194 w 213"/>
                <a:gd name="T3" fmla="*/ 29 h 479"/>
                <a:gd name="T4" fmla="*/ 193 w 213"/>
                <a:gd name="T5" fmla="*/ 27 h 479"/>
                <a:gd name="T6" fmla="*/ 181 w 213"/>
                <a:gd name="T7" fmla="*/ 12 h 479"/>
                <a:gd name="T8" fmla="*/ 159 w 213"/>
                <a:gd name="T9" fmla="*/ 0 h 479"/>
                <a:gd name="T10" fmla="*/ 106 w 213"/>
                <a:gd name="T11" fmla="*/ 22 h 479"/>
                <a:gd name="T12" fmla="*/ 54 w 213"/>
                <a:gd name="T13" fmla="*/ 0 h 479"/>
                <a:gd name="T14" fmla="*/ 31 w 213"/>
                <a:gd name="T15" fmla="*/ 12 h 479"/>
                <a:gd name="T16" fmla="*/ 19 w 213"/>
                <a:gd name="T17" fmla="*/ 27 h 479"/>
                <a:gd name="T18" fmla="*/ 19 w 213"/>
                <a:gd name="T19" fmla="*/ 29 h 479"/>
                <a:gd name="T20" fmla="*/ 1 w 213"/>
                <a:gd name="T21" fmla="*/ 197 h 479"/>
                <a:gd name="T22" fmla="*/ 26 w 213"/>
                <a:gd name="T23" fmla="*/ 236 h 479"/>
                <a:gd name="T24" fmla="*/ 16 w 213"/>
                <a:gd name="T25" fmla="*/ 384 h 479"/>
                <a:gd name="T26" fmla="*/ 16 w 213"/>
                <a:gd name="T27" fmla="*/ 390 h 479"/>
                <a:gd name="T28" fmla="*/ 25 w 213"/>
                <a:gd name="T29" fmla="*/ 402 h 479"/>
                <a:gd name="T30" fmla="*/ 25 w 213"/>
                <a:gd name="T31" fmla="*/ 402 h 479"/>
                <a:gd name="T32" fmla="*/ 25 w 213"/>
                <a:gd name="T33" fmla="*/ 402 h 479"/>
                <a:gd name="T34" fmla="*/ 66 w 213"/>
                <a:gd name="T35" fmla="*/ 402 h 479"/>
                <a:gd name="T36" fmla="*/ 75 w 213"/>
                <a:gd name="T37" fmla="*/ 467 h 479"/>
                <a:gd name="T38" fmla="*/ 88 w 213"/>
                <a:gd name="T39" fmla="*/ 479 h 479"/>
                <a:gd name="T40" fmla="*/ 124 w 213"/>
                <a:gd name="T41" fmla="*/ 479 h 479"/>
                <a:gd name="T42" fmla="*/ 138 w 213"/>
                <a:gd name="T43" fmla="*/ 467 h 479"/>
                <a:gd name="T44" fmla="*/ 146 w 213"/>
                <a:gd name="T45" fmla="*/ 402 h 479"/>
                <a:gd name="T46" fmla="*/ 187 w 213"/>
                <a:gd name="T47" fmla="*/ 402 h 479"/>
                <a:gd name="T48" fmla="*/ 187 w 213"/>
                <a:gd name="T49" fmla="*/ 402 h 479"/>
                <a:gd name="T50" fmla="*/ 187 w 213"/>
                <a:gd name="T51" fmla="*/ 402 h 479"/>
                <a:gd name="T52" fmla="*/ 197 w 213"/>
                <a:gd name="T53" fmla="*/ 390 h 479"/>
                <a:gd name="T54" fmla="*/ 196 w 213"/>
                <a:gd name="T55" fmla="*/ 384 h 479"/>
                <a:gd name="T56" fmla="*/ 186 w 213"/>
                <a:gd name="T57" fmla="*/ 236 h 479"/>
                <a:gd name="T58" fmla="*/ 211 w 213"/>
                <a:gd name="T59" fmla="*/ 197 h 479"/>
                <a:gd name="T60" fmla="*/ 29 w 213"/>
                <a:gd name="T61" fmla="*/ 223 h 479"/>
                <a:gd name="T62" fmla="*/ 25 w 213"/>
                <a:gd name="T63" fmla="*/ 219 h 479"/>
                <a:gd name="T64" fmla="*/ 13 w 213"/>
                <a:gd name="T65" fmla="*/ 198 h 479"/>
                <a:gd name="T66" fmla="*/ 16 w 213"/>
                <a:gd name="T67" fmla="*/ 173 h 479"/>
                <a:gd name="T68" fmla="*/ 36 w 213"/>
                <a:gd name="T69" fmla="*/ 173 h 479"/>
                <a:gd name="T70" fmla="*/ 29 w 213"/>
                <a:gd name="T71" fmla="*/ 223 h 479"/>
                <a:gd name="T72" fmla="*/ 100 w 213"/>
                <a:gd name="T73" fmla="*/ 467 h 479"/>
                <a:gd name="T74" fmla="*/ 88 w 213"/>
                <a:gd name="T75" fmla="*/ 467 h 479"/>
                <a:gd name="T76" fmla="*/ 87 w 213"/>
                <a:gd name="T77" fmla="*/ 466 h 479"/>
                <a:gd name="T78" fmla="*/ 78 w 213"/>
                <a:gd name="T79" fmla="*/ 402 h 479"/>
                <a:gd name="T80" fmla="*/ 100 w 213"/>
                <a:gd name="T81" fmla="*/ 402 h 479"/>
                <a:gd name="T82" fmla="*/ 100 w 213"/>
                <a:gd name="T83" fmla="*/ 467 h 479"/>
                <a:gd name="T84" fmla="*/ 126 w 213"/>
                <a:gd name="T85" fmla="*/ 466 h 479"/>
                <a:gd name="T86" fmla="*/ 124 w 213"/>
                <a:gd name="T87" fmla="*/ 467 h 479"/>
                <a:gd name="T88" fmla="*/ 112 w 213"/>
                <a:gd name="T89" fmla="*/ 467 h 479"/>
                <a:gd name="T90" fmla="*/ 112 w 213"/>
                <a:gd name="T91" fmla="*/ 402 h 479"/>
                <a:gd name="T92" fmla="*/ 134 w 213"/>
                <a:gd name="T93" fmla="*/ 402 h 479"/>
                <a:gd name="T94" fmla="*/ 126 w 213"/>
                <a:gd name="T95" fmla="*/ 466 h 479"/>
                <a:gd name="T96" fmla="*/ 184 w 213"/>
                <a:gd name="T97" fmla="*/ 223 h 479"/>
                <a:gd name="T98" fmla="*/ 177 w 213"/>
                <a:gd name="T99" fmla="*/ 173 h 479"/>
                <a:gd name="T100" fmla="*/ 197 w 213"/>
                <a:gd name="T101" fmla="*/ 173 h 479"/>
                <a:gd name="T102" fmla="*/ 199 w 213"/>
                <a:gd name="T103" fmla="*/ 198 h 479"/>
                <a:gd name="T104" fmla="*/ 188 w 213"/>
                <a:gd name="T105" fmla="*/ 219 h 479"/>
                <a:gd name="T106" fmla="*/ 184 w 213"/>
                <a:gd name="T10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3" h="479">
                  <a:moveTo>
                    <a:pt x="211" y="197"/>
                  </a:moveTo>
                  <a:cubicBezTo>
                    <a:pt x="194" y="29"/>
                    <a:pt x="194" y="29"/>
                    <a:pt x="194" y="29"/>
                  </a:cubicBezTo>
                  <a:cubicBezTo>
                    <a:pt x="193" y="28"/>
                    <a:pt x="193" y="27"/>
                    <a:pt x="193" y="27"/>
                  </a:cubicBezTo>
                  <a:cubicBezTo>
                    <a:pt x="191" y="19"/>
                    <a:pt x="187" y="15"/>
                    <a:pt x="181" y="12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5" y="15"/>
                    <a:pt x="21" y="19"/>
                    <a:pt x="19" y="27"/>
                  </a:cubicBezTo>
                  <a:cubicBezTo>
                    <a:pt x="19" y="27"/>
                    <a:pt x="19" y="28"/>
                    <a:pt x="19" y="29"/>
                  </a:cubicBezTo>
                  <a:cubicBezTo>
                    <a:pt x="1" y="197"/>
                    <a:pt x="1" y="197"/>
                    <a:pt x="1" y="197"/>
                  </a:cubicBezTo>
                  <a:cubicBezTo>
                    <a:pt x="0" y="213"/>
                    <a:pt x="13" y="228"/>
                    <a:pt x="26" y="236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5" y="397"/>
                    <a:pt x="19" y="402"/>
                    <a:pt x="25" y="402"/>
                  </a:cubicBezTo>
                  <a:cubicBezTo>
                    <a:pt x="25" y="402"/>
                    <a:pt x="25" y="402"/>
                    <a:pt x="25" y="402"/>
                  </a:cubicBezTo>
                  <a:cubicBezTo>
                    <a:pt x="25" y="402"/>
                    <a:pt x="25" y="402"/>
                    <a:pt x="25" y="402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76" y="474"/>
                    <a:pt x="82" y="479"/>
                    <a:pt x="88" y="479"/>
                  </a:cubicBezTo>
                  <a:cubicBezTo>
                    <a:pt x="124" y="479"/>
                    <a:pt x="124" y="479"/>
                    <a:pt x="124" y="479"/>
                  </a:cubicBezTo>
                  <a:cubicBezTo>
                    <a:pt x="131" y="479"/>
                    <a:pt x="137" y="474"/>
                    <a:pt x="138" y="467"/>
                  </a:cubicBezTo>
                  <a:cubicBezTo>
                    <a:pt x="146" y="402"/>
                    <a:pt x="146" y="402"/>
                    <a:pt x="146" y="402"/>
                  </a:cubicBezTo>
                  <a:cubicBezTo>
                    <a:pt x="187" y="402"/>
                    <a:pt x="187" y="402"/>
                    <a:pt x="187" y="402"/>
                  </a:cubicBezTo>
                  <a:cubicBezTo>
                    <a:pt x="187" y="402"/>
                    <a:pt x="187" y="402"/>
                    <a:pt x="187" y="402"/>
                  </a:cubicBezTo>
                  <a:cubicBezTo>
                    <a:pt x="187" y="402"/>
                    <a:pt x="187" y="402"/>
                    <a:pt x="187" y="402"/>
                  </a:cubicBezTo>
                  <a:cubicBezTo>
                    <a:pt x="194" y="402"/>
                    <a:pt x="197" y="397"/>
                    <a:pt x="197" y="390"/>
                  </a:cubicBezTo>
                  <a:cubicBezTo>
                    <a:pt x="196" y="384"/>
                    <a:pt x="196" y="384"/>
                    <a:pt x="196" y="384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00" y="228"/>
                    <a:pt x="213" y="213"/>
                    <a:pt x="211" y="197"/>
                  </a:cubicBezTo>
                  <a:close/>
                  <a:moveTo>
                    <a:pt x="29" y="223"/>
                  </a:moveTo>
                  <a:cubicBezTo>
                    <a:pt x="27" y="222"/>
                    <a:pt x="26" y="221"/>
                    <a:pt x="25" y="219"/>
                  </a:cubicBezTo>
                  <a:cubicBezTo>
                    <a:pt x="21" y="215"/>
                    <a:pt x="12" y="208"/>
                    <a:pt x="13" y="198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36" y="173"/>
                    <a:pt x="36" y="173"/>
                    <a:pt x="36" y="173"/>
                  </a:cubicBezTo>
                  <a:lnTo>
                    <a:pt x="29" y="223"/>
                  </a:lnTo>
                  <a:close/>
                  <a:moveTo>
                    <a:pt x="100" y="467"/>
                  </a:moveTo>
                  <a:cubicBezTo>
                    <a:pt x="88" y="467"/>
                    <a:pt x="88" y="467"/>
                    <a:pt x="88" y="467"/>
                  </a:cubicBezTo>
                  <a:cubicBezTo>
                    <a:pt x="88" y="467"/>
                    <a:pt x="87" y="466"/>
                    <a:pt x="87" y="466"/>
                  </a:cubicBezTo>
                  <a:cubicBezTo>
                    <a:pt x="78" y="402"/>
                    <a:pt x="78" y="402"/>
                    <a:pt x="78" y="402"/>
                  </a:cubicBezTo>
                  <a:cubicBezTo>
                    <a:pt x="100" y="402"/>
                    <a:pt x="100" y="402"/>
                    <a:pt x="100" y="402"/>
                  </a:cubicBezTo>
                  <a:lnTo>
                    <a:pt x="100" y="467"/>
                  </a:lnTo>
                  <a:close/>
                  <a:moveTo>
                    <a:pt x="126" y="466"/>
                  </a:moveTo>
                  <a:cubicBezTo>
                    <a:pt x="126" y="466"/>
                    <a:pt x="125" y="467"/>
                    <a:pt x="124" y="467"/>
                  </a:cubicBezTo>
                  <a:cubicBezTo>
                    <a:pt x="112" y="467"/>
                    <a:pt x="112" y="467"/>
                    <a:pt x="112" y="467"/>
                  </a:cubicBezTo>
                  <a:cubicBezTo>
                    <a:pt x="112" y="402"/>
                    <a:pt x="112" y="402"/>
                    <a:pt x="112" y="402"/>
                  </a:cubicBezTo>
                  <a:cubicBezTo>
                    <a:pt x="134" y="402"/>
                    <a:pt x="134" y="402"/>
                    <a:pt x="134" y="402"/>
                  </a:cubicBezTo>
                  <a:lnTo>
                    <a:pt x="126" y="466"/>
                  </a:lnTo>
                  <a:close/>
                  <a:moveTo>
                    <a:pt x="184" y="223"/>
                  </a:moveTo>
                  <a:cubicBezTo>
                    <a:pt x="177" y="173"/>
                    <a:pt x="177" y="173"/>
                    <a:pt x="177" y="173"/>
                  </a:cubicBezTo>
                  <a:cubicBezTo>
                    <a:pt x="197" y="173"/>
                    <a:pt x="197" y="173"/>
                    <a:pt x="197" y="173"/>
                  </a:cubicBezTo>
                  <a:cubicBezTo>
                    <a:pt x="199" y="198"/>
                    <a:pt x="199" y="198"/>
                    <a:pt x="199" y="198"/>
                  </a:cubicBezTo>
                  <a:cubicBezTo>
                    <a:pt x="200" y="208"/>
                    <a:pt x="192" y="215"/>
                    <a:pt x="188" y="219"/>
                  </a:cubicBezTo>
                  <a:cubicBezTo>
                    <a:pt x="187" y="221"/>
                    <a:pt x="185" y="222"/>
                    <a:pt x="184" y="2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73"/>
            <p:cNvSpPr>
              <a:spLocks noEditPoints="1"/>
            </p:cNvSpPr>
            <p:nvPr/>
          </p:nvSpPr>
          <p:spPr bwMode="auto">
            <a:xfrm>
              <a:off x="3748088" y="3230563"/>
              <a:ext cx="544513" cy="638175"/>
            </a:xfrm>
            <a:custGeom>
              <a:avLst/>
              <a:gdLst>
                <a:gd name="T0" fmla="*/ 9 w 145"/>
                <a:gd name="T1" fmla="*/ 84 h 170"/>
                <a:gd name="T2" fmla="*/ 7 w 145"/>
                <a:gd name="T3" fmla="*/ 93 h 170"/>
                <a:gd name="T4" fmla="*/ 11 w 145"/>
                <a:gd name="T5" fmla="*/ 101 h 170"/>
                <a:gd name="T6" fmla="*/ 11 w 145"/>
                <a:gd name="T7" fmla="*/ 105 h 170"/>
                <a:gd name="T8" fmla="*/ 19 w 145"/>
                <a:gd name="T9" fmla="*/ 114 h 170"/>
                <a:gd name="T10" fmla="*/ 19 w 145"/>
                <a:gd name="T11" fmla="*/ 115 h 170"/>
                <a:gd name="T12" fmla="*/ 73 w 145"/>
                <a:gd name="T13" fmla="*/ 170 h 170"/>
                <a:gd name="T14" fmla="*/ 127 w 145"/>
                <a:gd name="T15" fmla="*/ 116 h 170"/>
                <a:gd name="T16" fmla="*/ 131 w 145"/>
                <a:gd name="T17" fmla="*/ 108 h 170"/>
                <a:gd name="T18" fmla="*/ 131 w 145"/>
                <a:gd name="T19" fmla="*/ 107 h 170"/>
                <a:gd name="T20" fmla="*/ 141 w 145"/>
                <a:gd name="T21" fmla="*/ 97 h 170"/>
                <a:gd name="T22" fmla="*/ 139 w 145"/>
                <a:gd name="T23" fmla="*/ 88 h 170"/>
                <a:gd name="T24" fmla="*/ 141 w 145"/>
                <a:gd name="T25" fmla="*/ 81 h 170"/>
                <a:gd name="T26" fmla="*/ 138 w 145"/>
                <a:gd name="T27" fmla="*/ 65 h 170"/>
                <a:gd name="T28" fmla="*/ 143 w 145"/>
                <a:gd name="T29" fmla="*/ 54 h 170"/>
                <a:gd name="T30" fmla="*/ 127 w 145"/>
                <a:gd name="T31" fmla="*/ 29 h 170"/>
                <a:gd name="T32" fmla="*/ 122 w 145"/>
                <a:gd name="T33" fmla="*/ 29 h 170"/>
                <a:gd name="T34" fmla="*/ 106 w 145"/>
                <a:gd name="T35" fmla="*/ 17 h 170"/>
                <a:gd name="T36" fmla="*/ 102 w 145"/>
                <a:gd name="T37" fmla="*/ 18 h 170"/>
                <a:gd name="T38" fmla="*/ 82 w 145"/>
                <a:gd name="T39" fmla="*/ 0 h 170"/>
                <a:gd name="T40" fmla="*/ 63 w 145"/>
                <a:gd name="T41" fmla="*/ 14 h 170"/>
                <a:gd name="T42" fmla="*/ 46 w 145"/>
                <a:gd name="T43" fmla="*/ 5 h 170"/>
                <a:gd name="T44" fmla="*/ 26 w 145"/>
                <a:gd name="T45" fmla="*/ 29 h 170"/>
                <a:gd name="T46" fmla="*/ 24 w 145"/>
                <a:gd name="T47" fmla="*/ 29 h 170"/>
                <a:gd name="T48" fmla="*/ 8 w 145"/>
                <a:gd name="T49" fmla="*/ 54 h 170"/>
                <a:gd name="T50" fmla="*/ 9 w 145"/>
                <a:gd name="T51" fmla="*/ 56 h 170"/>
                <a:gd name="T52" fmla="*/ 2 w 145"/>
                <a:gd name="T53" fmla="*/ 72 h 170"/>
                <a:gd name="T54" fmla="*/ 9 w 145"/>
                <a:gd name="T55" fmla="*/ 84 h 170"/>
                <a:gd name="T56" fmla="*/ 31 w 145"/>
                <a:gd name="T57" fmla="*/ 89 h 170"/>
                <a:gd name="T58" fmla="*/ 33 w 145"/>
                <a:gd name="T59" fmla="*/ 82 h 170"/>
                <a:gd name="T60" fmla="*/ 34 w 145"/>
                <a:gd name="T61" fmla="*/ 75 h 170"/>
                <a:gd name="T62" fmla="*/ 46 w 145"/>
                <a:gd name="T63" fmla="*/ 62 h 170"/>
                <a:gd name="T64" fmla="*/ 50 w 145"/>
                <a:gd name="T65" fmla="*/ 62 h 170"/>
                <a:gd name="T66" fmla="*/ 69 w 145"/>
                <a:gd name="T67" fmla="*/ 48 h 170"/>
                <a:gd name="T68" fmla="*/ 81 w 145"/>
                <a:gd name="T69" fmla="*/ 54 h 170"/>
                <a:gd name="T70" fmla="*/ 86 w 145"/>
                <a:gd name="T71" fmla="*/ 53 h 170"/>
                <a:gd name="T72" fmla="*/ 102 w 145"/>
                <a:gd name="T73" fmla="*/ 65 h 170"/>
                <a:gd name="T74" fmla="*/ 105 w 145"/>
                <a:gd name="T75" fmla="*/ 65 h 170"/>
                <a:gd name="T76" fmla="*/ 114 w 145"/>
                <a:gd name="T77" fmla="*/ 74 h 170"/>
                <a:gd name="T78" fmla="*/ 115 w 145"/>
                <a:gd name="T79" fmla="*/ 85 h 170"/>
                <a:gd name="T80" fmla="*/ 115 w 145"/>
                <a:gd name="T81" fmla="*/ 115 h 170"/>
                <a:gd name="T82" fmla="*/ 73 w 145"/>
                <a:gd name="T83" fmla="*/ 158 h 170"/>
                <a:gd name="T84" fmla="*/ 31 w 145"/>
                <a:gd name="T85" fmla="*/ 115 h 170"/>
                <a:gd name="T86" fmla="*/ 31 w 145"/>
                <a:gd name="T87" fmla="*/ 8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70">
                  <a:moveTo>
                    <a:pt x="9" y="84"/>
                  </a:moveTo>
                  <a:cubicBezTo>
                    <a:pt x="7" y="86"/>
                    <a:pt x="6" y="89"/>
                    <a:pt x="7" y="93"/>
                  </a:cubicBezTo>
                  <a:cubicBezTo>
                    <a:pt x="7" y="96"/>
                    <a:pt x="9" y="99"/>
                    <a:pt x="11" y="101"/>
                  </a:cubicBezTo>
                  <a:cubicBezTo>
                    <a:pt x="11" y="102"/>
                    <a:pt x="11" y="104"/>
                    <a:pt x="11" y="105"/>
                  </a:cubicBezTo>
                  <a:cubicBezTo>
                    <a:pt x="12" y="109"/>
                    <a:pt x="15" y="113"/>
                    <a:pt x="19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45"/>
                    <a:pt x="43" y="170"/>
                    <a:pt x="73" y="170"/>
                  </a:cubicBezTo>
                  <a:cubicBezTo>
                    <a:pt x="103" y="170"/>
                    <a:pt x="127" y="146"/>
                    <a:pt x="127" y="116"/>
                  </a:cubicBezTo>
                  <a:cubicBezTo>
                    <a:pt x="130" y="115"/>
                    <a:pt x="131" y="112"/>
                    <a:pt x="131" y="108"/>
                  </a:cubicBezTo>
                  <a:cubicBezTo>
                    <a:pt x="131" y="108"/>
                    <a:pt x="131" y="107"/>
                    <a:pt x="131" y="107"/>
                  </a:cubicBezTo>
                  <a:cubicBezTo>
                    <a:pt x="136" y="106"/>
                    <a:pt x="140" y="102"/>
                    <a:pt x="141" y="97"/>
                  </a:cubicBezTo>
                  <a:cubicBezTo>
                    <a:pt x="142" y="93"/>
                    <a:pt x="141" y="90"/>
                    <a:pt x="139" y="88"/>
                  </a:cubicBezTo>
                  <a:cubicBezTo>
                    <a:pt x="140" y="86"/>
                    <a:pt x="141" y="83"/>
                    <a:pt x="141" y="81"/>
                  </a:cubicBezTo>
                  <a:cubicBezTo>
                    <a:pt x="143" y="74"/>
                    <a:pt x="141" y="69"/>
                    <a:pt x="138" y="65"/>
                  </a:cubicBezTo>
                  <a:cubicBezTo>
                    <a:pt x="140" y="62"/>
                    <a:pt x="142" y="58"/>
                    <a:pt x="143" y="54"/>
                  </a:cubicBezTo>
                  <a:cubicBezTo>
                    <a:pt x="145" y="40"/>
                    <a:pt x="138" y="29"/>
                    <a:pt x="127" y="29"/>
                  </a:cubicBezTo>
                  <a:cubicBezTo>
                    <a:pt x="125" y="29"/>
                    <a:pt x="124" y="29"/>
                    <a:pt x="122" y="29"/>
                  </a:cubicBezTo>
                  <a:cubicBezTo>
                    <a:pt x="120" y="22"/>
                    <a:pt x="114" y="17"/>
                    <a:pt x="106" y="17"/>
                  </a:cubicBezTo>
                  <a:cubicBezTo>
                    <a:pt x="105" y="17"/>
                    <a:pt x="103" y="18"/>
                    <a:pt x="102" y="18"/>
                  </a:cubicBezTo>
                  <a:cubicBezTo>
                    <a:pt x="99" y="8"/>
                    <a:pt x="92" y="0"/>
                    <a:pt x="82" y="0"/>
                  </a:cubicBezTo>
                  <a:cubicBezTo>
                    <a:pt x="74" y="0"/>
                    <a:pt x="67" y="6"/>
                    <a:pt x="63" y="14"/>
                  </a:cubicBezTo>
                  <a:cubicBezTo>
                    <a:pt x="59" y="8"/>
                    <a:pt x="53" y="5"/>
                    <a:pt x="46" y="5"/>
                  </a:cubicBezTo>
                  <a:cubicBezTo>
                    <a:pt x="35" y="5"/>
                    <a:pt x="26" y="16"/>
                    <a:pt x="26" y="29"/>
                  </a:cubicBezTo>
                  <a:cubicBezTo>
                    <a:pt x="25" y="29"/>
                    <a:pt x="25" y="29"/>
                    <a:pt x="24" y="29"/>
                  </a:cubicBezTo>
                  <a:cubicBezTo>
                    <a:pt x="13" y="29"/>
                    <a:pt x="5" y="40"/>
                    <a:pt x="8" y="54"/>
                  </a:cubicBezTo>
                  <a:cubicBezTo>
                    <a:pt x="8" y="55"/>
                    <a:pt x="8" y="55"/>
                    <a:pt x="9" y="56"/>
                  </a:cubicBezTo>
                  <a:cubicBezTo>
                    <a:pt x="3" y="58"/>
                    <a:pt x="0" y="65"/>
                    <a:pt x="2" y="72"/>
                  </a:cubicBezTo>
                  <a:cubicBezTo>
                    <a:pt x="3" y="77"/>
                    <a:pt x="5" y="81"/>
                    <a:pt x="9" y="84"/>
                  </a:cubicBezTo>
                  <a:close/>
                  <a:moveTo>
                    <a:pt x="31" y="89"/>
                  </a:moveTo>
                  <a:cubicBezTo>
                    <a:pt x="31" y="87"/>
                    <a:pt x="32" y="84"/>
                    <a:pt x="33" y="82"/>
                  </a:cubicBezTo>
                  <a:cubicBezTo>
                    <a:pt x="33" y="79"/>
                    <a:pt x="33" y="77"/>
                    <a:pt x="34" y="75"/>
                  </a:cubicBezTo>
                  <a:cubicBezTo>
                    <a:pt x="40" y="74"/>
                    <a:pt x="45" y="69"/>
                    <a:pt x="46" y="62"/>
                  </a:cubicBezTo>
                  <a:cubicBezTo>
                    <a:pt x="48" y="62"/>
                    <a:pt x="49" y="62"/>
                    <a:pt x="50" y="62"/>
                  </a:cubicBezTo>
                  <a:cubicBezTo>
                    <a:pt x="58" y="62"/>
                    <a:pt x="65" y="57"/>
                    <a:pt x="69" y="48"/>
                  </a:cubicBezTo>
                  <a:cubicBezTo>
                    <a:pt x="72" y="52"/>
                    <a:pt x="76" y="54"/>
                    <a:pt x="81" y="54"/>
                  </a:cubicBezTo>
                  <a:cubicBezTo>
                    <a:pt x="83" y="54"/>
                    <a:pt x="84" y="53"/>
                    <a:pt x="86" y="53"/>
                  </a:cubicBezTo>
                  <a:cubicBezTo>
                    <a:pt x="89" y="60"/>
                    <a:pt x="95" y="65"/>
                    <a:pt x="102" y="65"/>
                  </a:cubicBezTo>
                  <a:cubicBezTo>
                    <a:pt x="103" y="65"/>
                    <a:pt x="104" y="65"/>
                    <a:pt x="105" y="65"/>
                  </a:cubicBezTo>
                  <a:cubicBezTo>
                    <a:pt x="107" y="69"/>
                    <a:pt x="110" y="73"/>
                    <a:pt x="114" y="74"/>
                  </a:cubicBezTo>
                  <a:cubicBezTo>
                    <a:pt x="115" y="78"/>
                    <a:pt x="115" y="81"/>
                    <a:pt x="115" y="85"/>
                  </a:cubicBezTo>
                  <a:cubicBezTo>
                    <a:pt x="115" y="115"/>
                    <a:pt x="115" y="115"/>
                    <a:pt x="115" y="115"/>
                  </a:cubicBezTo>
                  <a:cubicBezTo>
                    <a:pt x="115" y="139"/>
                    <a:pt x="96" y="158"/>
                    <a:pt x="73" y="158"/>
                  </a:cubicBezTo>
                  <a:cubicBezTo>
                    <a:pt x="50" y="158"/>
                    <a:pt x="31" y="139"/>
                    <a:pt x="31" y="115"/>
                  </a:cubicBezTo>
                  <a:lnTo>
                    <a:pt x="31" y="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197" y="5211478"/>
            <a:ext cx="8200248" cy="1887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800" dirty="0"/>
              <a:t>Адаптировано из </a:t>
            </a:r>
            <a:r>
              <a:rPr lang="da-DK" sz="800" dirty="0"/>
              <a:t>CDC, 2016a; ECDC, 2016; CDC, 2016b. Rappuoli R </a:t>
            </a:r>
            <a:r>
              <a:rPr lang="da-DK" sz="800" i="1" dirty="0"/>
              <a:t>et al. </a:t>
            </a:r>
            <a:r>
              <a:rPr lang="da-DK" sz="800" dirty="0"/>
              <a:t>2011; CDC, 2016c</a:t>
            </a:r>
            <a:r>
              <a:rPr lang="da-DK" sz="800" baseline="30000" dirty="0"/>
              <a:t>1–5</a:t>
            </a:r>
            <a:endParaRPr lang="en-GB" sz="800" baseline="30000" dirty="0"/>
          </a:p>
        </p:txBody>
      </p:sp>
    </p:spTree>
    <p:extLst>
      <p:ext uri="{BB962C8B-B14F-4D97-AF65-F5344CB8AC3E}">
        <p14:creationId xmlns="" xmlns:p14="http://schemas.microsoft.com/office/powerpoint/2010/main" val="3203906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1FF12-C5FF-46A7-8CB3-E389F081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33855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Изменение образа жизни у подростков и молодых взрослых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AC44F7-762F-42BC-A826-662E737281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8CD472A8-4C3F-4276-840F-2D25EB62C929}"/>
              </a:ext>
            </a:extLst>
          </p:cNvPr>
          <p:cNvSpPr/>
          <p:nvPr/>
        </p:nvSpPr>
        <p:spPr>
          <a:xfrm>
            <a:off x="1133910" y="1194501"/>
            <a:ext cx="2537016" cy="166585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srgbClr val="BC10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3D7ACF9-724E-448A-B690-ED9694444A99}"/>
              </a:ext>
            </a:extLst>
          </p:cNvPr>
          <p:cNvSpPr/>
          <p:nvPr/>
        </p:nvSpPr>
        <p:spPr>
          <a:xfrm>
            <a:off x="2566512" y="3790046"/>
            <a:ext cx="1786772" cy="9606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F3C6D8F-E0E0-4B26-9BE5-24C963FE5572}"/>
              </a:ext>
            </a:extLst>
          </p:cNvPr>
          <p:cNvSpPr/>
          <p:nvPr/>
        </p:nvSpPr>
        <p:spPr>
          <a:xfrm>
            <a:off x="405575" y="3103758"/>
            <a:ext cx="2280535" cy="149146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30000" noProof="0" dirty="0">
              <a:ln>
                <a:noFill/>
              </a:ln>
              <a:solidFill>
                <a:srgbClr val="BC10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 91">
            <a:extLst>
              <a:ext uri="{FF2B5EF4-FFF2-40B4-BE49-F238E27FC236}">
                <a16:creationId xmlns="" xmlns:a16="http://schemas.microsoft.com/office/drawing/2014/main" id="{1A2D6E6B-5F17-4E0A-8472-65BA79DE7786}"/>
              </a:ext>
            </a:extLst>
          </p:cNvPr>
          <p:cNvSpPr>
            <a:spLocks noEditPoints="1"/>
          </p:cNvSpPr>
          <p:nvPr/>
        </p:nvSpPr>
        <p:spPr bwMode="auto">
          <a:xfrm>
            <a:off x="3658621" y="3113697"/>
            <a:ext cx="579301" cy="1393238"/>
          </a:xfrm>
          <a:custGeom>
            <a:avLst/>
            <a:gdLst>
              <a:gd name="T0" fmla="*/ 158 w 160"/>
              <a:gd name="T1" fmla="*/ 240 h 451"/>
              <a:gd name="T2" fmla="*/ 155 w 160"/>
              <a:gd name="T3" fmla="*/ 214 h 451"/>
              <a:gd name="T4" fmla="*/ 155 w 160"/>
              <a:gd name="T5" fmla="*/ 214 h 451"/>
              <a:gd name="T6" fmla="*/ 145 w 160"/>
              <a:gd name="T7" fmla="*/ 118 h 451"/>
              <a:gd name="T8" fmla="*/ 133 w 160"/>
              <a:gd name="T9" fmla="*/ 101 h 451"/>
              <a:gd name="T10" fmla="*/ 112 w 160"/>
              <a:gd name="T11" fmla="*/ 91 h 451"/>
              <a:gd name="T12" fmla="*/ 127 w 160"/>
              <a:gd name="T13" fmla="*/ 57 h 451"/>
              <a:gd name="T14" fmla="*/ 127 w 160"/>
              <a:gd name="T15" fmla="*/ 47 h 451"/>
              <a:gd name="T16" fmla="*/ 80 w 160"/>
              <a:gd name="T17" fmla="*/ 0 h 451"/>
              <a:gd name="T18" fmla="*/ 33 w 160"/>
              <a:gd name="T19" fmla="*/ 47 h 451"/>
              <a:gd name="T20" fmla="*/ 33 w 160"/>
              <a:gd name="T21" fmla="*/ 57 h 451"/>
              <a:gd name="T22" fmla="*/ 48 w 160"/>
              <a:gd name="T23" fmla="*/ 91 h 451"/>
              <a:gd name="T24" fmla="*/ 27 w 160"/>
              <a:gd name="T25" fmla="*/ 101 h 451"/>
              <a:gd name="T26" fmla="*/ 15 w 160"/>
              <a:gd name="T27" fmla="*/ 118 h 451"/>
              <a:gd name="T28" fmla="*/ 3 w 160"/>
              <a:gd name="T29" fmla="*/ 229 h 451"/>
              <a:gd name="T30" fmla="*/ 3 w 160"/>
              <a:gd name="T31" fmla="*/ 229 h 451"/>
              <a:gd name="T32" fmla="*/ 2 w 160"/>
              <a:gd name="T33" fmla="*/ 240 h 451"/>
              <a:gd name="T34" fmla="*/ 29 w 160"/>
              <a:gd name="T35" fmla="*/ 274 h 451"/>
              <a:gd name="T36" fmla="*/ 29 w 160"/>
              <a:gd name="T37" fmla="*/ 439 h 451"/>
              <a:gd name="T38" fmla="*/ 29 w 160"/>
              <a:gd name="T39" fmla="*/ 451 h 451"/>
              <a:gd name="T40" fmla="*/ 45 w 160"/>
              <a:gd name="T41" fmla="*/ 451 h 451"/>
              <a:gd name="T42" fmla="*/ 58 w 160"/>
              <a:gd name="T43" fmla="*/ 439 h 451"/>
              <a:gd name="T44" fmla="*/ 77 w 160"/>
              <a:gd name="T45" fmla="*/ 275 h 451"/>
              <a:gd name="T46" fmla="*/ 83 w 160"/>
              <a:gd name="T47" fmla="*/ 275 h 451"/>
              <a:gd name="T48" fmla="*/ 102 w 160"/>
              <a:gd name="T49" fmla="*/ 439 h 451"/>
              <a:gd name="T50" fmla="*/ 115 w 160"/>
              <a:gd name="T51" fmla="*/ 451 h 451"/>
              <a:gd name="T52" fmla="*/ 131 w 160"/>
              <a:gd name="T53" fmla="*/ 451 h 451"/>
              <a:gd name="T54" fmla="*/ 131 w 160"/>
              <a:gd name="T55" fmla="*/ 274 h 451"/>
              <a:gd name="T56" fmla="*/ 158 w 160"/>
              <a:gd name="T57" fmla="*/ 240 h 451"/>
              <a:gd name="T58" fmla="*/ 80 w 160"/>
              <a:gd name="T59" fmla="*/ 92 h 451"/>
              <a:gd name="T60" fmla="*/ 45 w 160"/>
              <a:gd name="T61" fmla="*/ 57 h 451"/>
              <a:gd name="T62" fmla="*/ 45 w 160"/>
              <a:gd name="T63" fmla="*/ 47 h 451"/>
              <a:gd name="T64" fmla="*/ 45 w 160"/>
              <a:gd name="T65" fmla="*/ 43 h 451"/>
              <a:gd name="T66" fmla="*/ 54 w 160"/>
              <a:gd name="T67" fmla="*/ 43 h 451"/>
              <a:gd name="T68" fmla="*/ 80 w 160"/>
              <a:gd name="T69" fmla="*/ 24 h 451"/>
              <a:gd name="T70" fmla="*/ 106 w 160"/>
              <a:gd name="T71" fmla="*/ 43 h 451"/>
              <a:gd name="T72" fmla="*/ 115 w 160"/>
              <a:gd name="T73" fmla="*/ 43 h 451"/>
              <a:gd name="T74" fmla="*/ 115 w 160"/>
              <a:gd name="T75" fmla="*/ 47 h 451"/>
              <a:gd name="T76" fmla="*/ 115 w 160"/>
              <a:gd name="T77" fmla="*/ 57 h 451"/>
              <a:gd name="T78" fmla="*/ 80 w 160"/>
              <a:gd name="T79" fmla="*/ 9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451">
                <a:moveTo>
                  <a:pt x="158" y="240"/>
                </a:moveTo>
                <a:cubicBezTo>
                  <a:pt x="155" y="214"/>
                  <a:pt x="155" y="214"/>
                  <a:pt x="155" y="214"/>
                </a:cubicBezTo>
                <a:cubicBezTo>
                  <a:pt x="155" y="214"/>
                  <a:pt x="155" y="214"/>
                  <a:pt x="155" y="214"/>
                </a:cubicBezTo>
                <a:cubicBezTo>
                  <a:pt x="145" y="118"/>
                  <a:pt x="145" y="118"/>
                  <a:pt x="145" y="118"/>
                </a:cubicBezTo>
                <a:cubicBezTo>
                  <a:pt x="144" y="108"/>
                  <a:pt x="139" y="104"/>
                  <a:pt x="133" y="101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21" y="83"/>
                  <a:pt x="127" y="70"/>
                  <a:pt x="127" y="57"/>
                </a:cubicBezTo>
                <a:cubicBezTo>
                  <a:pt x="127" y="47"/>
                  <a:pt x="127" y="47"/>
                  <a:pt x="127" y="47"/>
                </a:cubicBezTo>
                <a:cubicBezTo>
                  <a:pt x="127" y="21"/>
                  <a:pt x="106" y="0"/>
                  <a:pt x="80" y="0"/>
                </a:cubicBezTo>
                <a:cubicBezTo>
                  <a:pt x="54" y="0"/>
                  <a:pt x="33" y="21"/>
                  <a:pt x="33" y="47"/>
                </a:cubicBezTo>
                <a:cubicBezTo>
                  <a:pt x="33" y="57"/>
                  <a:pt x="33" y="57"/>
                  <a:pt x="33" y="57"/>
                </a:cubicBezTo>
                <a:cubicBezTo>
                  <a:pt x="33" y="70"/>
                  <a:pt x="39" y="83"/>
                  <a:pt x="48" y="91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1" y="104"/>
                  <a:pt x="16" y="108"/>
                  <a:pt x="15" y="118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229"/>
                  <a:pt x="3" y="229"/>
                  <a:pt x="3" y="229"/>
                </a:cubicBezTo>
                <a:cubicBezTo>
                  <a:pt x="2" y="240"/>
                  <a:pt x="2" y="240"/>
                  <a:pt x="2" y="240"/>
                </a:cubicBezTo>
                <a:cubicBezTo>
                  <a:pt x="0" y="256"/>
                  <a:pt x="12" y="270"/>
                  <a:pt x="29" y="274"/>
                </a:cubicBezTo>
                <a:cubicBezTo>
                  <a:pt x="29" y="439"/>
                  <a:pt x="29" y="439"/>
                  <a:pt x="29" y="439"/>
                </a:cubicBezTo>
                <a:cubicBezTo>
                  <a:pt x="29" y="451"/>
                  <a:pt x="29" y="451"/>
                  <a:pt x="29" y="451"/>
                </a:cubicBezTo>
                <a:cubicBezTo>
                  <a:pt x="45" y="451"/>
                  <a:pt x="45" y="451"/>
                  <a:pt x="45" y="451"/>
                </a:cubicBezTo>
                <a:cubicBezTo>
                  <a:pt x="51" y="451"/>
                  <a:pt x="57" y="445"/>
                  <a:pt x="58" y="439"/>
                </a:cubicBezTo>
                <a:cubicBezTo>
                  <a:pt x="77" y="275"/>
                  <a:pt x="77" y="275"/>
                  <a:pt x="77" y="275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102" y="439"/>
                  <a:pt x="102" y="439"/>
                  <a:pt x="102" y="439"/>
                </a:cubicBezTo>
                <a:cubicBezTo>
                  <a:pt x="103" y="445"/>
                  <a:pt x="109" y="451"/>
                  <a:pt x="115" y="451"/>
                </a:cubicBezTo>
                <a:cubicBezTo>
                  <a:pt x="131" y="451"/>
                  <a:pt x="131" y="451"/>
                  <a:pt x="131" y="451"/>
                </a:cubicBezTo>
                <a:cubicBezTo>
                  <a:pt x="131" y="274"/>
                  <a:pt x="131" y="274"/>
                  <a:pt x="131" y="274"/>
                </a:cubicBezTo>
                <a:cubicBezTo>
                  <a:pt x="148" y="270"/>
                  <a:pt x="160" y="256"/>
                  <a:pt x="158" y="240"/>
                </a:cubicBezTo>
                <a:close/>
                <a:moveTo>
                  <a:pt x="80" y="92"/>
                </a:moveTo>
                <a:cubicBezTo>
                  <a:pt x="60" y="92"/>
                  <a:pt x="45" y="76"/>
                  <a:pt x="45" y="5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6"/>
                  <a:pt x="45" y="45"/>
                  <a:pt x="45" y="43"/>
                </a:cubicBezTo>
                <a:cubicBezTo>
                  <a:pt x="54" y="43"/>
                  <a:pt x="54" y="43"/>
                  <a:pt x="54" y="43"/>
                </a:cubicBezTo>
                <a:cubicBezTo>
                  <a:pt x="67" y="43"/>
                  <a:pt x="77" y="35"/>
                  <a:pt x="80" y="24"/>
                </a:cubicBezTo>
                <a:cubicBezTo>
                  <a:pt x="83" y="35"/>
                  <a:pt x="93" y="43"/>
                  <a:pt x="106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5" y="45"/>
                  <a:pt x="115" y="46"/>
                  <a:pt x="115" y="47"/>
                </a:cubicBezTo>
                <a:cubicBezTo>
                  <a:pt x="115" y="57"/>
                  <a:pt x="115" y="57"/>
                  <a:pt x="115" y="57"/>
                </a:cubicBezTo>
                <a:cubicBezTo>
                  <a:pt x="115" y="76"/>
                  <a:pt x="100" y="92"/>
                  <a:pt x="80" y="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Freeform 92">
            <a:extLst>
              <a:ext uri="{FF2B5EF4-FFF2-40B4-BE49-F238E27FC236}">
                <a16:creationId xmlns="" xmlns:a16="http://schemas.microsoft.com/office/drawing/2014/main" id="{1181B987-607E-4868-9359-A100743B2F7B}"/>
              </a:ext>
            </a:extLst>
          </p:cNvPr>
          <p:cNvSpPr>
            <a:spLocks noEditPoints="1"/>
          </p:cNvSpPr>
          <p:nvPr/>
        </p:nvSpPr>
        <p:spPr bwMode="auto">
          <a:xfrm>
            <a:off x="4224836" y="3113697"/>
            <a:ext cx="622211" cy="1393238"/>
          </a:xfrm>
          <a:custGeom>
            <a:avLst/>
            <a:gdLst>
              <a:gd name="T0" fmla="*/ 133 w 172"/>
              <a:gd name="T1" fmla="*/ 66 h 451"/>
              <a:gd name="T2" fmla="*/ 139 w 172"/>
              <a:gd name="T3" fmla="*/ 75 h 451"/>
              <a:gd name="T4" fmla="*/ 172 w 172"/>
              <a:gd name="T5" fmla="*/ 85 h 451"/>
              <a:gd name="T6" fmla="*/ 158 w 172"/>
              <a:gd name="T7" fmla="*/ 54 h 451"/>
              <a:gd name="T8" fmla="*/ 133 w 172"/>
              <a:gd name="T9" fmla="*/ 44 h 451"/>
              <a:gd name="T10" fmla="*/ 86 w 172"/>
              <a:gd name="T11" fmla="*/ 0 h 451"/>
              <a:gd name="T12" fmla="*/ 39 w 172"/>
              <a:gd name="T13" fmla="*/ 44 h 451"/>
              <a:gd name="T14" fmla="*/ 14 w 172"/>
              <a:gd name="T15" fmla="*/ 54 h 451"/>
              <a:gd name="T16" fmla="*/ 0 w 172"/>
              <a:gd name="T17" fmla="*/ 85 h 451"/>
              <a:gd name="T18" fmla="*/ 33 w 172"/>
              <a:gd name="T19" fmla="*/ 75 h 451"/>
              <a:gd name="T20" fmla="*/ 40 w 172"/>
              <a:gd name="T21" fmla="*/ 66 h 451"/>
              <a:gd name="T22" fmla="*/ 54 w 172"/>
              <a:gd name="T23" fmla="*/ 91 h 451"/>
              <a:gd name="T24" fmla="*/ 33 w 172"/>
              <a:gd name="T25" fmla="*/ 101 h 451"/>
              <a:gd name="T26" fmla="*/ 21 w 172"/>
              <a:gd name="T27" fmla="*/ 118 h 451"/>
              <a:gd name="T28" fmla="*/ 9 w 172"/>
              <a:gd name="T29" fmla="*/ 229 h 451"/>
              <a:gd name="T30" fmla="*/ 9 w 172"/>
              <a:gd name="T31" fmla="*/ 229 h 451"/>
              <a:gd name="T32" fmla="*/ 8 w 172"/>
              <a:gd name="T33" fmla="*/ 240 h 451"/>
              <a:gd name="T34" fmla="*/ 24 w 172"/>
              <a:gd name="T35" fmla="*/ 269 h 451"/>
              <a:gd name="T36" fmla="*/ 11 w 172"/>
              <a:gd name="T37" fmla="*/ 328 h 451"/>
              <a:gd name="T38" fmla="*/ 20 w 172"/>
              <a:gd name="T39" fmla="*/ 340 h 451"/>
              <a:gd name="T40" fmla="*/ 42 w 172"/>
              <a:gd name="T41" fmla="*/ 340 h 451"/>
              <a:gd name="T42" fmla="*/ 56 w 172"/>
              <a:gd name="T43" fmla="*/ 439 h 451"/>
              <a:gd name="T44" fmla="*/ 69 w 172"/>
              <a:gd name="T45" fmla="*/ 451 h 451"/>
              <a:gd name="T46" fmla="*/ 80 w 172"/>
              <a:gd name="T47" fmla="*/ 451 h 451"/>
              <a:gd name="T48" fmla="*/ 80 w 172"/>
              <a:gd name="T49" fmla="*/ 439 h 451"/>
              <a:gd name="T50" fmla="*/ 80 w 172"/>
              <a:gd name="T51" fmla="*/ 340 h 451"/>
              <a:gd name="T52" fmla="*/ 92 w 172"/>
              <a:gd name="T53" fmla="*/ 340 h 451"/>
              <a:gd name="T54" fmla="*/ 92 w 172"/>
              <a:gd name="T55" fmla="*/ 439 h 451"/>
              <a:gd name="T56" fmla="*/ 92 w 172"/>
              <a:gd name="T57" fmla="*/ 451 h 451"/>
              <a:gd name="T58" fmla="*/ 103 w 172"/>
              <a:gd name="T59" fmla="*/ 451 h 451"/>
              <a:gd name="T60" fmla="*/ 116 w 172"/>
              <a:gd name="T61" fmla="*/ 439 h 451"/>
              <a:gd name="T62" fmla="*/ 130 w 172"/>
              <a:gd name="T63" fmla="*/ 340 h 451"/>
              <a:gd name="T64" fmla="*/ 152 w 172"/>
              <a:gd name="T65" fmla="*/ 340 h 451"/>
              <a:gd name="T66" fmla="*/ 162 w 172"/>
              <a:gd name="T67" fmla="*/ 328 h 451"/>
              <a:gd name="T68" fmla="*/ 149 w 172"/>
              <a:gd name="T69" fmla="*/ 269 h 451"/>
              <a:gd name="T70" fmla="*/ 164 w 172"/>
              <a:gd name="T71" fmla="*/ 240 h 451"/>
              <a:gd name="T72" fmla="*/ 162 w 172"/>
              <a:gd name="T73" fmla="*/ 214 h 451"/>
              <a:gd name="T74" fmla="*/ 162 w 172"/>
              <a:gd name="T75" fmla="*/ 214 h 451"/>
              <a:gd name="T76" fmla="*/ 151 w 172"/>
              <a:gd name="T77" fmla="*/ 118 h 451"/>
              <a:gd name="T78" fmla="*/ 139 w 172"/>
              <a:gd name="T79" fmla="*/ 101 h 451"/>
              <a:gd name="T80" fmla="*/ 118 w 172"/>
              <a:gd name="T81" fmla="*/ 91 h 451"/>
              <a:gd name="T82" fmla="*/ 133 w 172"/>
              <a:gd name="T83" fmla="*/ 66 h 451"/>
              <a:gd name="T84" fmla="*/ 86 w 172"/>
              <a:gd name="T85" fmla="*/ 92 h 451"/>
              <a:gd name="T86" fmla="*/ 51 w 172"/>
              <a:gd name="T87" fmla="*/ 57 h 451"/>
              <a:gd name="T88" fmla="*/ 51 w 172"/>
              <a:gd name="T89" fmla="*/ 47 h 451"/>
              <a:gd name="T90" fmla="*/ 51 w 172"/>
              <a:gd name="T91" fmla="*/ 43 h 451"/>
              <a:gd name="T92" fmla="*/ 60 w 172"/>
              <a:gd name="T93" fmla="*/ 43 h 451"/>
              <a:gd name="T94" fmla="*/ 86 w 172"/>
              <a:gd name="T95" fmla="*/ 24 h 451"/>
              <a:gd name="T96" fmla="*/ 112 w 172"/>
              <a:gd name="T97" fmla="*/ 43 h 451"/>
              <a:gd name="T98" fmla="*/ 121 w 172"/>
              <a:gd name="T99" fmla="*/ 43 h 451"/>
              <a:gd name="T100" fmla="*/ 122 w 172"/>
              <a:gd name="T101" fmla="*/ 47 h 451"/>
              <a:gd name="T102" fmla="*/ 122 w 172"/>
              <a:gd name="T103" fmla="*/ 57 h 451"/>
              <a:gd name="T104" fmla="*/ 86 w 172"/>
              <a:gd name="T105" fmla="*/ 9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2" h="451">
                <a:moveTo>
                  <a:pt x="133" y="66"/>
                </a:moveTo>
                <a:cubicBezTo>
                  <a:pt x="134" y="69"/>
                  <a:pt x="137" y="72"/>
                  <a:pt x="139" y="75"/>
                </a:cubicBezTo>
                <a:cubicBezTo>
                  <a:pt x="152" y="86"/>
                  <a:pt x="172" y="85"/>
                  <a:pt x="172" y="85"/>
                </a:cubicBezTo>
                <a:cubicBezTo>
                  <a:pt x="172" y="85"/>
                  <a:pt x="171" y="65"/>
                  <a:pt x="158" y="54"/>
                </a:cubicBezTo>
                <a:cubicBezTo>
                  <a:pt x="151" y="47"/>
                  <a:pt x="140" y="45"/>
                  <a:pt x="133" y="44"/>
                </a:cubicBezTo>
                <a:cubicBezTo>
                  <a:pt x="132" y="19"/>
                  <a:pt x="111" y="0"/>
                  <a:pt x="86" y="0"/>
                </a:cubicBezTo>
                <a:cubicBezTo>
                  <a:pt x="61" y="0"/>
                  <a:pt x="41" y="19"/>
                  <a:pt x="39" y="44"/>
                </a:cubicBezTo>
                <a:cubicBezTo>
                  <a:pt x="32" y="45"/>
                  <a:pt x="22" y="47"/>
                  <a:pt x="14" y="54"/>
                </a:cubicBezTo>
                <a:cubicBezTo>
                  <a:pt x="1" y="65"/>
                  <a:pt x="0" y="85"/>
                  <a:pt x="0" y="85"/>
                </a:cubicBezTo>
                <a:cubicBezTo>
                  <a:pt x="0" y="85"/>
                  <a:pt x="20" y="86"/>
                  <a:pt x="33" y="75"/>
                </a:cubicBezTo>
                <a:cubicBezTo>
                  <a:pt x="36" y="72"/>
                  <a:pt x="38" y="69"/>
                  <a:pt x="40" y="66"/>
                </a:cubicBezTo>
                <a:cubicBezTo>
                  <a:pt x="42" y="76"/>
                  <a:pt x="47" y="85"/>
                  <a:pt x="54" y="91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27" y="104"/>
                  <a:pt x="22" y="109"/>
                  <a:pt x="21" y="118"/>
                </a:cubicBezTo>
                <a:cubicBezTo>
                  <a:pt x="9" y="229"/>
                  <a:pt x="9" y="229"/>
                  <a:pt x="9" y="229"/>
                </a:cubicBezTo>
                <a:cubicBezTo>
                  <a:pt x="9" y="229"/>
                  <a:pt x="9" y="229"/>
                  <a:pt x="9" y="229"/>
                </a:cubicBezTo>
                <a:cubicBezTo>
                  <a:pt x="8" y="240"/>
                  <a:pt x="8" y="240"/>
                  <a:pt x="8" y="240"/>
                </a:cubicBezTo>
                <a:cubicBezTo>
                  <a:pt x="8" y="252"/>
                  <a:pt x="14" y="263"/>
                  <a:pt x="24" y="269"/>
                </a:cubicBezTo>
                <a:cubicBezTo>
                  <a:pt x="11" y="328"/>
                  <a:pt x="11" y="328"/>
                  <a:pt x="11" y="328"/>
                </a:cubicBezTo>
                <a:cubicBezTo>
                  <a:pt x="9" y="334"/>
                  <a:pt x="13" y="340"/>
                  <a:pt x="20" y="340"/>
                </a:cubicBezTo>
                <a:cubicBezTo>
                  <a:pt x="42" y="340"/>
                  <a:pt x="42" y="340"/>
                  <a:pt x="42" y="340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57" y="445"/>
                  <a:pt x="63" y="451"/>
                  <a:pt x="69" y="451"/>
                </a:cubicBezTo>
                <a:cubicBezTo>
                  <a:pt x="75" y="451"/>
                  <a:pt x="80" y="451"/>
                  <a:pt x="80" y="451"/>
                </a:cubicBezTo>
                <a:cubicBezTo>
                  <a:pt x="80" y="439"/>
                  <a:pt x="80" y="439"/>
                  <a:pt x="80" y="439"/>
                </a:cubicBezTo>
                <a:cubicBezTo>
                  <a:pt x="80" y="340"/>
                  <a:pt x="80" y="340"/>
                  <a:pt x="80" y="340"/>
                </a:cubicBezTo>
                <a:cubicBezTo>
                  <a:pt x="84" y="340"/>
                  <a:pt x="88" y="340"/>
                  <a:pt x="92" y="340"/>
                </a:cubicBezTo>
                <a:cubicBezTo>
                  <a:pt x="92" y="439"/>
                  <a:pt x="92" y="439"/>
                  <a:pt x="92" y="439"/>
                </a:cubicBezTo>
                <a:cubicBezTo>
                  <a:pt x="92" y="451"/>
                  <a:pt x="92" y="451"/>
                  <a:pt x="92" y="451"/>
                </a:cubicBezTo>
                <a:cubicBezTo>
                  <a:pt x="92" y="451"/>
                  <a:pt x="98" y="451"/>
                  <a:pt x="103" y="451"/>
                </a:cubicBezTo>
                <a:cubicBezTo>
                  <a:pt x="109" y="451"/>
                  <a:pt x="115" y="445"/>
                  <a:pt x="116" y="439"/>
                </a:cubicBezTo>
                <a:cubicBezTo>
                  <a:pt x="130" y="340"/>
                  <a:pt x="130" y="340"/>
                  <a:pt x="130" y="340"/>
                </a:cubicBezTo>
                <a:cubicBezTo>
                  <a:pt x="152" y="340"/>
                  <a:pt x="152" y="340"/>
                  <a:pt x="152" y="340"/>
                </a:cubicBezTo>
                <a:cubicBezTo>
                  <a:pt x="159" y="340"/>
                  <a:pt x="163" y="334"/>
                  <a:pt x="162" y="328"/>
                </a:cubicBezTo>
                <a:cubicBezTo>
                  <a:pt x="149" y="269"/>
                  <a:pt x="149" y="269"/>
                  <a:pt x="149" y="269"/>
                </a:cubicBezTo>
                <a:cubicBezTo>
                  <a:pt x="158" y="263"/>
                  <a:pt x="164" y="252"/>
                  <a:pt x="164" y="240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51" y="118"/>
                  <a:pt x="151" y="118"/>
                  <a:pt x="151" y="118"/>
                </a:cubicBezTo>
                <a:cubicBezTo>
                  <a:pt x="150" y="108"/>
                  <a:pt x="145" y="104"/>
                  <a:pt x="139" y="101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5" y="85"/>
                  <a:pt x="131" y="76"/>
                  <a:pt x="133" y="66"/>
                </a:cubicBezTo>
                <a:close/>
                <a:moveTo>
                  <a:pt x="86" y="92"/>
                </a:moveTo>
                <a:cubicBezTo>
                  <a:pt x="67" y="92"/>
                  <a:pt x="51" y="76"/>
                  <a:pt x="51" y="5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1" y="45"/>
                  <a:pt x="51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73" y="43"/>
                  <a:pt x="83" y="35"/>
                  <a:pt x="86" y="24"/>
                </a:cubicBezTo>
                <a:cubicBezTo>
                  <a:pt x="89" y="35"/>
                  <a:pt x="100" y="43"/>
                  <a:pt x="112" y="43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1" y="45"/>
                  <a:pt x="122" y="46"/>
                  <a:pt x="122" y="47"/>
                </a:cubicBezTo>
                <a:cubicBezTo>
                  <a:pt x="122" y="57"/>
                  <a:pt x="122" y="57"/>
                  <a:pt x="122" y="57"/>
                </a:cubicBezTo>
                <a:cubicBezTo>
                  <a:pt x="122" y="76"/>
                  <a:pt x="106" y="92"/>
                  <a:pt x="86" y="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7B2B12A4-1A17-425F-B062-02C677549CB0}"/>
              </a:ext>
            </a:extLst>
          </p:cNvPr>
          <p:cNvSpPr/>
          <p:nvPr/>
        </p:nvSpPr>
        <p:spPr>
          <a:xfrm>
            <a:off x="5641370" y="3156303"/>
            <a:ext cx="2318502" cy="143813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30000" noProof="0" dirty="0">
              <a:ln>
                <a:noFill/>
              </a:ln>
              <a:solidFill>
                <a:srgbClr val="BC10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ounded Rectangle 29">
            <a:extLst>
              <a:ext uri="{FF2B5EF4-FFF2-40B4-BE49-F238E27FC236}">
                <a16:creationId xmlns="" xmlns:a16="http://schemas.microsoft.com/office/drawing/2014/main" id="{05617FF0-363B-4C45-BCD2-E0F08E42EE1F}"/>
              </a:ext>
            </a:extLst>
          </p:cNvPr>
          <p:cNvSpPr/>
          <p:nvPr/>
        </p:nvSpPr>
        <p:spPr bwMode="auto">
          <a:xfrm>
            <a:off x="358760" y="5004124"/>
            <a:ext cx="8412710" cy="936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Повышение риска заражения инфекциями, предотвращаемыми вакцинацией, может быть обусловлено увеличением случаев взаимодействия с людьми, имевших контакт с возбудителем заболевания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11E75A7A-33EA-4162-8267-E85751BA3443}"/>
              </a:ext>
            </a:extLst>
          </p:cNvPr>
          <p:cNvSpPr/>
          <p:nvPr/>
        </p:nvSpPr>
        <p:spPr>
          <a:xfrm>
            <a:off x="4479612" y="1194501"/>
            <a:ext cx="2843460" cy="176934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30000" noProof="0" dirty="0">
              <a:ln>
                <a:noFill/>
              </a:ln>
              <a:solidFill>
                <a:srgbClr val="BC107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F51EE1-B792-4040-B4CD-2F2D873986E9}"/>
              </a:ext>
            </a:extLst>
          </p:cNvPr>
          <p:cNvSpPr txBox="1"/>
          <p:nvPr/>
        </p:nvSpPr>
        <p:spPr>
          <a:xfrm>
            <a:off x="1310121" y="1483782"/>
            <a:ext cx="2149777" cy="807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проживание</a:t>
            </a:r>
            <a:b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(например, в студенческих городках, общежитиях,            военных казармах)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D6938D0-08A1-4843-B268-CBDA9F509F37}"/>
              </a:ext>
            </a:extLst>
          </p:cNvPr>
          <p:cNvSpPr txBox="1"/>
          <p:nvPr/>
        </p:nvSpPr>
        <p:spPr>
          <a:xfrm>
            <a:off x="470953" y="3407851"/>
            <a:ext cx="2149777" cy="807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Отъезд из дома</a:t>
            </a:r>
            <a:b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целью получения образования или на отдых)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5FCDA2D-7C08-46E8-939D-413B556FD6A4}"/>
              </a:ext>
            </a:extLst>
          </p:cNvPr>
          <p:cNvSpPr txBox="1"/>
          <p:nvPr/>
        </p:nvSpPr>
        <p:spPr>
          <a:xfrm>
            <a:off x="4891804" y="1391015"/>
            <a:ext cx="2078359" cy="807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ru-RU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Поездка для участия в мероприятиях, предусматривающих контакт с большим числом людей (путешествия, фестивали, коллективные праздники           и т. п.)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F92350-9982-4F35-B029-EBF035B0A65D}"/>
              </a:ext>
            </a:extLst>
          </p:cNvPr>
          <p:cNvSpPr txBox="1"/>
          <p:nvPr/>
        </p:nvSpPr>
        <p:spPr>
          <a:xfrm>
            <a:off x="5954012" y="3431292"/>
            <a:ext cx="1693217" cy="8078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ru-RU" sz="1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Тесный физический контакт (например, при занятиях спортом)</a:t>
            </a:r>
          </a:p>
        </p:txBody>
      </p:sp>
      <p:sp>
        <p:nvSpPr>
          <p:cNvPr id="23" name="Footer Placeholder 5">
            <a:extLst>
              <a:ext uri="{FF2B5EF4-FFF2-40B4-BE49-F238E27FC236}">
                <a16:creationId xmlns="" xmlns:a16="http://schemas.microsoft.com/office/drawing/2014/main" id="{3CB09B7C-8BBE-429A-A4DE-D573D730CF2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74650" y="6437313"/>
            <a:ext cx="8284608" cy="365125"/>
          </a:xfrm>
        </p:spPr>
        <p:txBody>
          <a:bodyPr/>
          <a:lstStyle/>
          <a:p>
            <a:pPr lvl="0">
              <a:defRPr/>
            </a:pPr>
            <a:r>
              <a:rPr lang="ru-RU">
                <a:solidFill>
                  <a:schemeClr val="tx1"/>
                </a:solidFill>
              </a:rPr>
              <a:t>Lindahl JF, et al. Infect Ecol and Epidemiol 2015;5:30048</a:t>
            </a:r>
          </a:p>
        </p:txBody>
      </p:sp>
    </p:spTree>
    <p:extLst>
      <p:ext uri="{BB962C8B-B14F-4D97-AF65-F5344CB8AC3E}">
        <p14:creationId xmlns="" xmlns:p14="http://schemas.microsoft.com/office/powerpoint/2010/main" val="261502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4E05FF-9E03-4431-98F1-50FBFB4F6C5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66" y="2493114"/>
            <a:ext cx="2750114" cy="181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53109F17-2160-41DA-A3CE-AB5C20EC4413}"/>
              </a:ext>
            </a:extLst>
          </p:cNvPr>
          <p:cNvGraphicFramePr/>
          <p:nvPr>
            <p:extLst/>
          </p:nvPr>
        </p:nvGraphicFramePr>
        <p:xfrm>
          <a:off x="1095375" y="2302405"/>
          <a:ext cx="3209925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29B9D-9AAD-45BA-9BEF-47FF43C9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0156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Развитие международного туризма приводит к росту вероятности контакта с инфекционными заболеваниями и их потенциального распространения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5B0B72-9B35-48A3-9960-F7EB71A319A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74650" y="6349508"/>
            <a:ext cx="8193088" cy="365125"/>
          </a:xfrm>
        </p:spPr>
        <p:txBody>
          <a:bodyPr/>
          <a:lstStyle/>
          <a:p>
            <a:pPr lvl="0">
              <a:defRPr/>
            </a:pP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Statista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2018.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Number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international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tourist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arrivals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worldwide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from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1950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2017 (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in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millions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). Доступно по ссылке: https://www.statista.com/statistics/262750/number-of-international-tourist-arrivals-worldwide; 2.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Chen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LH,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Wilson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ME. Med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Clin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North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Am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2008;92:1409–32; 3.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World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Organization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2016.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Zika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virus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complications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Questions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answers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. Доступно по ссылке: http://www.who.int/features/qa/zika/en; 4.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World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Organization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2018.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International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Travel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Chapter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6.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Vaccine-preventable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diseases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vaccines</a:t>
            </a:r>
            <a:r>
              <a:rPr kumimoji="0" lang="ru-RU" sz="8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. Доступно по ссылке: http://www.who.int/ith/ITH-Chapter6.pdf. Дата обращения ко всем веб-сайтам: </a:t>
            </a:r>
            <a:r>
              <a:rPr lang="ru-RU" dirty="0">
                <a:solidFill>
                  <a:schemeClr val="tx1"/>
                </a:solidFill>
              </a:rPr>
              <a:t>03.03.2020</a:t>
            </a:r>
            <a:endParaRPr kumimoji="0" lang="ru-RU" sz="80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EB7C9C-55A5-4781-908C-1B05B30244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="" xmlns:a16="http://schemas.microsoft.com/office/drawing/2014/main" id="{C98273D7-4EBC-4C22-8FA6-C9ACB6B43525}"/>
              </a:ext>
            </a:extLst>
          </p:cNvPr>
          <p:cNvSpPr/>
          <p:nvPr/>
        </p:nvSpPr>
        <p:spPr bwMode="auto">
          <a:xfrm>
            <a:off x="5225023" y="2571564"/>
            <a:ext cx="2667298" cy="2118849"/>
          </a:xfrm>
          <a:custGeom>
            <a:avLst/>
            <a:gdLst>
              <a:gd name="connsiteX0" fmla="*/ 728663 w 2667298"/>
              <a:gd name="connsiteY0" fmla="*/ 0 h 2381250"/>
              <a:gd name="connsiteX1" fmla="*/ 928688 w 2667298"/>
              <a:gd name="connsiteY1" fmla="*/ 0 h 2381250"/>
              <a:gd name="connsiteX2" fmla="*/ 1695450 w 2667298"/>
              <a:gd name="connsiteY2" fmla="*/ 1014412 h 2381250"/>
              <a:gd name="connsiteX3" fmla="*/ 2409825 w 2667298"/>
              <a:gd name="connsiteY3" fmla="*/ 1009650 h 2381250"/>
              <a:gd name="connsiteX4" fmla="*/ 2409936 w 2667298"/>
              <a:gd name="connsiteY4" fmla="*/ 1013765 h 2381250"/>
              <a:gd name="connsiteX5" fmla="*/ 2429648 w 2667298"/>
              <a:gd name="connsiteY5" fmla="*/ 1010817 h 2381250"/>
              <a:gd name="connsiteX6" fmla="*/ 2667298 w 2667298"/>
              <a:gd name="connsiteY6" fmla="*/ 1186866 h 2381250"/>
              <a:gd name="connsiteX7" fmla="*/ 2429648 w 2667298"/>
              <a:gd name="connsiteY7" fmla="*/ 1362915 h 2381250"/>
              <a:gd name="connsiteX8" fmla="*/ 2419331 w 2667298"/>
              <a:gd name="connsiteY8" fmla="*/ 1361372 h 2381250"/>
              <a:gd name="connsiteX9" fmla="*/ 2419350 w 2667298"/>
              <a:gd name="connsiteY9" fmla="*/ 1362075 h 2381250"/>
              <a:gd name="connsiteX10" fmla="*/ 1671638 w 2667298"/>
              <a:gd name="connsiteY10" fmla="*/ 1362075 h 2381250"/>
              <a:gd name="connsiteX11" fmla="*/ 919163 w 2667298"/>
              <a:gd name="connsiteY11" fmla="*/ 2376487 h 2381250"/>
              <a:gd name="connsiteX12" fmla="*/ 747713 w 2667298"/>
              <a:gd name="connsiteY12" fmla="*/ 2381250 h 2381250"/>
              <a:gd name="connsiteX13" fmla="*/ 995363 w 2667298"/>
              <a:gd name="connsiteY13" fmla="*/ 1366837 h 2381250"/>
              <a:gd name="connsiteX14" fmla="*/ 428625 w 2667298"/>
              <a:gd name="connsiteY14" fmla="*/ 1385887 h 2381250"/>
              <a:gd name="connsiteX15" fmla="*/ 114300 w 2667298"/>
              <a:gd name="connsiteY15" fmla="*/ 1771650 h 2381250"/>
              <a:gd name="connsiteX16" fmla="*/ 4763 w 2667298"/>
              <a:gd name="connsiteY16" fmla="*/ 1776412 h 2381250"/>
              <a:gd name="connsiteX17" fmla="*/ 171450 w 2667298"/>
              <a:gd name="connsiteY17" fmla="*/ 1185862 h 2381250"/>
              <a:gd name="connsiteX18" fmla="*/ 0 w 2667298"/>
              <a:gd name="connsiteY18" fmla="*/ 614362 h 2381250"/>
              <a:gd name="connsiteX19" fmla="*/ 119063 w 2667298"/>
              <a:gd name="connsiteY19" fmla="*/ 614362 h 2381250"/>
              <a:gd name="connsiteX20" fmla="*/ 423863 w 2667298"/>
              <a:gd name="connsiteY20" fmla="*/ 995362 h 2381250"/>
              <a:gd name="connsiteX21" fmla="*/ 1009650 w 2667298"/>
              <a:gd name="connsiteY21" fmla="*/ 99536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67298" h="2381250">
                <a:moveTo>
                  <a:pt x="728663" y="0"/>
                </a:moveTo>
                <a:lnTo>
                  <a:pt x="928688" y="0"/>
                </a:lnTo>
                <a:lnTo>
                  <a:pt x="1695450" y="1014412"/>
                </a:lnTo>
                <a:lnTo>
                  <a:pt x="2409825" y="1009650"/>
                </a:lnTo>
                <a:lnTo>
                  <a:pt x="2409936" y="1013765"/>
                </a:lnTo>
                <a:lnTo>
                  <a:pt x="2429648" y="1010817"/>
                </a:lnTo>
                <a:cubicBezTo>
                  <a:pt x="2560898" y="1010817"/>
                  <a:pt x="2667298" y="1089637"/>
                  <a:pt x="2667298" y="1186866"/>
                </a:cubicBezTo>
                <a:cubicBezTo>
                  <a:pt x="2667298" y="1284095"/>
                  <a:pt x="2560898" y="1362915"/>
                  <a:pt x="2429648" y="1362915"/>
                </a:cubicBezTo>
                <a:lnTo>
                  <a:pt x="2419331" y="1361372"/>
                </a:lnTo>
                <a:lnTo>
                  <a:pt x="2419350" y="1362075"/>
                </a:lnTo>
                <a:lnTo>
                  <a:pt x="1671638" y="1362075"/>
                </a:lnTo>
                <a:lnTo>
                  <a:pt x="919163" y="2376487"/>
                </a:lnTo>
                <a:lnTo>
                  <a:pt x="747713" y="2381250"/>
                </a:lnTo>
                <a:lnTo>
                  <a:pt x="995363" y="1366837"/>
                </a:lnTo>
                <a:lnTo>
                  <a:pt x="428625" y="1385887"/>
                </a:lnTo>
                <a:lnTo>
                  <a:pt x="114300" y="1771650"/>
                </a:lnTo>
                <a:lnTo>
                  <a:pt x="4763" y="1776412"/>
                </a:lnTo>
                <a:lnTo>
                  <a:pt x="171450" y="1185862"/>
                </a:lnTo>
                <a:lnTo>
                  <a:pt x="0" y="614362"/>
                </a:lnTo>
                <a:lnTo>
                  <a:pt x="119063" y="614362"/>
                </a:lnTo>
                <a:lnTo>
                  <a:pt x="423863" y="995362"/>
                </a:lnTo>
                <a:lnTo>
                  <a:pt x="1009650" y="9953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marR="0" lvl="0" indent="-180975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itchFamily="34" charset="0"/>
              <a:buChar char="–"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CC40BC-B532-417B-A438-E9A7CA60D07B}"/>
              </a:ext>
            </a:extLst>
          </p:cNvPr>
          <p:cNvSpPr/>
          <p:nvPr/>
        </p:nvSpPr>
        <p:spPr>
          <a:xfrm>
            <a:off x="953226" y="1596918"/>
            <a:ext cx="3454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cap="none" normalizeH="0" baseline="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По всему миру наблюдается экспоненциальный рост международного туризма</a:t>
            </a:r>
            <a:r>
              <a:rPr kumimoji="0" lang="ru-RU" sz="1400" b="0" i="0" u="none" strike="noStrike" cap="none" normalizeH="0" baseline="3000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F07BA8E-94CA-4131-A19B-DBD810060BE7}"/>
              </a:ext>
            </a:extLst>
          </p:cNvPr>
          <p:cNvSpPr/>
          <p:nvPr/>
        </p:nvSpPr>
        <p:spPr>
          <a:xfrm rot="16200000">
            <a:off x="-590405" y="3010151"/>
            <a:ext cx="29860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cap="none" normalizeH="0" baseline="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Увеличение количества международных туристов в мире (млн)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1A9EF8C-C95B-4CFB-9F55-A9087E23E57B}"/>
              </a:ext>
            </a:extLst>
          </p:cNvPr>
          <p:cNvSpPr/>
          <p:nvPr/>
        </p:nvSpPr>
        <p:spPr>
          <a:xfrm>
            <a:off x="4712522" y="1381475"/>
            <a:ext cx="3838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cap="none" normalizeH="0" baseline="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</a:rPr>
              <a:t>Увеличение числа туристов и путешественников </a:t>
            </a:r>
            <a:r>
              <a:rPr kumimoji="0" lang="ru-RU" sz="1400" b="0" i="0" u="none" strike="noStrike" cap="none" normalizeH="0" baseline="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</a:t>
            </a:r>
            <a:r>
              <a:rPr kumimoji="0" lang="ru-RU" sz="1400" b="0" i="0" u="none" strike="noStrike" cap="none" normalizeH="0" baseline="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</a:rPr>
              <a:t> повышение распространения инфекционных заболеваний</a:t>
            </a:r>
            <a:r>
              <a:rPr kumimoji="0" lang="ru-RU" sz="1400" b="0" i="0" u="none" strike="noStrike" cap="none" normalizeH="0" baseline="3000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</a:rPr>
              <a:t>2</a:t>
            </a:r>
          </a:p>
        </p:txBody>
      </p:sp>
      <p:sp>
        <p:nvSpPr>
          <p:cNvPr id="15" name="Rounded Rectangle 566">
            <a:extLst>
              <a:ext uri="{FF2B5EF4-FFF2-40B4-BE49-F238E27FC236}">
                <a16:creationId xmlns="" xmlns:a16="http://schemas.microsoft.com/office/drawing/2014/main" id="{081A9FF0-DBCB-4B66-8272-84A537C65B78}"/>
              </a:ext>
            </a:extLst>
          </p:cNvPr>
          <p:cNvSpPr/>
          <p:nvPr/>
        </p:nvSpPr>
        <p:spPr bwMode="auto">
          <a:xfrm>
            <a:off x="4870258" y="3028489"/>
            <a:ext cx="1761701" cy="1383373"/>
          </a:xfrm>
          <a:prstGeom prst="roundRect">
            <a:avLst/>
          </a:prstGeom>
          <a:noFill/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cap="none" normalizeH="0" baseline="0" noProof="0">
                <a:ln>
                  <a:noFill/>
                </a:ln>
                <a:solidFill>
                  <a:srgbClr val="BC1077"/>
                </a:solidFill>
                <a:uLnTx/>
                <a:uFillTx/>
                <a:latin typeface="Arial"/>
                <a:ea typeface="+mn-ea"/>
                <a:cs typeface="+mn-cs"/>
              </a:rPr>
              <a:t>Увеличение контактов </a:t>
            </a:r>
            <a:r>
              <a:rPr kumimoji="0" lang="ru-RU" sz="1200" b="0" i="0" u="none" strike="noStrike" cap="none" normalizeH="0" baseline="0" noProof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с возбудителями инфекций</a:t>
            </a:r>
            <a:r>
              <a:rPr kumimoji="0" lang="ru-RU" sz="1200" b="0" i="0" u="none" strike="noStrike" cap="none" normalizeH="0" baseline="30000" noProof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Rounded Rectangle 567">
            <a:extLst>
              <a:ext uri="{FF2B5EF4-FFF2-40B4-BE49-F238E27FC236}">
                <a16:creationId xmlns="" xmlns:a16="http://schemas.microsoft.com/office/drawing/2014/main" id="{6D04A201-794E-496C-B3DD-44454FA238D0}"/>
              </a:ext>
            </a:extLst>
          </p:cNvPr>
          <p:cNvSpPr/>
          <p:nvPr/>
        </p:nvSpPr>
        <p:spPr bwMode="auto">
          <a:xfrm>
            <a:off x="6716205" y="3040340"/>
            <a:ext cx="1761701" cy="1383373"/>
          </a:xfrm>
          <a:prstGeom prst="roundRect">
            <a:avLst/>
          </a:prstGeom>
          <a:noFill/>
          <a:ln w="1905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ru-RU" sz="1200" b="1" i="0" u="none" strike="noStrike" cap="none" normalizeH="0" baseline="0" noProof="0">
                <a:ln>
                  <a:noFill/>
                </a:ln>
                <a:solidFill>
                  <a:srgbClr val="BC1077"/>
                </a:solidFill>
                <a:uLnTx/>
                <a:uFillTx/>
                <a:latin typeface="Arial"/>
                <a:ea typeface="+mn-ea"/>
                <a:cs typeface="+mn-cs"/>
              </a:rPr>
              <a:t>Перенос</a:t>
            </a:r>
            <a:r>
              <a:rPr kumimoji="0" lang="ru-RU" sz="1200" b="0" i="0" u="none" strike="noStrike" cap="none" normalizeH="0" baseline="0" noProof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 возбудителей в </a:t>
            </a:r>
            <a:r>
              <a:rPr kumimoji="0" lang="ru-RU" sz="1200" b="1" i="0" u="none" strike="noStrike" cap="none" normalizeH="0" baseline="0" noProof="0">
                <a:ln>
                  <a:noFill/>
                </a:ln>
                <a:solidFill>
                  <a:srgbClr val="BC1077"/>
                </a:solidFill>
                <a:uLnTx/>
                <a:uFillTx/>
                <a:latin typeface="Arial"/>
                <a:ea typeface="+mn-ea"/>
                <a:cs typeface="+mn-cs"/>
              </a:rPr>
              <a:t>новую среду</a:t>
            </a:r>
            <a:r>
              <a:rPr kumimoji="0" lang="ru-RU" sz="1200" b="1" i="0" u="none" strike="noStrike" cap="none" normalizeH="0" baseline="30000" noProof="0">
                <a:ln>
                  <a:noFill/>
                </a:ln>
                <a:solidFill>
                  <a:srgbClr val="BC1077"/>
                </a:solidFill>
                <a:uLnTx/>
                <a:uFillTx/>
                <a:latin typeface="Arial"/>
                <a:ea typeface="+mn-ea"/>
                <a:cs typeface="+mn-cs"/>
              </a:rPr>
              <a:t>2,3</a:t>
            </a:r>
          </a:p>
        </p:txBody>
      </p:sp>
      <p:sp>
        <p:nvSpPr>
          <p:cNvPr id="17" name="Rounded Rectangle 29">
            <a:extLst>
              <a:ext uri="{FF2B5EF4-FFF2-40B4-BE49-F238E27FC236}">
                <a16:creationId xmlns="" xmlns:a16="http://schemas.microsoft.com/office/drawing/2014/main" id="{5ACD0493-4CB4-4883-A2DA-CBA4750C61A9}"/>
              </a:ext>
            </a:extLst>
          </p:cNvPr>
          <p:cNvSpPr/>
          <p:nvPr/>
        </p:nvSpPr>
        <p:spPr bwMode="auto">
          <a:xfrm>
            <a:off x="365123" y="5177615"/>
            <a:ext cx="8420101" cy="75490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cap="none" normalizeH="0" baseline="0" noProof="0">
                <a:ln>
                  <a:noFill/>
                </a:ln>
                <a:solidFill>
                  <a:srgbClr val="BC1077"/>
                </a:solidFill>
                <a:uLnTx/>
                <a:uFillTx/>
                <a:latin typeface="Arial"/>
                <a:ea typeface="+mn-ea"/>
                <a:cs typeface="+mn-cs"/>
              </a:rPr>
              <a:t>Вакцинацию можно рассматривать как форму «туристического страхования», которая может помочь предотвратить заражение инфекциями, с возбудителями которых мы можем контактировать в поездке, и ограничить их распространение</a:t>
            </a:r>
            <a:r>
              <a:rPr kumimoji="0" lang="ru-RU" sz="1400" b="1" i="0" u="none" strike="noStrike" cap="none" normalizeH="0" baseline="30000" noProof="0">
                <a:ln>
                  <a:noFill/>
                </a:ln>
                <a:solidFill>
                  <a:srgbClr val="BC1077"/>
                </a:solidFill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03B17E2A-B25E-451F-B6E9-4BB51A6F326B}"/>
              </a:ext>
            </a:extLst>
          </p:cNvPr>
          <p:cNvCxnSpPr/>
          <p:nvPr/>
        </p:nvCxnSpPr>
        <p:spPr>
          <a:xfrm>
            <a:off x="5714931" y="2302405"/>
            <a:ext cx="0" cy="99784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8244F72-A14C-40A8-8648-6086C6A1ABD9}"/>
              </a:ext>
            </a:extLst>
          </p:cNvPr>
          <p:cNvCxnSpPr/>
          <p:nvPr/>
        </p:nvCxnSpPr>
        <p:spPr>
          <a:xfrm>
            <a:off x="7551682" y="2302405"/>
            <a:ext cx="0" cy="99784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9493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129B9D-9AAD-45BA-9BEF-47FF43C9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294810"/>
            <a:ext cx="7577139" cy="67710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Лица пожилого возраста могут быть более чувствительны к инфекциям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C6B0E2-A136-4DB2-B158-AB51CE896A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1"/>
            <a:endParaRPr lang="en-US" sz="11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5B0B72-9B35-48A3-9960-F7EB71A319A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74650" y="6437313"/>
            <a:ext cx="65435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/>
                <a:ea typeface="+mn-ea"/>
                <a:cs typeface="+mn-cs"/>
              </a:rPr>
              <a:t>1.Адаптировано:  Balderas-Cejudo MA, Leeson G. MoJ Gerontol Ger 2017;1:00024; 2. Lee KT, et al. Tropical Dis Travel Med Vaccine 2017;3:10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EB7C9C-55A5-4781-908C-1B05B30244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544F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7">
            <a:extLst>
              <a:ext uri="{FF2B5EF4-FFF2-40B4-BE49-F238E27FC236}">
                <a16:creationId xmlns="" xmlns:a16="http://schemas.microsoft.com/office/drawing/2014/main" id="{BA41E0B2-E1D4-401D-B372-451F281270D3}"/>
              </a:ext>
            </a:extLst>
          </p:cNvPr>
          <p:cNvGrpSpPr/>
          <p:nvPr/>
        </p:nvGrpSpPr>
        <p:grpSpPr>
          <a:xfrm>
            <a:off x="5757074" y="2163301"/>
            <a:ext cx="391331" cy="1123938"/>
            <a:chOff x="8127395" y="3731238"/>
            <a:chExt cx="391331" cy="1123938"/>
          </a:xfrm>
          <a:solidFill>
            <a:schemeClr val="accent4"/>
          </a:solidFill>
        </p:grpSpPr>
        <p:sp>
          <p:nvSpPr>
            <p:cNvPr id="9" name="Freeform 99">
              <a:extLst>
                <a:ext uri="{FF2B5EF4-FFF2-40B4-BE49-F238E27FC236}">
                  <a16:creationId xmlns="" xmlns:a16="http://schemas.microsoft.com/office/drawing/2014/main" id="{4F370BE5-AAEE-4A39-B8C4-36853E06C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7395" y="3731238"/>
              <a:ext cx="391331" cy="1123938"/>
            </a:xfrm>
            <a:custGeom>
              <a:avLst/>
              <a:gdLst>
                <a:gd name="T0" fmla="*/ 208 w 218"/>
                <a:gd name="T1" fmla="*/ 196 h 627"/>
                <a:gd name="T2" fmla="*/ 186 w 218"/>
                <a:gd name="T3" fmla="*/ 160 h 627"/>
                <a:gd name="T4" fmla="*/ 147 w 218"/>
                <a:gd name="T5" fmla="*/ 135 h 627"/>
                <a:gd name="T6" fmla="*/ 164 w 218"/>
                <a:gd name="T7" fmla="*/ 97 h 627"/>
                <a:gd name="T8" fmla="*/ 164 w 218"/>
                <a:gd name="T9" fmla="*/ 68 h 627"/>
                <a:gd name="T10" fmla="*/ 186 w 218"/>
                <a:gd name="T11" fmla="*/ 68 h 627"/>
                <a:gd name="T12" fmla="*/ 171 w 218"/>
                <a:gd name="T13" fmla="*/ 53 h 627"/>
                <a:gd name="T14" fmla="*/ 171 w 218"/>
                <a:gd name="T15" fmla="*/ 53 h 627"/>
                <a:gd name="T16" fmla="*/ 171 w 218"/>
                <a:gd name="T17" fmla="*/ 53 h 627"/>
                <a:gd name="T18" fmla="*/ 163 w 218"/>
                <a:gd name="T19" fmla="*/ 53 h 627"/>
                <a:gd name="T20" fmla="*/ 156 w 218"/>
                <a:gd name="T21" fmla="*/ 10 h 627"/>
                <a:gd name="T22" fmla="*/ 142 w 218"/>
                <a:gd name="T23" fmla="*/ 1 h 627"/>
                <a:gd name="T24" fmla="*/ 121 w 218"/>
                <a:gd name="T25" fmla="*/ 7 h 627"/>
                <a:gd name="T26" fmla="*/ 98 w 218"/>
                <a:gd name="T27" fmla="*/ 7 h 627"/>
                <a:gd name="T28" fmla="*/ 77 w 218"/>
                <a:gd name="T29" fmla="*/ 1 h 627"/>
                <a:gd name="T30" fmla="*/ 63 w 218"/>
                <a:gd name="T31" fmla="*/ 10 h 627"/>
                <a:gd name="T32" fmla="*/ 56 w 218"/>
                <a:gd name="T33" fmla="*/ 53 h 627"/>
                <a:gd name="T34" fmla="*/ 48 w 218"/>
                <a:gd name="T35" fmla="*/ 53 h 627"/>
                <a:gd name="T36" fmla="*/ 48 w 218"/>
                <a:gd name="T37" fmla="*/ 53 h 627"/>
                <a:gd name="T38" fmla="*/ 33 w 218"/>
                <a:gd name="T39" fmla="*/ 68 h 627"/>
                <a:gd name="T40" fmla="*/ 55 w 218"/>
                <a:gd name="T41" fmla="*/ 68 h 627"/>
                <a:gd name="T42" fmla="*/ 55 w 218"/>
                <a:gd name="T43" fmla="*/ 97 h 627"/>
                <a:gd name="T44" fmla="*/ 72 w 218"/>
                <a:gd name="T45" fmla="*/ 135 h 627"/>
                <a:gd name="T46" fmla="*/ 33 w 218"/>
                <a:gd name="T47" fmla="*/ 160 h 627"/>
                <a:gd name="T48" fmla="*/ 11 w 218"/>
                <a:gd name="T49" fmla="*/ 196 h 627"/>
                <a:gd name="T50" fmla="*/ 0 w 218"/>
                <a:gd name="T51" fmla="*/ 369 h 627"/>
                <a:gd name="T52" fmla="*/ 35 w 218"/>
                <a:gd name="T53" fmla="*/ 413 h 627"/>
                <a:gd name="T54" fmla="*/ 35 w 218"/>
                <a:gd name="T55" fmla="*/ 627 h 627"/>
                <a:gd name="T56" fmla="*/ 64 w 218"/>
                <a:gd name="T57" fmla="*/ 627 h 627"/>
                <a:gd name="T58" fmla="*/ 77 w 218"/>
                <a:gd name="T59" fmla="*/ 615 h 627"/>
                <a:gd name="T60" fmla="*/ 101 w 218"/>
                <a:gd name="T61" fmla="*/ 415 h 627"/>
                <a:gd name="T62" fmla="*/ 118 w 218"/>
                <a:gd name="T63" fmla="*/ 415 h 627"/>
                <a:gd name="T64" fmla="*/ 142 w 218"/>
                <a:gd name="T65" fmla="*/ 615 h 627"/>
                <a:gd name="T66" fmla="*/ 157 w 218"/>
                <a:gd name="T67" fmla="*/ 627 h 627"/>
                <a:gd name="T68" fmla="*/ 184 w 218"/>
                <a:gd name="T69" fmla="*/ 627 h 627"/>
                <a:gd name="T70" fmla="*/ 184 w 218"/>
                <a:gd name="T71" fmla="*/ 413 h 627"/>
                <a:gd name="T72" fmla="*/ 184 w 218"/>
                <a:gd name="T73" fmla="*/ 325 h 627"/>
                <a:gd name="T74" fmla="*/ 163 w 218"/>
                <a:gd name="T75" fmla="*/ 304 h 627"/>
                <a:gd name="T76" fmla="*/ 142 w 218"/>
                <a:gd name="T77" fmla="*/ 325 h 627"/>
                <a:gd name="T78" fmla="*/ 136 w 218"/>
                <a:gd name="T79" fmla="*/ 331 h 627"/>
                <a:gd name="T80" fmla="*/ 130 w 218"/>
                <a:gd name="T81" fmla="*/ 325 h 627"/>
                <a:gd name="T82" fmla="*/ 163 w 218"/>
                <a:gd name="T83" fmla="*/ 292 h 627"/>
                <a:gd name="T84" fmla="*/ 196 w 218"/>
                <a:gd name="T85" fmla="*/ 325 h 627"/>
                <a:gd name="T86" fmla="*/ 196 w 218"/>
                <a:gd name="T87" fmla="*/ 408 h 627"/>
                <a:gd name="T88" fmla="*/ 218 w 218"/>
                <a:gd name="T89" fmla="*/ 369 h 627"/>
                <a:gd name="T90" fmla="*/ 208 w 218"/>
                <a:gd name="T91" fmla="*/ 196 h 627"/>
                <a:gd name="T92" fmla="*/ 35 w 218"/>
                <a:gd name="T93" fmla="*/ 401 h 627"/>
                <a:gd name="T94" fmla="*/ 12 w 218"/>
                <a:gd name="T95" fmla="*/ 369 h 627"/>
                <a:gd name="T96" fmla="*/ 14 w 218"/>
                <a:gd name="T97" fmla="*/ 345 h 627"/>
                <a:gd name="T98" fmla="*/ 35 w 218"/>
                <a:gd name="T99" fmla="*/ 345 h 627"/>
                <a:gd name="T100" fmla="*/ 35 w 218"/>
                <a:gd name="T101" fmla="*/ 401 h 627"/>
                <a:gd name="T102" fmla="*/ 109 w 218"/>
                <a:gd name="T103" fmla="*/ 139 h 627"/>
                <a:gd name="T104" fmla="*/ 67 w 218"/>
                <a:gd name="T105" fmla="*/ 97 h 627"/>
                <a:gd name="T106" fmla="*/ 67 w 218"/>
                <a:gd name="T107" fmla="*/ 68 h 627"/>
                <a:gd name="T108" fmla="*/ 152 w 218"/>
                <a:gd name="T109" fmla="*/ 68 h 627"/>
                <a:gd name="T110" fmla="*/ 152 w 218"/>
                <a:gd name="T111" fmla="*/ 97 h 627"/>
                <a:gd name="T112" fmla="*/ 109 w 218"/>
                <a:gd name="T113" fmla="*/ 13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8" h="627">
                  <a:moveTo>
                    <a:pt x="208" y="196"/>
                  </a:moveTo>
                  <a:cubicBezTo>
                    <a:pt x="207" y="176"/>
                    <a:pt x="197" y="167"/>
                    <a:pt x="186" y="160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57" y="126"/>
                    <a:pt x="164" y="112"/>
                    <a:pt x="164" y="97"/>
                  </a:cubicBezTo>
                  <a:cubicBezTo>
                    <a:pt x="164" y="68"/>
                    <a:pt x="164" y="68"/>
                    <a:pt x="164" y="68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59"/>
                    <a:pt x="179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5" y="4"/>
                    <a:pt x="148" y="0"/>
                    <a:pt x="142" y="1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5" y="9"/>
                    <a:pt x="104" y="9"/>
                    <a:pt x="98" y="7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0" y="0"/>
                    <a:pt x="64" y="4"/>
                    <a:pt x="63" y="10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9" y="53"/>
                    <a:pt x="33" y="59"/>
                    <a:pt x="33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112"/>
                    <a:pt x="62" y="126"/>
                    <a:pt x="72" y="135"/>
                  </a:cubicBezTo>
                  <a:cubicBezTo>
                    <a:pt x="33" y="160"/>
                    <a:pt x="33" y="160"/>
                    <a:pt x="33" y="160"/>
                  </a:cubicBezTo>
                  <a:cubicBezTo>
                    <a:pt x="22" y="167"/>
                    <a:pt x="13" y="176"/>
                    <a:pt x="11" y="196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0"/>
                    <a:pt x="15" y="408"/>
                    <a:pt x="35" y="413"/>
                  </a:cubicBezTo>
                  <a:cubicBezTo>
                    <a:pt x="35" y="627"/>
                    <a:pt x="35" y="627"/>
                    <a:pt x="35" y="627"/>
                  </a:cubicBezTo>
                  <a:cubicBezTo>
                    <a:pt x="64" y="627"/>
                    <a:pt x="64" y="627"/>
                    <a:pt x="64" y="627"/>
                  </a:cubicBezTo>
                  <a:cubicBezTo>
                    <a:pt x="70" y="627"/>
                    <a:pt x="76" y="621"/>
                    <a:pt x="77" y="6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18" y="415"/>
                    <a:pt x="118" y="415"/>
                    <a:pt x="118" y="415"/>
                  </a:cubicBezTo>
                  <a:cubicBezTo>
                    <a:pt x="142" y="615"/>
                    <a:pt x="142" y="615"/>
                    <a:pt x="142" y="615"/>
                  </a:cubicBezTo>
                  <a:cubicBezTo>
                    <a:pt x="142" y="621"/>
                    <a:pt x="148" y="627"/>
                    <a:pt x="157" y="627"/>
                  </a:cubicBezTo>
                  <a:cubicBezTo>
                    <a:pt x="184" y="627"/>
                    <a:pt x="184" y="627"/>
                    <a:pt x="184" y="627"/>
                  </a:cubicBezTo>
                  <a:cubicBezTo>
                    <a:pt x="184" y="413"/>
                    <a:pt x="184" y="413"/>
                    <a:pt x="184" y="413"/>
                  </a:cubicBezTo>
                  <a:cubicBezTo>
                    <a:pt x="184" y="325"/>
                    <a:pt x="184" y="325"/>
                    <a:pt x="184" y="325"/>
                  </a:cubicBezTo>
                  <a:cubicBezTo>
                    <a:pt x="184" y="314"/>
                    <a:pt x="175" y="304"/>
                    <a:pt x="163" y="304"/>
                  </a:cubicBezTo>
                  <a:cubicBezTo>
                    <a:pt x="152" y="304"/>
                    <a:pt x="142" y="314"/>
                    <a:pt x="142" y="325"/>
                  </a:cubicBezTo>
                  <a:cubicBezTo>
                    <a:pt x="142" y="328"/>
                    <a:pt x="140" y="331"/>
                    <a:pt x="136" y="331"/>
                  </a:cubicBezTo>
                  <a:cubicBezTo>
                    <a:pt x="133" y="331"/>
                    <a:pt x="130" y="328"/>
                    <a:pt x="130" y="325"/>
                  </a:cubicBezTo>
                  <a:cubicBezTo>
                    <a:pt x="130" y="307"/>
                    <a:pt x="145" y="292"/>
                    <a:pt x="163" y="292"/>
                  </a:cubicBezTo>
                  <a:cubicBezTo>
                    <a:pt x="181" y="292"/>
                    <a:pt x="196" y="307"/>
                    <a:pt x="196" y="325"/>
                  </a:cubicBezTo>
                  <a:cubicBezTo>
                    <a:pt x="196" y="408"/>
                    <a:pt x="196" y="408"/>
                    <a:pt x="196" y="408"/>
                  </a:cubicBezTo>
                  <a:cubicBezTo>
                    <a:pt x="209" y="400"/>
                    <a:pt x="218" y="385"/>
                    <a:pt x="218" y="369"/>
                  </a:cubicBezTo>
                  <a:lnTo>
                    <a:pt x="208" y="196"/>
                  </a:lnTo>
                  <a:close/>
                  <a:moveTo>
                    <a:pt x="35" y="401"/>
                  </a:moveTo>
                  <a:cubicBezTo>
                    <a:pt x="22" y="396"/>
                    <a:pt x="13" y="384"/>
                    <a:pt x="12" y="369"/>
                  </a:cubicBezTo>
                  <a:cubicBezTo>
                    <a:pt x="14" y="345"/>
                    <a:pt x="14" y="345"/>
                    <a:pt x="14" y="345"/>
                  </a:cubicBezTo>
                  <a:cubicBezTo>
                    <a:pt x="35" y="345"/>
                    <a:pt x="35" y="345"/>
                    <a:pt x="35" y="345"/>
                  </a:cubicBezTo>
                  <a:lnTo>
                    <a:pt x="35" y="401"/>
                  </a:lnTo>
                  <a:close/>
                  <a:moveTo>
                    <a:pt x="109" y="139"/>
                  </a:moveTo>
                  <a:cubicBezTo>
                    <a:pt x="86" y="139"/>
                    <a:pt x="67" y="120"/>
                    <a:pt x="67" y="97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97"/>
                    <a:pt x="152" y="97"/>
                    <a:pt x="152" y="97"/>
                  </a:cubicBezTo>
                  <a:cubicBezTo>
                    <a:pt x="152" y="120"/>
                    <a:pt x="133" y="139"/>
                    <a:pt x="109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lowchart: Terminator 9">
              <a:extLst>
                <a:ext uri="{FF2B5EF4-FFF2-40B4-BE49-F238E27FC236}">
                  <a16:creationId xmlns="" xmlns:a16="http://schemas.microsoft.com/office/drawing/2014/main" id="{A8429A06-3453-4518-8932-7CB269D55E6B}"/>
                </a:ext>
              </a:extLst>
            </p:cNvPr>
            <p:cNvSpPr/>
            <p:nvPr/>
          </p:nvSpPr>
          <p:spPr bwMode="auto">
            <a:xfrm rot="5618009">
              <a:off x="7978844" y="4183103"/>
              <a:ext cx="434795" cy="123945"/>
            </a:xfrm>
            <a:prstGeom prst="flowChartTerminator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4456D75-C632-4F7E-85C5-E92A35E85B85}"/>
                </a:ext>
              </a:extLst>
            </p:cNvPr>
            <p:cNvSpPr/>
            <p:nvPr/>
          </p:nvSpPr>
          <p:spPr bwMode="auto">
            <a:xfrm>
              <a:off x="8145945" y="4348088"/>
              <a:ext cx="99618" cy="99618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3B096C1-BD7C-47A7-8C49-EB51F1968BB1}"/>
                </a:ext>
              </a:extLst>
            </p:cNvPr>
            <p:cNvSpPr/>
            <p:nvPr/>
          </p:nvSpPr>
          <p:spPr bwMode="auto">
            <a:xfrm rot="170709">
              <a:off x="8193373" y="4329100"/>
              <a:ext cx="63555" cy="136213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5A0ECB38-C2F7-4EDA-91FB-76C4A157F9BA}"/>
                </a:ext>
              </a:extLst>
            </p:cNvPr>
            <p:cNvSpPr/>
            <p:nvPr/>
          </p:nvSpPr>
          <p:spPr bwMode="auto">
            <a:xfrm rot="170709">
              <a:off x="8139374" y="4259882"/>
              <a:ext cx="78982" cy="136213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lowchart: Terminator 13">
              <a:extLst>
                <a:ext uri="{FF2B5EF4-FFF2-40B4-BE49-F238E27FC236}">
                  <a16:creationId xmlns="" xmlns:a16="http://schemas.microsoft.com/office/drawing/2014/main" id="{BA63D016-F4FB-4E5F-922D-B8AAC24939DE}"/>
                </a:ext>
              </a:extLst>
            </p:cNvPr>
            <p:cNvSpPr/>
            <p:nvPr/>
          </p:nvSpPr>
          <p:spPr bwMode="auto">
            <a:xfrm rot="15981991" flipH="1">
              <a:off x="8226790" y="4190079"/>
              <a:ext cx="434795" cy="123945"/>
            </a:xfrm>
            <a:prstGeom prst="flowChartTerminator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622D173D-9908-437F-A0ED-CDA541CEFB38}"/>
                </a:ext>
              </a:extLst>
            </p:cNvPr>
            <p:cNvSpPr/>
            <p:nvPr/>
          </p:nvSpPr>
          <p:spPr bwMode="auto">
            <a:xfrm flipH="1">
              <a:off x="8394866" y="4355064"/>
              <a:ext cx="99618" cy="99618"/>
            </a:xfrm>
            <a:prstGeom prst="ellipse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C37871BA-6DF3-4353-907B-730295A956F6}"/>
                </a:ext>
              </a:extLst>
            </p:cNvPr>
            <p:cNvSpPr/>
            <p:nvPr/>
          </p:nvSpPr>
          <p:spPr bwMode="auto">
            <a:xfrm rot="21429291" flipH="1">
              <a:off x="8383501" y="4336076"/>
              <a:ext cx="63555" cy="136213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16325457-79CA-4CDC-95A2-2D68185B79FC}"/>
                </a:ext>
              </a:extLst>
            </p:cNvPr>
            <p:cNvSpPr/>
            <p:nvPr/>
          </p:nvSpPr>
          <p:spPr bwMode="auto">
            <a:xfrm rot="21429291" flipH="1">
              <a:off x="8422073" y="4266858"/>
              <a:ext cx="78982" cy="136213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2F6761F-299A-4A16-B045-305A88DB4473}"/>
                </a:ext>
              </a:extLst>
            </p:cNvPr>
            <p:cNvSpPr/>
            <p:nvPr/>
          </p:nvSpPr>
          <p:spPr bwMode="auto">
            <a:xfrm>
              <a:off x="8190031" y="4134414"/>
              <a:ext cx="246859" cy="217305"/>
            </a:xfrm>
            <a:prstGeom prst="rect">
              <a:avLst/>
            </a:prstGeom>
            <a:grpFill/>
            <a:ln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="" xmlns:a16="http://schemas.microsoft.com/office/drawing/2014/main" id="{5D6574B5-2A16-462E-8BA9-E0228DD5ED0B}"/>
              </a:ext>
            </a:extLst>
          </p:cNvPr>
          <p:cNvGrpSpPr>
            <a:grpSpLocks noChangeAspect="1"/>
          </p:cNvGrpSpPr>
          <p:nvPr/>
        </p:nvGrpSpPr>
        <p:grpSpPr>
          <a:xfrm>
            <a:off x="5337965" y="2193429"/>
            <a:ext cx="352386" cy="1080000"/>
            <a:chOff x="7636493" y="4285659"/>
            <a:chExt cx="234924" cy="720000"/>
          </a:xfrm>
        </p:grpSpPr>
        <p:sp>
          <p:nvSpPr>
            <p:cNvPr id="20" name="Freeform 24">
              <a:extLst>
                <a:ext uri="{FF2B5EF4-FFF2-40B4-BE49-F238E27FC236}">
                  <a16:creationId xmlns="" xmlns:a16="http://schemas.microsoft.com/office/drawing/2014/main" id="{CE8C2B90-EE1B-4B2C-8C41-3760F968A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6493" y="4468377"/>
              <a:ext cx="234924" cy="537282"/>
            </a:xfrm>
            <a:custGeom>
              <a:avLst/>
              <a:gdLst>
                <a:gd name="T0" fmla="*/ 64 w 64"/>
                <a:gd name="T1" fmla="*/ 60 h 146"/>
                <a:gd name="T2" fmla="*/ 58 w 64"/>
                <a:gd name="T3" fmla="*/ 9 h 146"/>
                <a:gd name="T4" fmla="*/ 58 w 64"/>
                <a:gd name="T5" fmla="*/ 9 h 146"/>
                <a:gd name="T6" fmla="*/ 55 w 64"/>
                <a:gd name="T7" fmla="*/ 4 h 146"/>
                <a:gd name="T8" fmla="*/ 48 w 64"/>
                <a:gd name="T9" fmla="*/ 0 h 146"/>
                <a:gd name="T10" fmla="*/ 32 w 64"/>
                <a:gd name="T11" fmla="*/ 7 h 146"/>
                <a:gd name="T12" fmla="*/ 16 w 64"/>
                <a:gd name="T13" fmla="*/ 0 h 146"/>
                <a:gd name="T14" fmla="*/ 9 w 64"/>
                <a:gd name="T15" fmla="*/ 4 h 146"/>
                <a:gd name="T16" fmla="*/ 6 w 64"/>
                <a:gd name="T17" fmla="*/ 9 h 146"/>
                <a:gd name="T18" fmla="*/ 5 w 64"/>
                <a:gd name="T19" fmla="*/ 9 h 146"/>
                <a:gd name="T20" fmla="*/ 0 w 64"/>
                <a:gd name="T21" fmla="*/ 60 h 146"/>
                <a:gd name="T22" fmla="*/ 8 w 64"/>
                <a:gd name="T23" fmla="*/ 72 h 146"/>
                <a:gd name="T24" fmla="*/ 5 w 64"/>
                <a:gd name="T25" fmla="*/ 117 h 146"/>
                <a:gd name="T26" fmla="*/ 4 w 64"/>
                <a:gd name="T27" fmla="*/ 119 h 146"/>
                <a:gd name="T28" fmla="*/ 7 w 64"/>
                <a:gd name="T29" fmla="*/ 122 h 146"/>
                <a:gd name="T30" fmla="*/ 7 w 64"/>
                <a:gd name="T31" fmla="*/ 122 h 146"/>
                <a:gd name="T32" fmla="*/ 7 w 64"/>
                <a:gd name="T33" fmla="*/ 122 h 146"/>
                <a:gd name="T34" fmla="*/ 20 w 64"/>
                <a:gd name="T35" fmla="*/ 122 h 146"/>
                <a:gd name="T36" fmla="*/ 22 w 64"/>
                <a:gd name="T37" fmla="*/ 142 h 146"/>
                <a:gd name="T38" fmla="*/ 26 w 64"/>
                <a:gd name="T39" fmla="*/ 146 h 146"/>
                <a:gd name="T40" fmla="*/ 37 w 64"/>
                <a:gd name="T41" fmla="*/ 146 h 146"/>
                <a:gd name="T42" fmla="*/ 41 w 64"/>
                <a:gd name="T43" fmla="*/ 142 h 146"/>
                <a:gd name="T44" fmla="*/ 44 w 64"/>
                <a:gd name="T45" fmla="*/ 122 h 146"/>
                <a:gd name="T46" fmla="*/ 56 w 64"/>
                <a:gd name="T47" fmla="*/ 122 h 146"/>
                <a:gd name="T48" fmla="*/ 56 w 64"/>
                <a:gd name="T49" fmla="*/ 122 h 146"/>
                <a:gd name="T50" fmla="*/ 57 w 64"/>
                <a:gd name="T51" fmla="*/ 122 h 146"/>
                <a:gd name="T52" fmla="*/ 59 w 64"/>
                <a:gd name="T53" fmla="*/ 119 h 146"/>
                <a:gd name="T54" fmla="*/ 59 w 64"/>
                <a:gd name="T55" fmla="*/ 117 h 146"/>
                <a:gd name="T56" fmla="*/ 56 w 64"/>
                <a:gd name="T57" fmla="*/ 72 h 146"/>
                <a:gd name="T58" fmla="*/ 64 w 64"/>
                <a:gd name="T59" fmla="*/ 60 h 146"/>
                <a:gd name="T60" fmla="*/ 8 w 64"/>
                <a:gd name="T61" fmla="*/ 68 h 146"/>
                <a:gd name="T62" fmla="*/ 7 w 64"/>
                <a:gd name="T63" fmla="*/ 67 h 146"/>
                <a:gd name="T64" fmla="*/ 4 w 64"/>
                <a:gd name="T65" fmla="*/ 61 h 146"/>
                <a:gd name="T66" fmla="*/ 5 w 64"/>
                <a:gd name="T67" fmla="*/ 53 h 146"/>
                <a:gd name="T68" fmla="*/ 11 w 64"/>
                <a:gd name="T69" fmla="*/ 53 h 146"/>
                <a:gd name="T70" fmla="*/ 8 w 64"/>
                <a:gd name="T71" fmla="*/ 68 h 146"/>
                <a:gd name="T72" fmla="*/ 30 w 64"/>
                <a:gd name="T73" fmla="*/ 142 h 146"/>
                <a:gd name="T74" fmla="*/ 26 w 64"/>
                <a:gd name="T75" fmla="*/ 142 h 146"/>
                <a:gd name="T76" fmla="*/ 26 w 64"/>
                <a:gd name="T77" fmla="*/ 142 h 146"/>
                <a:gd name="T78" fmla="*/ 23 w 64"/>
                <a:gd name="T79" fmla="*/ 122 h 146"/>
                <a:gd name="T80" fmla="*/ 30 w 64"/>
                <a:gd name="T81" fmla="*/ 122 h 146"/>
                <a:gd name="T82" fmla="*/ 30 w 64"/>
                <a:gd name="T83" fmla="*/ 142 h 146"/>
                <a:gd name="T84" fmla="*/ 38 w 64"/>
                <a:gd name="T85" fmla="*/ 142 h 146"/>
                <a:gd name="T86" fmla="*/ 37 w 64"/>
                <a:gd name="T87" fmla="*/ 142 h 146"/>
                <a:gd name="T88" fmla="*/ 34 w 64"/>
                <a:gd name="T89" fmla="*/ 142 h 146"/>
                <a:gd name="T90" fmla="*/ 34 w 64"/>
                <a:gd name="T91" fmla="*/ 122 h 146"/>
                <a:gd name="T92" fmla="*/ 40 w 64"/>
                <a:gd name="T93" fmla="*/ 122 h 146"/>
                <a:gd name="T94" fmla="*/ 38 w 64"/>
                <a:gd name="T95" fmla="*/ 142 h 146"/>
                <a:gd name="T96" fmla="*/ 55 w 64"/>
                <a:gd name="T97" fmla="*/ 68 h 146"/>
                <a:gd name="T98" fmla="*/ 53 w 64"/>
                <a:gd name="T99" fmla="*/ 53 h 146"/>
                <a:gd name="T100" fmla="*/ 59 w 64"/>
                <a:gd name="T101" fmla="*/ 53 h 146"/>
                <a:gd name="T102" fmla="*/ 60 w 64"/>
                <a:gd name="T103" fmla="*/ 61 h 146"/>
                <a:gd name="T104" fmla="*/ 57 w 64"/>
                <a:gd name="T105" fmla="*/ 67 h 146"/>
                <a:gd name="T106" fmla="*/ 55 w 64"/>
                <a:gd name="T107" fmla="*/ 6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146">
                  <a:moveTo>
                    <a:pt x="64" y="60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6"/>
                    <a:pt x="56" y="5"/>
                    <a:pt x="55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5"/>
                    <a:pt x="6" y="6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70"/>
                    <a:pt x="8" y="72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21"/>
                    <a:pt x="5" y="122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2" y="142"/>
                    <a:pt x="22" y="142"/>
                    <a:pt x="22" y="142"/>
                  </a:cubicBezTo>
                  <a:cubicBezTo>
                    <a:pt x="23" y="144"/>
                    <a:pt x="24" y="146"/>
                    <a:pt x="26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9" y="146"/>
                    <a:pt x="41" y="144"/>
                    <a:pt x="41" y="14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9" y="122"/>
                    <a:pt x="60" y="121"/>
                    <a:pt x="59" y="119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0" y="70"/>
                    <a:pt x="64" y="65"/>
                    <a:pt x="64" y="60"/>
                  </a:cubicBezTo>
                  <a:moveTo>
                    <a:pt x="8" y="68"/>
                  </a:moveTo>
                  <a:cubicBezTo>
                    <a:pt x="8" y="68"/>
                    <a:pt x="8" y="68"/>
                    <a:pt x="7" y="67"/>
                  </a:cubicBezTo>
                  <a:cubicBezTo>
                    <a:pt x="6" y="66"/>
                    <a:pt x="3" y="64"/>
                    <a:pt x="4" y="61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11" y="53"/>
                    <a:pt x="11" y="53"/>
                    <a:pt x="11" y="53"/>
                  </a:cubicBezTo>
                  <a:lnTo>
                    <a:pt x="8" y="68"/>
                  </a:lnTo>
                  <a:close/>
                  <a:moveTo>
                    <a:pt x="30" y="142"/>
                  </a:moveTo>
                  <a:cubicBezTo>
                    <a:pt x="26" y="142"/>
                    <a:pt x="26" y="142"/>
                    <a:pt x="26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30" y="122"/>
                    <a:pt x="30" y="122"/>
                    <a:pt x="30" y="122"/>
                  </a:cubicBezTo>
                  <a:lnTo>
                    <a:pt x="30" y="142"/>
                  </a:lnTo>
                  <a:close/>
                  <a:moveTo>
                    <a:pt x="38" y="142"/>
                  </a:moveTo>
                  <a:cubicBezTo>
                    <a:pt x="38" y="142"/>
                    <a:pt x="38" y="142"/>
                    <a:pt x="37" y="142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40" y="122"/>
                    <a:pt x="40" y="122"/>
                    <a:pt x="40" y="122"/>
                  </a:cubicBezTo>
                  <a:lnTo>
                    <a:pt x="38" y="142"/>
                  </a:lnTo>
                  <a:close/>
                  <a:moveTo>
                    <a:pt x="55" y="68"/>
                  </a:moveTo>
                  <a:cubicBezTo>
                    <a:pt x="53" y="53"/>
                    <a:pt x="53" y="53"/>
                    <a:pt x="53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4"/>
                    <a:pt x="58" y="66"/>
                    <a:pt x="57" y="67"/>
                  </a:cubicBezTo>
                  <a:cubicBezTo>
                    <a:pt x="56" y="68"/>
                    <a:pt x="56" y="68"/>
                    <a:pt x="55" y="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="" xmlns:a16="http://schemas.microsoft.com/office/drawing/2014/main" id="{28E6B892-B94C-432E-BB0C-30B55A452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3472" y="4285659"/>
              <a:ext cx="160967" cy="191420"/>
            </a:xfrm>
            <a:custGeom>
              <a:avLst/>
              <a:gdLst>
                <a:gd name="T0" fmla="*/ 2 w 44"/>
                <a:gd name="T1" fmla="*/ 26 h 52"/>
                <a:gd name="T2" fmla="*/ 2 w 44"/>
                <a:gd name="T3" fmla="*/ 28 h 52"/>
                <a:gd name="T4" fmla="*/ 3 w 44"/>
                <a:gd name="T5" fmla="*/ 31 h 52"/>
                <a:gd name="T6" fmla="*/ 3 w 44"/>
                <a:gd name="T7" fmla="*/ 32 h 52"/>
                <a:gd name="T8" fmla="*/ 6 w 44"/>
                <a:gd name="T9" fmla="*/ 35 h 52"/>
                <a:gd name="T10" fmla="*/ 6 w 44"/>
                <a:gd name="T11" fmla="*/ 35 h 52"/>
                <a:gd name="T12" fmla="*/ 22 w 44"/>
                <a:gd name="T13" fmla="*/ 52 h 52"/>
                <a:gd name="T14" fmla="*/ 38 w 44"/>
                <a:gd name="T15" fmla="*/ 35 h 52"/>
                <a:gd name="T16" fmla="*/ 40 w 44"/>
                <a:gd name="T17" fmla="*/ 33 h 52"/>
                <a:gd name="T18" fmla="*/ 39 w 44"/>
                <a:gd name="T19" fmla="*/ 33 h 52"/>
                <a:gd name="T20" fmla="*/ 43 w 44"/>
                <a:gd name="T21" fmla="*/ 30 h 52"/>
                <a:gd name="T22" fmla="*/ 42 w 44"/>
                <a:gd name="T23" fmla="*/ 27 h 52"/>
                <a:gd name="T24" fmla="*/ 43 w 44"/>
                <a:gd name="T25" fmla="*/ 25 h 52"/>
                <a:gd name="T26" fmla="*/ 42 w 44"/>
                <a:gd name="T27" fmla="*/ 20 h 52"/>
                <a:gd name="T28" fmla="*/ 43 w 44"/>
                <a:gd name="T29" fmla="*/ 17 h 52"/>
                <a:gd name="T30" fmla="*/ 38 w 44"/>
                <a:gd name="T31" fmla="*/ 9 h 52"/>
                <a:gd name="T32" fmla="*/ 37 w 44"/>
                <a:gd name="T33" fmla="*/ 9 h 52"/>
                <a:gd name="T34" fmla="*/ 32 w 44"/>
                <a:gd name="T35" fmla="*/ 5 h 52"/>
                <a:gd name="T36" fmla="*/ 31 w 44"/>
                <a:gd name="T37" fmla="*/ 6 h 52"/>
                <a:gd name="T38" fmla="*/ 25 w 44"/>
                <a:gd name="T39" fmla="*/ 0 h 52"/>
                <a:gd name="T40" fmla="*/ 19 w 44"/>
                <a:gd name="T41" fmla="*/ 4 h 52"/>
                <a:gd name="T42" fmla="*/ 14 w 44"/>
                <a:gd name="T43" fmla="*/ 2 h 52"/>
                <a:gd name="T44" fmla="*/ 7 w 44"/>
                <a:gd name="T45" fmla="*/ 9 h 52"/>
                <a:gd name="T46" fmla="*/ 7 w 44"/>
                <a:gd name="T47" fmla="*/ 9 h 52"/>
                <a:gd name="T48" fmla="*/ 2 w 44"/>
                <a:gd name="T49" fmla="*/ 17 h 52"/>
                <a:gd name="T50" fmla="*/ 2 w 44"/>
                <a:gd name="T51" fmla="*/ 17 h 52"/>
                <a:gd name="T52" fmla="*/ 0 w 44"/>
                <a:gd name="T53" fmla="*/ 22 h 52"/>
                <a:gd name="T54" fmla="*/ 2 w 44"/>
                <a:gd name="T55" fmla="*/ 26 h 52"/>
                <a:gd name="T56" fmla="*/ 9 w 44"/>
                <a:gd name="T57" fmla="*/ 27 h 52"/>
                <a:gd name="T58" fmla="*/ 10 w 44"/>
                <a:gd name="T59" fmla="*/ 25 h 52"/>
                <a:gd name="T60" fmla="*/ 10 w 44"/>
                <a:gd name="T61" fmla="*/ 23 h 52"/>
                <a:gd name="T62" fmla="*/ 14 w 44"/>
                <a:gd name="T63" fmla="*/ 19 h 52"/>
                <a:gd name="T64" fmla="*/ 15 w 44"/>
                <a:gd name="T65" fmla="*/ 19 h 52"/>
                <a:gd name="T66" fmla="*/ 21 w 44"/>
                <a:gd name="T67" fmla="*/ 15 h 52"/>
                <a:gd name="T68" fmla="*/ 24 w 44"/>
                <a:gd name="T69" fmla="*/ 17 h 52"/>
                <a:gd name="T70" fmla="*/ 26 w 44"/>
                <a:gd name="T71" fmla="*/ 16 h 52"/>
                <a:gd name="T72" fmla="*/ 31 w 44"/>
                <a:gd name="T73" fmla="*/ 20 h 52"/>
                <a:gd name="T74" fmla="*/ 32 w 44"/>
                <a:gd name="T75" fmla="*/ 20 h 52"/>
                <a:gd name="T76" fmla="*/ 34 w 44"/>
                <a:gd name="T77" fmla="*/ 23 h 52"/>
                <a:gd name="T78" fmla="*/ 35 w 44"/>
                <a:gd name="T79" fmla="*/ 26 h 52"/>
                <a:gd name="T80" fmla="*/ 35 w 44"/>
                <a:gd name="T81" fmla="*/ 35 h 52"/>
                <a:gd name="T82" fmla="*/ 22 w 44"/>
                <a:gd name="T83" fmla="*/ 48 h 52"/>
                <a:gd name="T84" fmla="*/ 9 w 44"/>
                <a:gd name="T85" fmla="*/ 35 h 52"/>
                <a:gd name="T86" fmla="*/ 9 w 44"/>
                <a:gd name="T8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52">
                  <a:moveTo>
                    <a:pt x="2" y="26"/>
                  </a:move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2" y="30"/>
                    <a:pt x="3" y="31"/>
                  </a:cubicBezTo>
                  <a:cubicBezTo>
                    <a:pt x="3" y="31"/>
                    <a:pt x="3" y="32"/>
                    <a:pt x="3" y="32"/>
                  </a:cubicBezTo>
                  <a:cubicBezTo>
                    <a:pt x="3" y="33"/>
                    <a:pt x="4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44"/>
                    <a:pt x="13" y="52"/>
                    <a:pt x="22" y="52"/>
                  </a:cubicBezTo>
                  <a:cubicBezTo>
                    <a:pt x="31" y="52"/>
                    <a:pt x="38" y="44"/>
                    <a:pt x="38" y="35"/>
                  </a:cubicBezTo>
                  <a:cubicBezTo>
                    <a:pt x="39" y="35"/>
                    <a:pt x="40" y="34"/>
                    <a:pt x="40" y="33"/>
                  </a:cubicBezTo>
                  <a:cubicBezTo>
                    <a:pt x="40" y="33"/>
                    <a:pt x="39" y="33"/>
                    <a:pt x="39" y="33"/>
                  </a:cubicBezTo>
                  <a:cubicBezTo>
                    <a:pt x="41" y="32"/>
                    <a:pt x="42" y="31"/>
                    <a:pt x="43" y="30"/>
                  </a:cubicBezTo>
                  <a:cubicBezTo>
                    <a:pt x="43" y="28"/>
                    <a:pt x="42" y="27"/>
                    <a:pt x="42" y="27"/>
                  </a:cubicBezTo>
                  <a:cubicBezTo>
                    <a:pt x="42" y="26"/>
                    <a:pt x="42" y="25"/>
                    <a:pt x="43" y="25"/>
                  </a:cubicBezTo>
                  <a:cubicBezTo>
                    <a:pt x="43" y="23"/>
                    <a:pt x="43" y="21"/>
                    <a:pt x="42" y="20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4" y="12"/>
                    <a:pt x="42" y="9"/>
                    <a:pt x="38" y="9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6" y="7"/>
                    <a:pt x="34" y="5"/>
                    <a:pt x="32" y="5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0" y="3"/>
                    <a:pt x="27" y="0"/>
                    <a:pt x="25" y="0"/>
                  </a:cubicBezTo>
                  <a:cubicBezTo>
                    <a:pt x="22" y="0"/>
                    <a:pt x="20" y="2"/>
                    <a:pt x="19" y="4"/>
                  </a:cubicBezTo>
                  <a:cubicBezTo>
                    <a:pt x="18" y="3"/>
                    <a:pt x="16" y="2"/>
                    <a:pt x="14" y="2"/>
                  </a:cubicBezTo>
                  <a:cubicBezTo>
                    <a:pt x="10" y="2"/>
                    <a:pt x="8" y="5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1" y="12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1" y="24"/>
                    <a:pt x="1" y="25"/>
                    <a:pt x="2" y="26"/>
                  </a:cubicBezTo>
                  <a:moveTo>
                    <a:pt x="9" y="27"/>
                  </a:moveTo>
                  <a:cubicBezTo>
                    <a:pt x="9" y="26"/>
                    <a:pt x="9" y="26"/>
                    <a:pt x="10" y="25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2" y="23"/>
                    <a:pt x="13" y="21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9" y="17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5" y="17"/>
                    <a:pt x="25" y="16"/>
                    <a:pt x="26" y="16"/>
                  </a:cubicBezTo>
                  <a:cubicBezTo>
                    <a:pt x="27" y="19"/>
                    <a:pt x="29" y="20"/>
                    <a:pt x="31" y="20"/>
                  </a:cubicBezTo>
                  <a:cubicBezTo>
                    <a:pt x="31" y="20"/>
                    <a:pt x="31" y="20"/>
                    <a:pt x="32" y="20"/>
                  </a:cubicBezTo>
                  <a:cubicBezTo>
                    <a:pt x="32" y="21"/>
                    <a:pt x="33" y="22"/>
                    <a:pt x="34" y="23"/>
                  </a:cubicBezTo>
                  <a:cubicBezTo>
                    <a:pt x="35" y="24"/>
                    <a:pt x="35" y="25"/>
                    <a:pt x="35" y="2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42"/>
                    <a:pt x="29" y="48"/>
                    <a:pt x="22" y="48"/>
                  </a:cubicBezTo>
                  <a:cubicBezTo>
                    <a:pt x="15" y="48"/>
                    <a:pt x="9" y="42"/>
                    <a:pt x="9" y="35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44F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32DD27F-CF5F-44F4-A9B2-FBC6248BCA2F}"/>
              </a:ext>
            </a:extLst>
          </p:cNvPr>
          <p:cNvSpPr/>
          <p:nvPr/>
        </p:nvSpPr>
        <p:spPr>
          <a:xfrm>
            <a:off x="1362385" y="1454990"/>
            <a:ext cx="2956466" cy="25370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cap="none" normalizeH="0" baseline="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Лица пожилого возраста </a:t>
            </a:r>
            <a:r>
              <a:rPr kumimoji="0" lang="ru-RU" sz="1600" b="1" i="0" u="none" strike="noStrike" cap="none" normalizeH="0" baseline="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в настоящее время ведут более здоровый, благополучный и </a:t>
            </a:r>
            <a:r>
              <a:rPr kumimoji="0" lang="ru-RU" sz="1600" b="1" i="0" u="sng" strike="noStrike" cap="none" normalizeH="0" baseline="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активный образ жизни</a:t>
            </a:r>
            <a:r>
              <a:rPr kumimoji="0" lang="ru-RU" sz="1600" b="1" i="0" u="sng" strike="noStrike" cap="none" normalizeH="0" baseline="30000" noProof="0" dirty="0">
                <a:ln>
                  <a:noFill/>
                </a:ln>
                <a:solidFill>
                  <a:srgbClr val="544F40"/>
                </a:solidFill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="" xmlns:a16="http://schemas.microsoft.com/office/drawing/2014/main" id="{8F14ECE9-B2B2-4B69-9F1B-775C52C0D3E9}"/>
              </a:ext>
            </a:extLst>
          </p:cNvPr>
          <p:cNvSpPr/>
          <p:nvPr/>
        </p:nvSpPr>
        <p:spPr bwMode="auto">
          <a:xfrm>
            <a:off x="374649" y="4115594"/>
            <a:ext cx="8440739" cy="182365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  <a:t>«Старение» иммунной системы означает, что у лиц пожилого возраста может наблюдаться ослабление иммунитета после предшествующих вакцинаций, а также снижение иммунного ответа на новые прививки.</a:t>
            </a:r>
            <a:r>
              <a:rPr kumimoji="0" lang="ru-RU" i="0" u="none" strike="noStrike" cap="none" normalizeH="0" baseline="3000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ru-RU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ru-RU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i="0" u="none" strike="noStrike" cap="none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/>
                <a:ea typeface="+mn-ea"/>
                <a:cs typeface="+mn-cs"/>
              </a:rPr>
              <a:t>По этой причине взрослые пациенты пожилого возраста подвергаются более высокому риску заражения инфекциями, предотвращаемыми вакцинацией</a:t>
            </a:r>
          </a:p>
        </p:txBody>
      </p:sp>
    </p:spTree>
    <p:extLst>
      <p:ext uri="{BB962C8B-B14F-4D97-AF65-F5344CB8AC3E}">
        <p14:creationId xmlns="" xmlns:p14="http://schemas.microsoft.com/office/powerpoint/2010/main" val="406838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8313" y="692150"/>
            <a:ext cx="1655762" cy="5545138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Корь</a:t>
            </a:r>
          </a:p>
          <a:p>
            <a:pPr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Ветряная оспа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sz="4000" dirty="0" err="1" smtClean="0">
                <a:solidFill>
                  <a:srgbClr val="FF0000"/>
                </a:solidFill>
              </a:rPr>
              <a:t>Внебольнич-ные</a:t>
            </a:r>
            <a:r>
              <a:rPr lang="ru-RU" sz="4000" dirty="0" smtClean="0">
                <a:solidFill>
                  <a:srgbClr val="FF0000"/>
                </a:solidFill>
              </a:rPr>
              <a:t> пневмонии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sz="4000" dirty="0" err="1" smtClean="0">
                <a:solidFill>
                  <a:srgbClr val="FF0000"/>
                </a:solidFill>
              </a:rPr>
              <a:t>Менингокок-ковая</a:t>
            </a:r>
            <a:r>
              <a:rPr lang="ru-RU" sz="4000" dirty="0" smtClean="0">
                <a:solidFill>
                  <a:srgbClr val="FF0000"/>
                </a:solidFill>
              </a:rPr>
              <a:t> инфекция</a:t>
            </a:r>
          </a:p>
          <a:p>
            <a:pPr>
              <a:defRPr/>
            </a:pPr>
            <a:endParaRPr lang="ru-RU" dirty="0" smtClean="0"/>
          </a:p>
          <a:p>
            <a:pPr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Коклюш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24075" y="692150"/>
            <a:ext cx="6634163" cy="5905500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sz="3500" dirty="0" smtClean="0"/>
              <a:t>За 2018 год всего зарегистрировано 54 случая, в том числе среди детей - 41, взрослых – 13 человек, показатель заболеваемости 1,94 на 100 тыс. населения.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3500" dirty="0" smtClean="0"/>
              <a:t>           За 6 мес.2019 г. зарегистрировано 96 случаев заболевания корью (показатель 3,44 на 100 тыс. населения), в том числе среди детей 76 случаев (80 %).</a:t>
            </a:r>
          </a:p>
          <a:p>
            <a:pPr>
              <a:buFont typeface="Arial" pitchFamily="34" charset="0"/>
              <a:buNone/>
              <a:defRPr/>
            </a:pPr>
            <a:r>
              <a:rPr lang="ru-RU" sz="3500" dirty="0" smtClean="0"/>
              <a:t>           Всего по месту проживания 5112 контактных, из них подлежало прививкам 1358 человек. Привито всего 867 (64 %). Не привито 319 человек, в том числе по причине </a:t>
            </a:r>
            <a:r>
              <a:rPr lang="ru-RU" sz="3500" dirty="0" err="1" smtClean="0"/>
              <a:t>медотводов</a:t>
            </a:r>
            <a:r>
              <a:rPr lang="ru-RU" sz="3500" dirty="0" smtClean="0"/>
              <a:t> 52 человек, отказов 267 человек. </a:t>
            </a:r>
          </a:p>
          <a:p>
            <a:pPr>
              <a:defRPr/>
            </a:pPr>
            <a:r>
              <a:rPr lang="ru-RU" sz="3500" dirty="0" smtClean="0"/>
              <a:t>С 2018 г. в соответствии с требованиями санитарных правил СП 3.1.3525-18 "Профилактика ветряной оспы и опоясывающего лишая" в очагах ветряной оспы должна проводиться иммунизация контактных лиц по показаниям. За 2018г. привито против ветряной оспы 1747 человек из запланированных 1530 человек (114,2%), в том числе по эпидемическим показаниям в очагах привито 72 человека (51 % от числа подлежащих). Иммунизация в очагах затруднена в связи с отсутствием вакцины для данной категории лиц и отказами граждан.</a:t>
            </a:r>
          </a:p>
          <a:p>
            <a:pPr>
              <a:defRPr/>
            </a:pPr>
            <a:r>
              <a:rPr lang="ru-RU" sz="3500" dirty="0" smtClean="0"/>
              <a:t>За 6 месяцев 2019г. зарегистрировано 7934 случая заболеваемости внебольничными пневмониями, показатель 285,4 на 100тысяч населения, что больше в 1, 2раза 2018г-7742 сл, показатель 278,5 на 100 тыс. населения и выше СМУ на 5,06% (СМУ 38,1).</a:t>
            </a:r>
          </a:p>
          <a:p>
            <a:pPr>
              <a:defRPr/>
            </a:pPr>
            <a:r>
              <a:rPr lang="ru-RU" sz="3500" dirty="0" smtClean="0"/>
              <a:t>За 6 месяцев 2019 год зарегистрирован 81 случай менингококковой инфекции, показатель заболеваемости составил 2,9 на 100 тысяч населения, что в 10 раз выше показателя за 2018 года 2018г.- 8 случаев, показатель 0,29). Заболеваемость МИ превышает общие показатели в целом по Российской Федерации.</a:t>
            </a:r>
          </a:p>
          <a:p>
            <a:pPr>
              <a:defRPr/>
            </a:pPr>
            <a:endParaRPr lang="ru-RU" sz="3500" dirty="0" smtClean="0"/>
          </a:p>
          <a:p>
            <a:pPr>
              <a:defRPr/>
            </a:pPr>
            <a:r>
              <a:rPr lang="ru-RU" sz="3500" dirty="0" smtClean="0"/>
              <a:t>При анализе многолетней динамики заболеваемости коклюшем в Новосибирской области за 2015–2018 гг. выявлен рост заболеваемости коклюшем среди детей 7-14 лет в 4,5 раз. Всего за 2018 г. зарегистрировано 242 случая заболевания коклюшем, показатель заболеваемости составил 8,68 на 100 тыс. населения, что на 57 % выше аналогичного периода прошлого года и в 2,2 раза выше СМУ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160338"/>
            <a:ext cx="7667625" cy="1143000"/>
          </a:xfrm>
        </p:spPr>
        <p:txBody>
          <a:bodyPr/>
          <a:lstStyle/>
          <a:p>
            <a:pPr algn="ctr"/>
            <a:r>
              <a:rPr lang="ru-RU"/>
              <a:t>2 угрожаемые когорты ИПИ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1428750"/>
            <a:ext cx="8281988" cy="4752975"/>
          </a:xfrm>
        </p:spPr>
        <p:txBody>
          <a:bodyPr/>
          <a:lstStyle/>
          <a:p>
            <a:r>
              <a:rPr lang="ru-RU" sz="1800">
                <a:solidFill>
                  <a:schemeClr val="tx1"/>
                </a:solidFill>
              </a:rPr>
              <a:t>Продемонстрировано исследованиями в США (2006 год)</a:t>
            </a:r>
            <a:r>
              <a:rPr lang="ru-RU" sz="2800"/>
              <a:t> </a:t>
            </a:r>
          </a:p>
          <a:p>
            <a:endParaRPr lang="ru-RU" sz="2800"/>
          </a:p>
          <a:p>
            <a:endParaRPr lang="ru-RU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43138" y="3959225"/>
            <a:ext cx="3405187" cy="1081088"/>
            <a:chOff x="1413" y="2494"/>
            <a:chExt cx="2145" cy="681"/>
          </a:xfrm>
        </p:grpSpPr>
        <p:sp>
          <p:nvSpPr>
            <p:cNvPr id="194565" name="Rectangle 5"/>
            <p:cNvSpPr>
              <a:spLocks noChangeArrowheads="1"/>
            </p:cNvSpPr>
            <p:nvPr/>
          </p:nvSpPr>
          <p:spPr bwMode="auto">
            <a:xfrm>
              <a:off x="1413" y="3052"/>
              <a:ext cx="248" cy="5"/>
            </a:xfrm>
            <a:prstGeom prst="rect">
              <a:avLst/>
            </a:prstGeom>
            <a:solidFill>
              <a:srgbClr val="FF8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66" name="Rectangle 6"/>
            <p:cNvSpPr>
              <a:spLocks noChangeArrowheads="1"/>
            </p:cNvSpPr>
            <p:nvPr/>
          </p:nvSpPr>
          <p:spPr bwMode="auto">
            <a:xfrm>
              <a:off x="1413" y="3057"/>
              <a:ext cx="248" cy="5"/>
            </a:xfrm>
            <a:prstGeom prst="rect">
              <a:avLst/>
            </a:prstGeom>
            <a:solidFill>
              <a:srgbClr val="FF84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67" name="Rectangle 7"/>
            <p:cNvSpPr>
              <a:spLocks noChangeArrowheads="1"/>
            </p:cNvSpPr>
            <p:nvPr/>
          </p:nvSpPr>
          <p:spPr bwMode="auto">
            <a:xfrm>
              <a:off x="1413" y="3062"/>
              <a:ext cx="248" cy="6"/>
            </a:xfrm>
            <a:prstGeom prst="rect">
              <a:avLst/>
            </a:prstGeom>
            <a:solidFill>
              <a:srgbClr val="FF85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68" name="Rectangle 8"/>
            <p:cNvSpPr>
              <a:spLocks noChangeArrowheads="1"/>
            </p:cNvSpPr>
            <p:nvPr/>
          </p:nvSpPr>
          <p:spPr bwMode="auto">
            <a:xfrm>
              <a:off x="1413" y="3068"/>
              <a:ext cx="248" cy="5"/>
            </a:xfrm>
            <a:prstGeom prst="rect">
              <a:avLst/>
            </a:prstGeom>
            <a:solidFill>
              <a:srgbClr val="FF86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69" name="Rectangle 9"/>
            <p:cNvSpPr>
              <a:spLocks noChangeArrowheads="1"/>
            </p:cNvSpPr>
            <p:nvPr/>
          </p:nvSpPr>
          <p:spPr bwMode="auto">
            <a:xfrm>
              <a:off x="1413" y="3073"/>
              <a:ext cx="248" cy="5"/>
            </a:xfrm>
            <a:prstGeom prst="rect">
              <a:avLst/>
            </a:prstGeom>
            <a:solidFill>
              <a:srgbClr val="FF89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0" name="Rectangle 10"/>
            <p:cNvSpPr>
              <a:spLocks noChangeArrowheads="1"/>
            </p:cNvSpPr>
            <p:nvPr/>
          </p:nvSpPr>
          <p:spPr bwMode="auto">
            <a:xfrm>
              <a:off x="1413" y="3078"/>
              <a:ext cx="248" cy="1"/>
            </a:xfrm>
            <a:prstGeom prst="rect">
              <a:avLst/>
            </a:prstGeom>
            <a:solidFill>
              <a:srgbClr val="FF8B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1" name="Rectangle 11"/>
            <p:cNvSpPr>
              <a:spLocks noChangeArrowheads="1"/>
            </p:cNvSpPr>
            <p:nvPr/>
          </p:nvSpPr>
          <p:spPr bwMode="auto">
            <a:xfrm>
              <a:off x="1413" y="3078"/>
              <a:ext cx="248" cy="6"/>
            </a:xfrm>
            <a:prstGeom prst="rect">
              <a:avLst/>
            </a:prstGeom>
            <a:solidFill>
              <a:srgbClr val="FF8E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2" name="Rectangle 12"/>
            <p:cNvSpPr>
              <a:spLocks noChangeArrowheads="1"/>
            </p:cNvSpPr>
            <p:nvPr/>
          </p:nvSpPr>
          <p:spPr bwMode="auto">
            <a:xfrm>
              <a:off x="1413" y="3084"/>
              <a:ext cx="248" cy="5"/>
            </a:xfrm>
            <a:prstGeom prst="rect">
              <a:avLst/>
            </a:prstGeom>
            <a:solidFill>
              <a:srgbClr val="FF91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3" name="Rectangle 13"/>
            <p:cNvSpPr>
              <a:spLocks noChangeArrowheads="1"/>
            </p:cNvSpPr>
            <p:nvPr/>
          </p:nvSpPr>
          <p:spPr bwMode="auto">
            <a:xfrm>
              <a:off x="1413" y="3089"/>
              <a:ext cx="248" cy="6"/>
            </a:xfrm>
            <a:prstGeom prst="rect">
              <a:avLst/>
            </a:prstGeom>
            <a:solidFill>
              <a:srgbClr val="FF94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4" name="Rectangle 14"/>
            <p:cNvSpPr>
              <a:spLocks noChangeArrowheads="1"/>
            </p:cNvSpPr>
            <p:nvPr/>
          </p:nvSpPr>
          <p:spPr bwMode="auto">
            <a:xfrm>
              <a:off x="1413" y="3095"/>
              <a:ext cx="248" cy="5"/>
            </a:xfrm>
            <a:prstGeom prst="rect">
              <a:avLst/>
            </a:prstGeom>
            <a:solidFill>
              <a:srgbClr val="FF98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5" name="Rectangle 15"/>
            <p:cNvSpPr>
              <a:spLocks noChangeArrowheads="1"/>
            </p:cNvSpPr>
            <p:nvPr/>
          </p:nvSpPr>
          <p:spPr bwMode="auto">
            <a:xfrm>
              <a:off x="1413" y="3100"/>
              <a:ext cx="248" cy="5"/>
            </a:xfrm>
            <a:prstGeom prst="rect">
              <a:avLst/>
            </a:prstGeom>
            <a:solidFill>
              <a:srgbClr val="FF9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6" name="Rectangle 16"/>
            <p:cNvSpPr>
              <a:spLocks noChangeArrowheads="1"/>
            </p:cNvSpPr>
            <p:nvPr/>
          </p:nvSpPr>
          <p:spPr bwMode="auto">
            <a:xfrm>
              <a:off x="1413" y="3105"/>
              <a:ext cx="248" cy="1"/>
            </a:xfrm>
            <a:prstGeom prst="rect">
              <a:avLst/>
            </a:prstGeom>
            <a:solidFill>
              <a:srgbClr val="FFA1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7" name="Rectangle 17"/>
            <p:cNvSpPr>
              <a:spLocks noChangeArrowheads="1"/>
            </p:cNvSpPr>
            <p:nvPr/>
          </p:nvSpPr>
          <p:spPr bwMode="auto">
            <a:xfrm>
              <a:off x="1413" y="3105"/>
              <a:ext cx="248" cy="6"/>
            </a:xfrm>
            <a:prstGeom prst="rect">
              <a:avLst/>
            </a:prstGeom>
            <a:solidFill>
              <a:srgbClr val="FFA5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8" name="Rectangle 18"/>
            <p:cNvSpPr>
              <a:spLocks noChangeArrowheads="1"/>
            </p:cNvSpPr>
            <p:nvPr/>
          </p:nvSpPr>
          <p:spPr bwMode="auto">
            <a:xfrm>
              <a:off x="1413" y="3111"/>
              <a:ext cx="248" cy="5"/>
            </a:xfrm>
            <a:prstGeom prst="rect">
              <a:avLst/>
            </a:prstGeom>
            <a:solidFill>
              <a:srgbClr val="FFA9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79" name="Rectangle 19"/>
            <p:cNvSpPr>
              <a:spLocks noChangeArrowheads="1"/>
            </p:cNvSpPr>
            <p:nvPr/>
          </p:nvSpPr>
          <p:spPr bwMode="auto">
            <a:xfrm>
              <a:off x="1413" y="3116"/>
              <a:ext cx="248" cy="5"/>
            </a:xfrm>
            <a:prstGeom prst="rect">
              <a:avLst/>
            </a:prstGeom>
            <a:solidFill>
              <a:srgbClr val="FFAD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0" name="Rectangle 20"/>
            <p:cNvSpPr>
              <a:spLocks noChangeArrowheads="1"/>
            </p:cNvSpPr>
            <p:nvPr/>
          </p:nvSpPr>
          <p:spPr bwMode="auto">
            <a:xfrm>
              <a:off x="1413" y="3121"/>
              <a:ext cx="248" cy="6"/>
            </a:xfrm>
            <a:prstGeom prst="rect">
              <a:avLst/>
            </a:prstGeom>
            <a:solidFill>
              <a:srgbClr val="FFB1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1" name="Rectangle 21"/>
            <p:cNvSpPr>
              <a:spLocks noChangeArrowheads="1"/>
            </p:cNvSpPr>
            <p:nvPr/>
          </p:nvSpPr>
          <p:spPr bwMode="auto">
            <a:xfrm>
              <a:off x="1413" y="3127"/>
              <a:ext cx="248" cy="5"/>
            </a:xfrm>
            <a:prstGeom prst="rect">
              <a:avLst/>
            </a:prstGeom>
            <a:solidFill>
              <a:srgbClr val="FFB5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2" name="Rectangle 22"/>
            <p:cNvSpPr>
              <a:spLocks noChangeArrowheads="1"/>
            </p:cNvSpPr>
            <p:nvPr/>
          </p:nvSpPr>
          <p:spPr bwMode="auto">
            <a:xfrm>
              <a:off x="1413" y="3132"/>
              <a:ext cx="248" cy="5"/>
            </a:xfrm>
            <a:prstGeom prst="rect">
              <a:avLst/>
            </a:prstGeom>
            <a:solidFill>
              <a:srgbClr val="FFB8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3" name="Rectangle 23"/>
            <p:cNvSpPr>
              <a:spLocks noChangeArrowheads="1"/>
            </p:cNvSpPr>
            <p:nvPr/>
          </p:nvSpPr>
          <p:spPr bwMode="auto">
            <a:xfrm>
              <a:off x="1413" y="3137"/>
              <a:ext cx="248" cy="1"/>
            </a:xfrm>
            <a:prstGeom prst="rect">
              <a:avLst/>
            </a:prstGeom>
            <a:solidFill>
              <a:srgbClr val="FFB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4" name="Rectangle 24"/>
            <p:cNvSpPr>
              <a:spLocks noChangeArrowheads="1"/>
            </p:cNvSpPr>
            <p:nvPr/>
          </p:nvSpPr>
          <p:spPr bwMode="auto">
            <a:xfrm>
              <a:off x="1413" y="3137"/>
              <a:ext cx="248" cy="6"/>
            </a:xfrm>
            <a:prstGeom prst="rect">
              <a:avLst/>
            </a:prstGeom>
            <a:solidFill>
              <a:srgbClr val="FFB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5" name="Rectangle 25"/>
            <p:cNvSpPr>
              <a:spLocks noChangeArrowheads="1"/>
            </p:cNvSpPr>
            <p:nvPr/>
          </p:nvSpPr>
          <p:spPr bwMode="auto">
            <a:xfrm>
              <a:off x="1413" y="3143"/>
              <a:ext cx="248" cy="5"/>
            </a:xfrm>
            <a:prstGeom prst="rect">
              <a:avLst/>
            </a:prstGeom>
            <a:solidFill>
              <a:srgbClr val="FFC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6" name="Rectangle 26"/>
            <p:cNvSpPr>
              <a:spLocks noChangeArrowheads="1"/>
            </p:cNvSpPr>
            <p:nvPr/>
          </p:nvSpPr>
          <p:spPr bwMode="auto">
            <a:xfrm>
              <a:off x="1413" y="3148"/>
              <a:ext cx="248" cy="6"/>
            </a:xfrm>
            <a:prstGeom prst="rect">
              <a:avLst/>
            </a:prstGeom>
            <a:solidFill>
              <a:srgbClr val="FFC2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7" name="Rectangle 27"/>
            <p:cNvSpPr>
              <a:spLocks noChangeArrowheads="1"/>
            </p:cNvSpPr>
            <p:nvPr/>
          </p:nvSpPr>
          <p:spPr bwMode="auto">
            <a:xfrm>
              <a:off x="1413" y="3154"/>
              <a:ext cx="248" cy="5"/>
            </a:xfrm>
            <a:prstGeom prst="rect">
              <a:avLst/>
            </a:prstGeom>
            <a:solidFill>
              <a:srgbClr val="FFC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8" name="Rectangle 28"/>
            <p:cNvSpPr>
              <a:spLocks noChangeArrowheads="1"/>
            </p:cNvSpPr>
            <p:nvPr/>
          </p:nvSpPr>
          <p:spPr bwMode="auto">
            <a:xfrm>
              <a:off x="1413" y="3159"/>
              <a:ext cx="248" cy="5"/>
            </a:xfrm>
            <a:prstGeom prst="rect">
              <a:avLst/>
            </a:prstGeom>
            <a:solidFill>
              <a:srgbClr val="FFC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89" name="Rectangle 29"/>
            <p:cNvSpPr>
              <a:spLocks noChangeArrowheads="1"/>
            </p:cNvSpPr>
            <p:nvPr/>
          </p:nvSpPr>
          <p:spPr bwMode="auto">
            <a:xfrm>
              <a:off x="1413" y="3164"/>
              <a:ext cx="248" cy="6"/>
            </a:xfrm>
            <a:prstGeom prst="rect">
              <a:avLst/>
            </a:prstGeom>
            <a:solidFill>
              <a:srgbClr val="FFC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0" name="Rectangle 30"/>
            <p:cNvSpPr>
              <a:spLocks noChangeArrowheads="1"/>
            </p:cNvSpPr>
            <p:nvPr/>
          </p:nvSpPr>
          <p:spPr bwMode="auto">
            <a:xfrm>
              <a:off x="1413" y="3170"/>
              <a:ext cx="248" cy="1"/>
            </a:xfrm>
            <a:prstGeom prst="rect">
              <a:avLst/>
            </a:prstGeom>
            <a:solidFill>
              <a:srgbClr val="FFC7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1" name="Rectangle 31"/>
            <p:cNvSpPr>
              <a:spLocks noChangeArrowheads="1"/>
            </p:cNvSpPr>
            <p:nvPr/>
          </p:nvSpPr>
          <p:spPr bwMode="auto">
            <a:xfrm>
              <a:off x="1413" y="3170"/>
              <a:ext cx="248" cy="5"/>
            </a:xfrm>
            <a:prstGeom prst="rect">
              <a:avLst/>
            </a:prstGeom>
            <a:solidFill>
              <a:srgbClr val="FFC8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2" name="Rectangle 32"/>
            <p:cNvSpPr>
              <a:spLocks noChangeArrowheads="1"/>
            </p:cNvSpPr>
            <p:nvPr/>
          </p:nvSpPr>
          <p:spPr bwMode="auto">
            <a:xfrm>
              <a:off x="1413" y="3052"/>
              <a:ext cx="248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3" name="Rectangle 33"/>
            <p:cNvSpPr>
              <a:spLocks noChangeArrowheads="1"/>
            </p:cNvSpPr>
            <p:nvPr/>
          </p:nvSpPr>
          <p:spPr bwMode="auto">
            <a:xfrm>
              <a:off x="1787" y="3041"/>
              <a:ext cx="254" cy="5"/>
            </a:xfrm>
            <a:prstGeom prst="rect">
              <a:avLst/>
            </a:prstGeom>
            <a:solidFill>
              <a:srgbClr val="FF8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4" name="Rectangle 34"/>
            <p:cNvSpPr>
              <a:spLocks noChangeArrowheads="1"/>
            </p:cNvSpPr>
            <p:nvPr/>
          </p:nvSpPr>
          <p:spPr bwMode="auto">
            <a:xfrm>
              <a:off x="1787" y="3046"/>
              <a:ext cx="254" cy="1"/>
            </a:xfrm>
            <a:prstGeom prst="rect">
              <a:avLst/>
            </a:prstGeom>
            <a:solidFill>
              <a:srgbClr val="FF84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5" name="Rectangle 35"/>
            <p:cNvSpPr>
              <a:spLocks noChangeArrowheads="1"/>
            </p:cNvSpPr>
            <p:nvPr/>
          </p:nvSpPr>
          <p:spPr bwMode="auto">
            <a:xfrm>
              <a:off x="1787" y="3046"/>
              <a:ext cx="254" cy="6"/>
            </a:xfrm>
            <a:prstGeom prst="rect">
              <a:avLst/>
            </a:prstGeom>
            <a:solidFill>
              <a:srgbClr val="FF85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6" name="Rectangle 36"/>
            <p:cNvSpPr>
              <a:spLocks noChangeArrowheads="1"/>
            </p:cNvSpPr>
            <p:nvPr/>
          </p:nvSpPr>
          <p:spPr bwMode="auto">
            <a:xfrm>
              <a:off x="1787" y="3052"/>
              <a:ext cx="254" cy="5"/>
            </a:xfrm>
            <a:prstGeom prst="rect">
              <a:avLst/>
            </a:prstGeom>
            <a:solidFill>
              <a:srgbClr val="FF86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7" name="Rectangle 37"/>
            <p:cNvSpPr>
              <a:spLocks noChangeArrowheads="1"/>
            </p:cNvSpPr>
            <p:nvPr/>
          </p:nvSpPr>
          <p:spPr bwMode="auto">
            <a:xfrm>
              <a:off x="1787" y="3057"/>
              <a:ext cx="254" cy="5"/>
            </a:xfrm>
            <a:prstGeom prst="rect">
              <a:avLst/>
            </a:prstGeom>
            <a:solidFill>
              <a:srgbClr val="FF88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8" name="Rectangle 38"/>
            <p:cNvSpPr>
              <a:spLocks noChangeArrowheads="1"/>
            </p:cNvSpPr>
            <p:nvPr/>
          </p:nvSpPr>
          <p:spPr bwMode="auto">
            <a:xfrm>
              <a:off x="1787" y="3062"/>
              <a:ext cx="254" cy="6"/>
            </a:xfrm>
            <a:prstGeom prst="rect">
              <a:avLst/>
            </a:prstGeom>
            <a:solidFill>
              <a:srgbClr val="FF8A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599" name="Rectangle 39"/>
            <p:cNvSpPr>
              <a:spLocks noChangeArrowheads="1"/>
            </p:cNvSpPr>
            <p:nvPr/>
          </p:nvSpPr>
          <p:spPr bwMode="auto">
            <a:xfrm>
              <a:off x="1787" y="3068"/>
              <a:ext cx="254" cy="5"/>
            </a:xfrm>
            <a:prstGeom prst="rect">
              <a:avLst/>
            </a:prstGeom>
            <a:solidFill>
              <a:srgbClr val="FF8C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0" name="Rectangle 40"/>
            <p:cNvSpPr>
              <a:spLocks noChangeArrowheads="1"/>
            </p:cNvSpPr>
            <p:nvPr/>
          </p:nvSpPr>
          <p:spPr bwMode="auto">
            <a:xfrm>
              <a:off x="1787" y="3073"/>
              <a:ext cx="254" cy="5"/>
            </a:xfrm>
            <a:prstGeom prst="rect">
              <a:avLst/>
            </a:prstGeom>
            <a:solidFill>
              <a:srgbClr val="FF8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1" name="Rectangle 41"/>
            <p:cNvSpPr>
              <a:spLocks noChangeArrowheads="1"/>
            </p:cNvSpPr>
            <p:nvPr/>
          </p:nvSpPr>
          <p:spPr bwMode="auto">
            <a:xfrm>
              <a:off x="1787" y="3078"/>
              <a:ext cx="254" cy="1"/>
            </a:xfrm>
            <a:prstGeom prst="rect">
              <a:avLst/>
            </a:prstGeom>
            <a:solidFill>
              <a:srgbClr val="FF9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2" name="Rectangle 42"/>
            <p:cNvSpPr>
              <a:spLocks noChangeArrowheads="1"/>
            </p:cNvSpPr>
            <p:nvPr/>
          </p:nvSpPr>
          <p:spPr bwMode="auto">
            <a:xfrm>
              <a:off x="1787" y="3078"/>
              <a:ext cx="254" cy="6"/>
            </a:xfrm>
            <a:prstGeom prst="rect">
              <a:avLst/>
            </a:prstGeom>
            <a:solidFill>
              <a:srgbClr val="FF94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3" name="Rectangle 43"/>
            <p:cNvSpPr>
              <a:spLocks noChangeArrowheads="1"/>
            </p:cNvSpPr>
            <p:nvPr/>
          </p:nvSpPr>
          <p:spPr bwMode="auto">
            <a:xfrm>
              <a:off x="1787" y="3084"/>
              <a:ext cx="254" cy="5"/>
            </a:xfrm>
            <a:prstGeom prst="rect">
              <a:avLst/>
            </a:prstGeom>
            <a:solidFill>
              <a:srgbClr val="FF98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4" name="Rectangle 44"/>
            <p:cNvSpPr>
              <a:spLocks noChangeArrowheads="1"/>
            </p:cNvSpPr>
            <p:nvPr/>
          </p:nvSpPr>
          <p:spPr bwMode="auto">
            <a:xfrm>
              <a:off x="1787" y="3089"/>
              <a:ext cx="254" cy="6"/>
            </a:xfrm>
            <a:prstGeom prst="rect">
              <a:avLst/>
            </a:prstGeom>
            <a:solidFill>
              <a:srgbClr val="FF9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5" name="Rectangle 45"/>
            <p:cNvSpPr>
              <a:spLocks noChangeArrowheads="1"/>
            </p:cNvSpPr>
            <p:nvPr/>
          </p:nvSpPr>
          <p:spPr bwMode="auto">
            <a:xfrm>
              <a:off x="1787" y="3095"/>
              <a:ext cx="254" cy="5"/>
            </a:xfrm>
            <a:prstGeom prst="rect">
              <a:avLst/>
            </a:prstGeom>
            <a:solidFill>
              <a:srgbClr val="FFA0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6" name="Rectangle 46"/>
            <p:cNvSpPr>
              <a:spLocks noChangeArrowheads="1"/>
            </p:cNvSpPr>
            <p:nvPr/>
          </p:nvSpPr>
          <p:spPr bwMode="auto">
            <a:xfrm>
              <a:off x="1787" y="3100"/>
              <a:ext cx="254" cy="5"/>
            </a:xfrm>
            <a:prstGeom prst="rect">
              <a:avLst/>
            </a:prstGeom>
            <a:solidFill>
              <a:srgbClr val="FFA3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7" name="Rectangle 47"/>
            <p:cNvSpPr>
              <a:spLocks noChangeArrowheads="1"/>
            </p:cNvSpPr>
            <p:nvPr/>
          </p:nvSpPr>
          <p:spPr bwMode="auto">
            <a:xfrm>
              <a:off x="1787" y="3105"/>
              <a:ext cx="254" cy="1"/>
            </a:xfrm>
            <a:prstGeom prst="rect">
              <a:avLst/>
            </a:prstGeom>
            <a:solidFill>
              <a:srgbClr val="FFA7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8" name="Rectangle 48"/>
            <p:cNvSpPr>
              <a:spLocks noChangeArrowheads="1"/>
            </p:cNvSpPr>
            <p:nvPr/>
          </p:nvSpPr>
          <p:spPr bwMode="auto">
            <a:xfrm>
              <a:off x="1787" y="3105"/>
              <a:ext cx="254" cy="6"/>
            </a:xfrm>
            <a:prstGeom prst="rect">
              <a:avLst/>
            </a:prstGeom>
            <a:solidFill>
              <a:srgbClr val="FF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9" name="Rectangle 49"/>
            <p:cNvSpPr>
              <a:spLocks noChangeArrowheads="1"/>
            </p:cNvSpPr>
            <p:nvPr/>
          </p:nvSpPr>
          <p:spPr bwMode="auto">
            <a:xfrm>
              <a:off x="1787" y="3111"/>
              <a:ext cx="254" cy="5"/>
            </a:xfrm>
            <a:prstGeom prst="rect">
              <a:avLst/>
            </a:prstGeom>
            <a:solidFill>
              <a:srgbClr val="FFAF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0" name="Rectangle 50"/>
            <p:cNvSpPr>
              <a:spLocks noChangeArrowheads="1"/>
            </p:cNvSpPr>
            <p:nvPr/>
          </p:nvSpPr>
          <p:spPr bwMode="auto">
            <a:xfrm>
              <a:off x="1787" y="3116"/>
              <a:ext cx="254" cy="5"/>
            </a:xfrm>
            <a:prstGeom prst="rect">
              <a:avLst/>
            </a:prstGeom>
            <a:solidFill>
              <a:srgbClr val="FFB2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1" name="Rectangle 51"/>
            <p:cNvSpPr>
              <a:spLocks noChangeArrowheads="1"/>
            </p:cNvSpPr>
            <p:nvPr/>
          </p:nvSpPr>
          <p:spPr bwMode="auto">
            <a:xfrm>
              <a:off x="1787" y="3121"/>
              <a:ext cx="254" cy="6"/>
            </a:xfrm>
            <a:prstGeom prst="rect">
              <a:avLst/>
            </a:prstGeom>
            <a:solidFill>
              <a:srgbClr val="FFB5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2" name="Rectangle 52"/>
            <p:cNvSpPr>
              <a:spLocks noChangeArrowheads="1"/>
            </p:cNvSpPr>
            <p:nvPr/>
          </p:nvSpPr>
          <p:spPr bwMode="auto">
            <a:xfrm>
              <a:off x="1787" y="3127"/>
              <a:ext cx="254" cy="5"/>
            </a:xfrm>
            <a:prstGeom prst="rect">
              <a:avLst/>
            </a:prstGeom>
            <a:solidFill>
              <a:srgbClr val="FFB8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3" name="Rectangle 53"/>
            <p:cNvSpPr>
              <a:spLocks noChangeArrowheads="1"/>
            </p:cNvSpPr>
            <p:nvPr/>
          </p:nvSpPr>
          <p:spPr bwMode="auto">
            <a:xfrm>
              <a:off x="1787" y="3132"/>
              <a:ext cx="254" cy="5"/>
            </a:xfrm>
            <a:prstGeom prst="rect">
              <a:avLst/>
            </a:prstGeom>
            <a:solidFill>
              <a:srgbClr val="FFB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4" name="Rectangle 54"/>
            <p:cNvSpPr>
              <a:spLocks noChangeArrowheads="1"/>
            </p:cNvSpPr>
            <p:nvPr/>
          </p:nvSpPr>
          <p:spPr bwMode="auto">
            <a:xfrm>
              <a:off x="1787" y="3137"/>
              <a:ext cx="254" cy="1"/>
            </a:xfrm>
            <a:prstGeom prst="rect">
              <a:avLst/>
            </a:prstGeom>
            <a:solidFill>
              <a:srgbClr val="FFBE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5" name="Rectangle 55"/>
            <p:cNvSpPr>
              <a:spLocks noChangeArrowheads="1"/>
            </p:cNvSpPr>
            <p:nvPr/>
          </p:nvSpPr>
          <p:spPr bwMode="auto">
            <a:xfrm>
              <a:off x="1787" y="3137"/>
              <a:ext cx="254" cy="6"/>
            </a:xfrm>
            <a:prstGeom prst="rect">
              <a:avLst/>
            </a:prstGeom>
            <a:solidFill>
              <a:srgbClr val="FFC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6" name="Rectangle 56"/>
            <p:cNvSpPr>
              <a:spLocks noChangeArrowheads="1"/>
            </p:cNvSpPr>
            <p:nvPr/>
          </p:nvSpPr>
          <p:spPr bwMode="auto">
            <a:xfrm>
              <a:off x="1787" y="3143"/>
              <a:ext cx="254" cy="5"/>
            </a:xfrm>
            <a:prstGeom prst="rect">
              <a:avLst/>
            </a:prstGeom>
            <a:solidFill>
              <a:srgbClr val="FFC2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7" name="Rectangle 57"/>
            <p:cNvSpPr>
              <a:spLocks noChangeArrowheads="1"/>
            </p:cNvSpPr>
            <p:nvPr/>
          </p:nvSpPr>
          <p:spPr bwMode="auto">
            <a:xfrm>
              <a:off x="1787" y="3148"/>
              <a:ext cx="254" cy="6"/>
            </a:xfrm>
            <a:prstGeom prst="rect">
              <a:avLst/>
            </a:prstGeom>
            <a:solidFill>
              <a:srgbClr val="FFC3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8" name="Rectangle 58"/>
            <p:cNvSpPr>
              <a:spLocks noChangeArrowheads="1"/>
            </p:cNvSpPr>
            <p:nvPr/>
          </p:nvSpPr>
          <p:spPr bwMode="auto">
            <a:xfrm>
              <a:off x="1787" y="3154"/>
              <a:ext cx="254" cy="5"/>
            </a:xfrm>
            <a:prstGeom prst="rect">
              <a:avLst/>
            </a:prstGeom>
            <a:solidFill>
              <a:srgbClr val="FFC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19" name="Rectangle 59"/>
            <p:cNvSpPr>
              <a:spLocks noChangeArrowheads="1"/>
            </p:cNvSpPr>
            <p:nvPr/>
          </p:nvSpPr>
          <p:spPr bwMode="auto">
            <a:xfrm>
              <a:off x="1787" y="3159"/>
              <a:ext cx="254" cy="5"/>
            </a:xfrm>
            <a:prstGeom prst="rect">
              <a:avLst/>
            </a:prstGeom>
            <a:solidFill>
              <a:srgbClr val="FFC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0" name="Rectangle 60"/>
            <p:cNvSpPr>
              <a:spLocks noChangeArrowheads="1"/>
            </p:cNvSpPr>
            <p:nvPr/>
          </p:nvSpPr>
          <p:spPr bwMode="auto">
            <a:xfrm>
              <a:off x="1787" y="3164"/>
              <a:ext cx="254" cy="6"/>
            </a:xfrm>
            <a:prstGeom prst="rect">
              <a:avLst/>
            </a:prstGeom>
            <a:solidFill>
              <a:srgbClr val="FFC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1" name="Rectangle 61"/>
            <p:cNvSpPr>
              <a:spLocks noChangeArrowheads="1"/>
            </p:cNvSpPr>
            <p:nvPr/>
          </p:nvSpPr>
          <p:spPr bwMode="auto">
            <a:xfrm>
              <a:off x="1787" y="3170"/>
              <a:ext cx="254" cy="1"/>
            </a:xfrm>
            <a:prstGeom prst="rect">
              <a:avLst/>
            </a:prstGeom>
            <a:solidFill>
              <a:srgbClr val="FFC7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2" name="Rectangle 62"/>
            <p:cNvSpPr>
              <a:spLocks noChangeArrowheads="1"/>
            </p:cNvSpPr>
            <p:nvPr/>
          </p:nvSpPr>
          <p:spPr bwMode="auto">
            <a:xfrm>
              <a:off x="1787" y="3170"/>
              <a:ext cx="254" cy="5"/>
            </a:xfrm>
            <a:prstGeom prst="rect">
              <a:avLst/>
            </a:prstGeom>
            <a:solidFill>
              <a:srgbClr val="FFC8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3" name="Rectangle 63"/>
            <p:cNvSpPr>
              <a:spLocks noChangeArrowheads="1"/>
            </p:cNvSpPr>
            <p:nvPr/>
          </p:nvSpPr>
          <p:spPr bwMode="auto">
            <a:xfrm>
              <a:off x="1787" y="3041"/>
              <a:ext cx="25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4" name="Rectangle 64"/>
            <p:cNvSpPr>
              <a:spLocks noChangeArrowheads="1"/>
            </p:cNvSpPr>
            <p:nvPr/>
          </p:nvSpPr>
          <p:spPr bwMode="auto">
            <a:xfrm>
              <a:off x="2174" y="3046"/>
              <a:ext cx="248" cy="6"/>
            </a:xfrm>
            <a:prstGeom prst="rect">
              <a:avLst/>
            </a:prstGeom>
            <a:solidFill>
              <a:srgbClr val="FF8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5" name="Rectangle 65"/>
            <p:cNvSpPr>
              <a:spLocks noChangeArrowheads="1"/>
            </p:cNvSpPr>
            <p:nvPr/>
          </p:nvSpPr>
          <p:spPr bwMode="auto">
            <a:xfrm>
              <a:off x="2174" y="3052"/>
              <a:ext cx="248" cy="5"/>
            </a:xfrm>
            <a:prstGeom prst="rect">
              <a:avLst/>
            </a:prstGeom>
            <a:solidFill>
              <a:srgbClr val="FF84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6" name="Rectangle 66"/>
            <p:cNvSpPr>
              <a:spLocks noChangeArrowheads="1"/>
            </p:cNvSpPr>
            <p:nvPr/>
          </p:nvSpPr>
          <p:spPr bwMode="auto">
            <a:xfrm>
              <a:off x="2174" y="3057"/>
              <a:ext cx="248" cy="5"/>
            </a:xfrm>
            <a:prstGeom prst="rect">
              <a:avLst/>
            </a:prstGeom>
            <a:solidFill>
              <a:srgbClr val="FF85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7" name="Rectangle 67"/>
            <p:cNvSpPr>
              <a:spLocks noChangeArrowheads="1"/>
            </p:cNvSpPr>
            <p:nvPr/>
          </p:nvSpPr>
          <p:spPr bwMode="auto">
            <a:xfrm>
              <a:off x="2174" y="3062"/>
              <a:ext cx="248" cy="6"/>
            </a:xfrm>
            <a:prstGeom prst="rect">
              <a:avLst/>
            </a:prstGeom>
            <a:solidFill>
              <a:srgbClr val="FF86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8" name="Rectangle 68"/>
            <p:cNvSpPr>
              <a:spLocks noChangeArrowheads="1"/>
            </p:cNvSpPr>
            <p:nvPr/>
          </p:nvSpPr>
          <p:spPr bwMode="auto">
            <a:xfrm>
              <a:off x="2174" y="3068"/>
              <a:ext cx="248" cy="5"/>
            </a:xfrm>
            <a:prstGeom prst="rect">
              <a:avLst/>
            </a:prstGeom>
            <a:solidFill>
              <a:srgbClr val="FF88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29" name="Rectangle 69"/>
            <p:cNvSpPr>
              <a:spLocks noChangeArrowheads="1"/>
            </p:cNvSpPr>
            <p:nvPr/>
          </p:nvSpPr>
          <p:spPr bwMode="auto">
            <a:xfrm>
              <a:off x="2174" y="3073"/>
              <a:ext cx="248" cy="5"/>
            </a:xfrm>
            <a:prstGeom prst="rect">
              <a:avLst/>
            </a:prstGeom>
            <a:solidFill>
              <a:srgbClr val="FF8B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0" name="Rectangle 70"/>
            <p:cNvSpPr>
              <a:spLocks noChangeArrowheads="1"/>
            </p:cNvSpPr>
            <p:nvPr/>
          </p:nvSpPr>
          <p:spPr bwMode="auto">
            <a:xfrm>
              <a:off x="2174" y="3078"/>
              <a:ext cx="248" cy="1"/>
            </a:xfrm>
            <a:prstGeom prst="rect">
              <a:avLst/>
            </a:prstGeom>
            <a:solidFill>
              <a:srgbClr val="FF8E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1" name="Rectangle 71"/>
            <p:cNvSpPr>
              <a:spLocks noChangeArrowheads="1"/>
            </p:cNvSpPr>
            <p:nvPr/>
          </p:nvSpPr>
          <p:spPr bwMode="auto">
            <a:xfrm>
              <a:off x="2174" y="3078"/>
              <a:ext cx="248" cy="6"/>
            </a:xfrm>
            <a:prstGeom prst="rect">
              <a:avLst/>
            </a:prstGeom>
            <a:solidFill>
              <a:srgbClr val="FF9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2" name="Rectangle 72"/>
            <p:cNvSpPr>
              <a:spLocks noChangeArrowheads="1"/>
            </p:cNvSpPr>
            <p:nvPr/>
          </p:nvSpPr>
          <p:spPr bwMode="auto">
            <a:xfrm>
              <a:off x="2174" y="3084"/>
              <a:ext cx="248" cy="5"/>
            </a:xfrm>
            <a:prstGeom prst="rect">
              <a:avLst/>
            </a:prstGeom>
            <a:solidFill>
              <a:srgbClr val="FF93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3" name="Rectangle 73"/>
            <p:cNvSpPr>
              <a:spLocks noChangeArrowheads="1"/>
            </p:cNvSpPr>
            <p:nvPr/>
          </p:nvSpPr>
          <p:spPr bwMode="auto">
            <a:xfrm>
              <a:off x="2174" y="3089"/>
              <a:ext cx="248" cy="6"/>
            </a:xfrm>
            <a:prstGeom prst="rect">
              <a:avLst/>
            </a:prstGeom>
            <a:solidFill>
              <a:srgbClr val="FF97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4" name="Rectangle 74"/>
            <p:cNvSpPr>
              <a:spLocks noChangeArrowheads="1"/>
            </p:cNvSpPr>
            <p:nvPr/>
          </p:nvSpPr>
          <p:spPr bwMode="auto">
            <a:xfrm>
              <a:off x="2174" y="3095"/>
              <a:ext cx="248" cy="5"/>
            </a:xfrm>
            <a:prstGeom prst="rect">
              <a:avLst/>
            </a:prstGeom>
            <a:solidFill>
              <a:srgbClr val="FF9B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5" name="Rectangle 75"/>
            <p:cNvSpPr>
              <a:spLocks noChangeArrowheads="1"/>
            </p:cNvSpPr>
            <p:nvPr/>
          </p:nvSpPr>
          <p:spPr bwMode="auto">
            <a:xfrm>
              <a:off x="2174" y="3100"/>
              <a:ext cx="248" cy="5"/>
            </a:xfrm>
            <a:prstGeom prst="rect">
              <a:avLst/>
            </a:prstGeom>
            <a:solidFill>
              <a:srgbClr val="FF9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6" name="Rectangle 76"/>
            <p:cNvSpPr>
              <a:spLocks noChangeArrowheads="1"/>
            </p:cNvSpPr>
            <p:nvPr/>
          </p:nvSpPr>
          <p:spPr bwMode="auto">
            <a:xfrm>
              <a:off x="2174" y="3105"/>
              <a:ext cx="248" cy="1"/>
            </a:xfrm>
            <a:prstGeom prst="rect">
              <a:avLst/>
            </a:prstGeom>
            <a:solidFill>
              <a:srgbClr val="FFA3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7" name="Rectangle 77"/>
            <p:cNvSpPr>
              <a:spLocks noChangeArrowheads="1"/>
            </p:cNvSpPr>
            <p:nvPr/>
          </p:nvSpPr>
          <p:spPr bwMode="auto">
            <a:xfrm>
              <a:off x="2174" y="3105"/>
              <a:ext cx="248" cy="6"/>
            </a:xfrm>
            <a:prstGeom prst="rect">
              <a:avLst/>
            </a:prstGeom>
            <a:solidFill>
              <a:srgbClr val="FFA7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8" name="Rectangle 78"/>
            <p:cNvSpPr>
              <a:spLocks noChangeArrowheads="1"/>
            </p:cNvSpPr>
            <p:nvPr/>
          </p:nvSpPr>
          <p:spPr bwMode="auto">
            <a:xfrm>
              <a:off x="2174" y="3111"/>
              <a:ext cx="248" cy="5"/>
            </a:xfrm>
            <a:prstGeom prst="rect">
              <a:avLst/>
            </a:prstGeom>
            <a:solidFill>
              <a:srgbClr val="FFAB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39" name="Rectangle 79"/>
            <p:cNvSpPr>
              <a:spLocks noChangeArrowheads="1"/>
            </p:cNvSpPr>
            <p:nvPr/>
          </p:nvSpPr>
          <p:spPr bwMode="auto">
            <a:xfrm>
              <a:off x="2174" y="3116"/>
              <a:ext cx="248" cy="5"/>
            </a:xfrm>
            <a:prstGeom prst="rect">
              <a:avLst/>
            </a:prstGeom>
            <a:solidFill>
              <a:srgbClr val="FFAF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0" name="Rectangle 80"/>
            <p:cNvSpPr>
              <a:spLocks noChangeArrowheads="1"/>
            </p:cNvSpPr>
            <p:nvPr/>
          </p:nvSpPr>
          <p:spPr bwMode="auto">
            <a:xfrm>
              <a:off x="2174" y="3121"/>
              <a:ext cx="248" cy="6"/>
            </a:xfrm>
            <a:prstGeom prst="rect">
              <a:avLst/>
            </a:prstGeom>
            <a:solidFill>
              <a:srgbClr val="FFB3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1" name="Rectangle 81"/>
            <p:cNvSpPr>
              <a:spLocks noChangeArrowheads="1"/>
            </p:cNvSpPr>
            <p:nvPr/>
          </p:nvSpPr>
          <p:spPr bwMode="auto">
            <a:xfrm>
              <a:off x="2174" y="3127"/>
              <a:ext cx="248" cy="5"/>
            </a:xfrm>
            <a:prstGeom prst="rect">
              <a:avLst/>
            </a:prstGeom>
            <a:solidFill>
              <a:srgbClr val="FFB6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2" name="Rectangle 82"/>
            <p:cNvSpPr>
              <a:spLocks noChangeArrowheads="1"/>
            </p:cNvSpPr>
            <p:nvPr/>
          </p:nvSpPr>
          <p:spPr bwMode="auto">
            <a:xfrm>
              <a:off x="2174" y="3132"/>
              <a:ext cx="248" cy="5"/>
            </a:xfrm>
            <a:prstGeom prst="rect">
              <a:avLst/>
            </a:prstGeom>
            <a:solidFill>
              <a:srgbClr val="FFB9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3" name="Rectangle 83"/>
            <p:cNvSpPr>
              <a:spLocks noChangeArrowheads="1"/>
            </p:cNvSpPr>
            <p:nvPr/>
          </p:nvSpPr>
          <p:spPr bwMode="auto">
            <a:xfrm>
              <a:off x="2174" y="3137"/>
              <a:ext cx="248" cy="1"/>
            </a:xfrm>
            <a:prstGeom prst="rect">
              <a:avLst/>
            </a:prstGeom>
            <a:solidFill>
              <a:srgbClr val="FFB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4" name="Rectangle 84"/>
            <p:cNvSpPr>
              <a:spLocks noChangeArrowheads="1"/>
            </p:cNvSpPr>
            <p:nvPr/>
          </p:nvSpPr>
          <p:spPr bwMode="auto">
            <a:xfrm>
              <a:off x="2174" y="3137"/>
              <a:ext cx="248" cy="6"/>
            </a:xfrm>
            <a:prstGeom prst="rect">
              <a:avLst/>
            </a:prstGeom>
            <a:solidFill>
              <a:srgbClr val="FFBF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5" name="Rectangle 85"/>
            <p:cNvSpPr>
              <a:spLocks noChangeArrowheads="1"/>
            </p:cNvSpPr>
            <p:nvPr/>
          </p:nvSpPr>
          <p:spPr bwMode="auto">
            <a:xfrm>
              <a:off x="2174" y="3143"/>
              <a:ext cx="248" cy="5"/>
            </a:xfrm>
            <a:prstGeom prst="rect">
              <a:avLst/>
            </a:prstGeom>
            <a:solidFill>
              <a:srgbClr val="FFC1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6" name="Rectangle 86"/>
            <p:cNvSpPr>
              <a:spLocks noChangeArrowheads="1"/>
            </p:cNvSpPr>
            <p:nvPr/>
          </p:nvSpPr>
          <p:spPr bwMode="auto">
            <a:xfrm>
              <a:off x="2174" y="3148"/>
              <a:ext cx="248" cy="6"/>
            </a:xfrm>
            <a:prstGeom prst="rect">
              <a:avLst/>
            </a:prstGeom>
            <a:solidFill>
              <a:srgbClr val="FFC3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7" name="Rectangle 87"/>
            <p:cNvSpPr>
              <a:spLocks noChangeArrowheads="1"/>
            </p:cNvSpPr>
            <p:nvPr/>
          </p:nvSpPr>
          <p:spPr bwMode="auto">
            <a:xfrm>
              <a:off x="2174" y="3154"/>
              <a:ext cx="248" cy="5"/>
            </a:xfrm>
            <a:prstGeom prst="rect">
              <a:avLst/>
            </a:prstGeom>
            <a:solidFill>
              <a:srgbClr val="FFC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8" name="Rectangle 88"/>
            <p:cNvSpPr>
              <a:spLocks noChangeArrowheads="1"/>
            </p:cNvSpPr>
            <p:nvPr/>
          </p:nvSpPr>
          <p:spPr bwMode="auto">
            <a:xfrm>
              <a:off x="2174" y="3159"/>
              <a:ext cx="248" cy="5"/>
            </a:xfrm>
            <a:prstGeom prst="rect">
              <a:avLst/>
            </a:prstGeom>
            <a:solidFill>
              <a:srgbClr val="FFC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49" name="Rectangle 89"/>
            <p:cNvSpPr>
              <a:spLocks noChangeArrowheads="1"/>
            </p:cNvSpPr>
            <p:nvPr/>
          </p:nvSpPr>
          <p:spPr bwMode="auto">
            <a:xfrm>
              <a:off x="2174" y="3164"/>
              <a:ext cx="248" cy="6"/>
            </a:xfrm>
            <a:prstGeom prst="rect">
              <a:avLst/>
            </a:prstGeom>
            <a:solidFill>
              <a:srgbClr val="FFC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0" name="Rectangle 90"/>
            <p:cNvSpPr>
              <a:spLocks noChangeArrowheads="1"/>
            </p:cNvSpPr>
            <p:nvPr/>
          </p:nvSpPr>
          <p:spPr bwMode="auto">
            <a:xfrm>
              <a:off x="2174" y="3170"/>
              <a:ext cx="248" cy="1"/>
            </a:xfrm>
            <a:prstGeom prst="rect">
              <a:avLst/>
            </a:prstGeom>
            <a:solidFill>
              <a:srgbClr val="FFC7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1" name="Rectangle 91"/>
            <p:cNvSpPr>
              <a:spLocks noChangeArrowheads="1"/>
            </p:cNvSpPr>
            <p:nvPr/>
          </p:nvSpPr>
          <p:spPr bwMode="auto">
            <a:xfrm>
              <a:off x="2174" y="3170"/>
              <a:ext cx="248" cy="5"/>
            </a:xfrm>
            <a:prstGeom prst="rect">
              <a:avLst/>
            </a:prstGeom>
            <a:solidFill>
              <a:srgbClr val="FFC8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2" name="Rectangle 92"/>
            <p:cNvSpPr>
              <a:spLocks noChangeArrowheads="1"/>
            </p:cNvSpPr>
            <p:nvPr/>
          </p:nvSpPr>
          <p:spPr bwMode="auto">
            <a:xfrm>
              <a:off x="2174" y="3046"/>
              <a:ext cx="24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3" name="Rectangle 93"/>
            <p:cNvSpPr>
              <a:spLocks noChangeArrowheads="1"/>
            </p:cNvSpPr>
            <p:nvPr/>
          </p:nvSpPr>
          <p:spPr bwMode="auto">
            <a:xfrm>
              <a:off x="2549" y="3036"/>
              <a:ext cx="253" cy="5"/>
            </a:xfrm>
            <a:prstGeom prst="rect">
              <a:avLst/>
            </a:prstGeom>
            <a:solidFill>
              <a:srgbClr val="FF8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4" name="Rectangle 94"/>
            <p:cNvSpPr>
              <a:spLocks noChangeArrowheads="1"/>
            </p:cNvSpPr>
            <p:nvPr/>
          </p:nvSpPr>
          <p:spPr bwMode="auto">
            <a:xfrm>
              <a:off x="2549" y="3041"/>
              <a:ext cx="253" cy="5"/>
            </a:xfrm>
            <a:prstGeom prst="rect">
              <a:avLst/>
            </a:prstGeom>
            <a:solidFill>
              <a:srgbClr val="FF84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5" name="Rectangle 95"/>
            <p:cNvSpPr>
              <a:spLocks noChangeArrowheads="1"/>
            </p:cNvSpPr>
            <p:nvPr/>
          </p:nvSpPr>
          <p:spPr bwMode="auto">
            <a:xfrm>
              <a:off x="2549" y="3046"/>
              <a:ext cx="253" cy="1"/>
            </a:xfrm>
            <a:prstGeom prst="rect">
              <a:avLst/>
            </a:prstGeom>
            <a:solidFill>
              <a:srgbClr val="FF85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6" name="Rectangle 96"/>
            <p:cNvSpPr>
              <a:spLocks noChangeArrowheads="1"/>
            </p:cNvSpPr>
            <p:nvPr/>
          </p:nvSpPr>
          <p:spPr bwMode="auto">
            <a:xfrm>
              <a:off x="2549" y="3046"/>
              <a:ext cx="253" cy="6"/>
            </a:xfrm>
            <a:prstGeom prst="rect">
              <a:avLst/>
            </a:prstGeom>
            <a:solidFill>
              <a:srgbClr val="FF86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7" name="Rectangle 97"/>
            <p:cNvSpPr>
              <a:spLocks noChangeArrowheads="1"/>
            </p:cNvSpPr>
            <p:nvPr/>
          </p:nvSpPr>
          <p:spPr bwMode="auto">
            <a:xfrm>
              <a:off x="2549" y="3052"/>
              <a:ext cx="253" cy="5"/>
            </a:xfrm>
            <a:prstGeom prst="rect">
              <a:avLst/>
            </a:prstGeom>
            <a:solidFill>
              <a:srgbClr val="FF87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8" name="Rectangle 98"/>
            <p:cNvSpPr>
              <a:spLocks noChangeArrowheads="1"/>
            </p:cNvSpPr>
            <p:nvPr/>
          </p:nvSpPr>
          <p:spPr bwMode="auto">
            <a:xfrm>
              <a:off x="2549" y="3057"/>
              <a:ext cx="253" cy="5"/>
            </a:xfrm>
            <a:prstGeom prst="rect">
              <a:avLst/>
            </a:prstGeom>
            <a:solidFill>
              <a:srgbClr val="FF89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9" name="Rectangle 99"/>
            <p:cNvSpPr>
              <a:spLocks noChangeArrowheads="1"/>
            </p:cNvSpPr>
            <p:nvPr/>
          </p:nvSpPr>
          <p:spPr bwMode="auto">
            <a:xfrm>
              <a:off x="2549" y="3062"/>
              <a:ext cx="253" cy="6"/>
            </a:xfrm>
            <a:prstGeom prst="rect">
              <a:avLst/>
            </a:prstGeom>
            <a:solidFill>
              <a:srgbClr val="FF8C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0" name="Rectangle 100"/>
            <p:cNvSpPr>
              <a:spLocks noChangeArrowheads="1"/>
            </p:cNvSpPr>
            <p:nvPr/>
          </p:nvSpPr>
          <p:spPr bwMode="auto">
            <a:xfrm>
              <a:off x="2549" y="3068"/>
              <a:ext cx="253" cy="5"/>
            </a:xfrm>
            <a:prstGeom prst="rect">
              <a:avLst/>
            </a:prstGeom>
            <a:solidFill>
              <a:srgbClr val="FF8E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1" name="Rectangle 101"/>
            <p:cNvSpPr>
              <a:spLocks noChangeArrowheads="1"/>
            </p:cNvSpPr>
            <p:nvPr/>
          </p:nvSpPr>
          <p:spPr bwMode="auto">
            <a:xfrm>
              <a:off x="2549" y="3073"/>
              <a:ext cx="253" cy="5"/>
            </a:xfrm>
            <a:prstGeom prst="rect">
              <a:avLst/>
            </a:prstGeom>
            <a:solidFill>
              <a:srgbClr val="FF91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2" name="Rectangle 102"/>
            <p:cNvSpPr>
              <a:spLocks noChangeArrowheads="1"/>
            </p:cNvSpPr>
            <p:nvPr/>
          </p:nvSpPr>
          <p:spPr bwMode="auto">
            <a:xfrm>
              <a:off x="2549" y="3078"/>
              <a:ext cx="253" cy="1"/>
            </a:xfrm>
            <a:prstGeom prst="rect">
              <a:avLst/>
            </a:prstGeom>
            <a:solidFill>
              <a:srgbClr val="FF94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3" name="Rectangle 103"/>
            <p:cNvSpPr>
              <a:spLocks noChangeArrowheads="1"/>
            </p:cNvSpPr>
            <p:nvPr/>
          </p:nvSpPr>
          <p:spPr bwMode="auto">
            <a:xfrm>
              <a:off x="2549" y="3078"/>
              <a:ext cx="253" cy="6"/>
            </a:xfrm>
            <a:prstGeom prst="rect">
              <a:avLst/>
            </a:prstGeom>
            <a:solidFill>
              <a:srgbClr val="FF97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4" name="Rectangle 104"/>
            <p:cNvSpPr>
              <a:spLocks noChangeArrowheads="1"/>
            </p:cNvSpPr>
            <p:nvPr/>
          </p:nvSpPr>
          <p:spPr bwMode="auto">
            <a:xfrm>
              <a:off x="2549" y="3084"/>
              <a:ext cx="253" cy="5"/>
            </a:xfrm>
            <a:prstGeom prst="rect">
              <a:avLst/>
            </a:prstGeom>
            <a:solidFill>
              <a:srgbClr val="FF9B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5" name="Rectangle 105"/>
            <p:cNvSpPr>
              <a:spLocks noChangeArrowheads="1"/>
            </p:cNvSpPr>
            <p:nvPr/>
          </p:nvSpPr>
          <p:spPr bwMode="auto">
            <a:xfrm>
              <a:off x="2549" y="3089"/>
              <a:ext cx="253" cy="6"/>
            </a:xfrm>
            <a:prstGeom prst="rect">
              <a:avLst/>
            </a:prstGeom>
            <a:solidFill>
              <a:srgbClr val="FF9E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6" name="Rectangle 106"/>
            <p:cNvSpPr>
              <a:spLocks noChangeArrowheads="1"/>
            </p:cNvSpPr>
            <p:nvPr/>
          </p:nvSpPr>
          <p:spPr bwMode="auto">
            <a:xfrm>
              <a:off x="2549" y="3095"/>
              <a:ext cx="253" cy="5"/>
            </a:xfrm>
            <a:prstGeom prst="rect">
              <a:avLst/>
            </a:prstGeom>
            <a:solidFill>
              <a:srgbClr val="FFA2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7" name="Rectangle 107"/>
            <p:cNvSpPr>
              <a:spLocks noChangeArrowheads="1"/>
            </p:cNvSpPr>
            <p:nvPr/>
          </p:nvSpPr>
          <p:spPr bwMode="auto">
            <a:xfrm>
              <a:off x="2549" y="3100"/>
              <a:ext cx="253" cy="5"/>
            </a:xfrm>
            <a:prstGeom prst="rect">
              <a:avLst/>
            </a:prstGeom>
            <a:solidFill>
              <a:srgbClr val="FFA5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8" name="Rectangle 108"/>
            <p:cNvSpPr>
              <a:spLocks noChangeArrowheads="1"/>
            </p:cNvSpPr>
            <p:nvPr/>
          </p:nvSpPr>
          <p:spPr bwMode="auto">
            <a:xfrm>
              <a:off x="2549" y="3105"/>
              <a:ext cx="253" cy="1"/>
            </a:xfrm>
            <a:prstGeom prst="rect">
              <a:avLst/>
            </a:prstGeom>
            <a:solidFill>
              <a:srgbClr val="FFA9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9" name="Rectangle 109"/>
            <p:cNvSpPr>
              <a:spLocks noChangeArrowheads="1"/>
            </p:cNvSpPr>
            <p:nvPr/>
          </p:nvSpPr>
          <p:spPr bwMode="auto">
            <a:xfrm>
              <a:off x="2549" y="3105"/>
              <a:ext cx="253" cy="6"/>
            </a:xfrm>
            <a:prstGeom prst="rect">
              <a:avLst/>
            </a:prstGeom>
            <a:solidFill>
              <a:srgbClr val="FFAD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0" name="Rectangle 110"/>
            <p:cNvSpPr>
              <a:spLocks noChangeArrowheads="1"/>
            </p:cNvSpPr>
            <p:nvPr/>
          </p:nvSpPr>
          <p:spPr bwMode="auto">
            <a:xfrm>
              <a:off x="2549" y="3111"/>
              <a:ext cx="253" cy="5"/>
            </a:xfrm>
            <a:prstGeom prst="rect">
              <a:avLst/>
            </a:prstGeom>
            <a:solidFill>
              <a:srgbClr val="FFB0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1" name="Rectangle 111"/>
            <p:cNvSpPr>
              <a:spLocks noChangeArrowheads="1"/>
            </p:cNvSpPr>
            <p:nvPr/>
          </p:nvSpPr>
          <p:spPr bwMode="auto">
            <a:xfrm>
              <a:off x="2549" y="3116"/>
              <a:ext cx="253" cy="5"/>
            </a:xfrm>
            <a:prstGeom prst="rect">
              <a:avLst/>
            </a:prstGeom>
            <a:solidFill>
              <a:srgbClr val="FFB3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2" name="Rectangle 112"/>
            <p:cNvSpPr>
              <a:spLocks noChangeArrowheads="1"/>
            </p:cNvSpPr>
            <p:nvPr/>
          </p:nvSpPr>
          <p:spPr bwMode="auto">
            <a:xfrm>
              <a:off x="2549" y="3121"/>
              <a:ext cx="253" cy="6"/>
            </a:xfrm>
            <a:prstGeom prst="rect">
              <a:avLst/>
            </a:prstGeom>
            <a:solidFill>
              <a:srgbClr val="FFB6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3" name="Rectangle 113"/>
            <p:cNvSpPr>
              <a:spLocks noChangeArrowheads="1"/>
            </p:cNvSpPr>
            <p:nvPr/>
          </p:nvSpPr>
          <p:spPr bwMode="auto">
            <a:xfrm>
              <a:off x="2549" y="3127"/>
              <a:ext cx="253" cy="5"/>
            </a:xfrm>
            <a:prstGeom prst="rect">
              <a:avLst/>
            </a:prstGeom>
            <a:solidFill>
              <a:srgbClr val="FFB9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4" name="Rectangle 114"/>
            <p:cNvSpPr>
              <a:spLocks noChangeArrowheads="1"/>
            </p:cNvSpPr>
            <p:nvPr/>
          </p:nvSpPr>
          <p:spPr bwMode="auto">
            <a:xfrm>
              <a:off x="2549" y="3132"/>
              <a:ext cx="253" cy="5"/>
            </a:xfrm>
            <a:prstGeom prst="rect">
              <a:avLst/>
            </a:prstGeom>
            <a:solidFill>
              <a:srgbClr val="FFB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5" name="Rectangle 115"/>
            <p:cNvSpPr>
              <a:spLocks noChangeArrowheads="1"/>
            </p:cNvSpPr>
            <p:nvPr/>
          </p:nvSpPr>
          <p:spPr bwMode="auto">
            <a:xfrm>
              <a:off x="2549" y="3137"/>
              <a:ext cx="253" cy="1"/>
            </a:xfrm>
            <a:prstGeom prst="rect">
              <a:avLst/>
            </a:prstGeom>
            <a:solidFill>
              <a:srgbClr val="FFB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6" name="Rectangle 116"/>
            <p:cNvSpPr>
              <a:spLocks noChangeArrowheads="1"/>
            </p:cNvSpPr>
            <p:nvPr/>
          </p:nvSpPr>
          <p:spPr bwMode="auto">
            <a:xfrm>
              <a:off x="2549" y="3137"/>
              <a:ext cx="253" cy="6"/>
            </a:xfrm>
            <a:prstGeom prst="rect">
              <a:avLst/>
            </a:prstGeom>
            <a:solidFill>
              <a:srgbClr val="FFC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7" name="Rectangle 117"/>
            <p:cNvSpPr>
              <a:spLocks noChangeArrowheads="1"/>
            </p:cNvSpPr>
            <p:nvPr/>
          </p:nvSpPr>
          <p:spPr bwMode="auto">
            <a:xfrm>
              <a:off x="2549" y="3143"/>
              <a:ext cx="253" cy="5"/>
            </a:xfrm>
            <a:prstGeom prst="rect">
              <a:avLst/>
            </a:prstGeom>
            <a:solidFill>
              <a:srgbClr val="FFC2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8" name="Rectangle 118"/>
            <p:cNvSpPr>
              <a:spLocks noChangeArrowheads="1"/>
            </p:cNvSpPr>
            <p:nvPr/>
          </p:nvSpPr>
          <p:spPr bwMode="auto">
            <a:xfrm>
              <a:off x="2549" y="3148"/>
              <a:ext cx="253" cy="6"/>
            </a:xfrm>
            <a:prstGeom prst="rect">
              <a:avLst/>
            </a:prstGeom>
            <a:solidFill>
              <a:srgbClr val="FFC3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9" name="Rectangle 119"/>
            <p:cNvSpPr>
              <a:spLocks noChangeArrowheads="1"/>
            </p:cNvSpPr>
            <p:nvPr/>
          </p:nvSpPr>
          <p:spPr bwMode="auto">
            <a:xfrm>
              <a:off x="2549" y="3154"/>
              <a:ext cx="253" cy="5"/>
            </a:xfrm>
            <a:prstGeom prst="rect">
              <a:avLst/>
            </a:prstGeom>
            <a:solidFill>
              <a:srgbClr val="FFC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0" name="Rectangle 120"/>
            <p:cNvSpPr>
              <a:spLocks noChangeArrowheads="1"/>
            </p:cNvSpPr>
            <p:nvPr/>
          </p:nvSpPr>
          <p:spPr bwMode="auto">
            <a:xfrm>
              <a:off x="2549" y="3159"/>
              <a:ext cx="253" cy="5"/>
            </a:xfrm>
            <a:prstGeom prst="rect">
              <a:avLst/>
            </a:prstGeom>
            <a:solidFill>
              <a:srgbClr val="FFC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1" name="Rectangle 121"/>
            <p:cNvSpPr>
              <a:spLocks noChangeArrowheads="1"/>
            </p:cNvSpPr>
            <p:nvPr/>
          </p:nvSpPr>
          <p:spPr bwMode="auto">
            <a:xfrm>
              <a:off x="2549" y="3164"/>
              <a:ext cx="253" cy="6"/>
            </a:xfrm>
            <a:prstGeom prst="rect">
              <a:avLst/>
            </a:prstGeom>
            <a:solidFill>
              <a:srgbClr val="FFC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2" name="Rectangle 122"/>
            <p:cNvSpPr>
              <a:spLocks noChangeArrowheads="1"/>
            </p:cNvSpPr>
            <p:nvPr/>
          </p:nvSpPr>
          <p:spPr bwMode="auto">
            <a:xfrm>
              <a:off x="2549" y="3170"/>
              <a:ext cx="253" cy="1"/>
            </a:xfrm>
            <a:prstGeom prst="rect">
              <a:avLst/>
            </a:prstGeom>
            <a:solidFill>
              <a:srgbClr val="FFC7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3" name="Rectangle 123"/>
            <p:cNvSpPr>
              <a:spLocks noChangeArrowheads="1"/>
            </p:cNvSpPr>
            <p:nvPr/>
          </p:nvSpPr>
          <p:spPr bwMode="auto">
            <a:xfrm>
              <a:off x="2549" y="3170"/>
              <a:ext cx="253" cy="5"/>
            </a:xfrm>
            <a:prstGeom prst="rect">
              <a:avLst/>
            </a:prstGeom>
            <a:solidFill>
              <a:srgbClr val="FFC8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4" name="Rectangle 124"/>
            <p:cNvSpPr>
              <a:spLocks noChangeArrowheads="1"/>
            </p:cNvSpPr>
            <p:nvPr/>
          </p:nvSpPr>
          <p:spPr bwMode="auto">
            <a:xfrm>
              <a:off x="2549" y="3036"/>
              <a:ext cx="253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5" name="Rectangle 125"/>
            <p:cNvSpPr>
              <a:spLocks noChangeArrowheads="1"/>
            </p:cNvSpPr>
            <p:nvPr/>
          </p:nvSpPr>
          <p:spPr bwMode="auto">
            <a:xfrm>
              <a:off x="2929" y="2950"/>
              <a:ext cx="248" cy="5"/>
            </a:xfrm>
            <a:prstGeom prst="rect">
              <a:avLst/>
            </a:prstGeom>
            <a:solidFill>
              <a:srgbClr val="FF8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6" name="Rectangle 126"/>
            <p:cNvSpPr>
              <a:spLocks noChangeArrowheads="1"/>
            </p:cNvSpPr>
            <p:nvPr/>
          </p:nvSpPr>
          <p:spPr bwMode="auto">
            <a:xfrm>
              <a:off x="2929" y="2955"/>
              <a:ext cx="248" cy="1"/>
            </a:xfrm>
            <a:prstGeom prst="rect">
              <a:avLst/>
            </a:prstGeom>
            <a:solidFill>
              <a:srgbClr val="FF83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7" name="Rectangle 127"/>
            <p:cNvSpPr>
              <a:spLocks noChangeArrowheads="1"/>
            </p:cNvSpPr>
            <p:nvPr/>
          </p:nvSpPr>
          <p:spPr bwMode="auto">
            <a:xfrm>
              <a:off x="2929" y="2955"/>
              <a:ext cx="248" cy="11"/>
            </a:xfrm>
            <a:prstGeom prst="rect">
              <a:avLst/>
            </a:prstGeom>
            <a:solidFill>
              <a:srgbClr val="FF84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8" name="Rectangle 128"/>
            <p:cNvSpPr>
              <a:spLocks noChangeArrowheads="1"/>
            </p:cNvSpPr>
            <p:nvPr/>
          </p:nvSpPr>
          <p:spPr bwMode="auto">
            <a:xfrm>
              <a:off x="2929" y="2966"/>
              <a:ext cx="248" cy="5"/>
            </a:xfrm>
            <a:prstGeom prst="rect">
              <a:avLst/>
            </a:prstGeom>
            <a:solidFill>
              <a:srgbClr val="FF85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9" name="Rectangle 129"/>
            <p:cNvSpPr>
              <a:spLocks noChangeArrowheads="1"/>
            </p:cNvSpPr>
            <p:nvPr/>
          </p:nvSpPr>
          <p:spPr bwMode="auto">
            <a:xfrm>
              <a:off x="2929" y="2971"/>
              <a:ext cx="248" cy="11"/>
            </a:xfrm>
            <a:prstGeom prst="rect">
              <a:avLst/>
            </a:prstGeom>
            <a:solidFill>
              <a:srgbClr val="FF86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0" name="Rectangle 130"/>
            <p:cNvSpPr>
              <a:spLocks noChangeArrowheads="1"/>
            </p:cNvSpPr>
            <p:nvPr/>
          </p:nvSpPr>
          <p:spPr bwMode="auto">
            <a:xfrm>
              <a:off x="2929" y="2982"/>
              <a:ext cx="248" cy="1"/>
            </a:xfrm>
            <a:prstGeom prst="rect">
              <a:avLst/>
            </a:prstGeom>
            <a:solidFill>
              <a:srgbClr val="FF88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1" name="Rectangle 131"/>
            <p:cNvSpPr>
              <a:spLocks noChangeArrowheads="1"/>
            </p:cNvSpPr>
            <p:nvPr/>
          </p:nvSpPr>
          <p:spPr bwMode="auto">
            <a:xfrm>
              <a:off x="2929" y="2982"/>
              <a:ext cx="248" cy="5"/>
            </a:xfrm>
            <a:prstGeom prst="rect">
              <a:avLst/>
            </a:prstGeom>
            <a:solidFill>
              <a:srgbClr val="FF89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2" name="Rectangle 132"/>
            <p:cNvSpPr>
              <a:spLocks noChangeArrowheads="1"/>
            </p:cNvSpPr>
            <p:nvPr/>
          </p:nvSpPr>
          <p:spPr bwMode="auto">
            <a:xfrm>
              <a:off x="2929" y="2987"/>
              <a:ext cx="248" cy="6"/>
            </a:xfrm>
            <a:prstGeom prst="rect">
              <a:avLst/>
            </a:prstGeom>
            <a:solidFill>
              <a:srgbClr val="FF8A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3" name="Rectangle 133"/>
            <p:cNvSpPr>
              <a:spLocks noChangeArrowheads="1"/>
            </p:cNvSpPr>
            <p:nvPr/>
          </p:nvSpPr>
          <p:spPr bwMode="auto">
            <a:xfrm>
              <a:off x="2929" y="2993"/>
              <a:ext cx="248" cy="5"/>
            </a:xfrm>
            <a:prstGeom prst="rect">
              <a:avLst/>
            </a:prstGeom>
            <a:solidFill>
              <a:srgbClr val="FF8C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4" name="Rectangle 134"/>
            <p:cNvSpPr>
              <a:spLocks noChangeArrowheads="1"/>
            </p:cNvSpPr>
            <p:nvPr/>
          </p:nvSpPr>
          <p:spPr bwMode="auto">
            <a:xfrm>
              <a:off x="2929" y="2998"/>
              <a:ext cx="248" cy="5"/>
            </a:xfrm>
            <a:prstGeom prst="rect">
              <a:avLst/>
            </a:prstGeom>
            <a:solidFill>
              <a:srgbClr val="FF8D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5" name="Rectangle 135"/>
            <p:cNvSpPr>
              <a:spLocks noChangeArrowheads="1"/>
            </p:cNvSpPr>
            <p:nvPr/>
          </p:nvSpPr>
          <p:spPr bwMode="auto">
            <a:xfrm>
              <a:off x="2929" y="3003"/>
              <a:ext cx="248" cy="6"/>
            </a:xfrm>
            <a:prstGeom prst="rect">
              <a:avLst/>
            </a:prstGeom>
            <a:solidFill>
              <a:srgbClr val="FF8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6" name="Rectangle 136"/>
            <p:cNvSpPr>
              <a:spLocks noChangeArrowheads="1"/>
            </p:cNvSpPr>
            <p:nvPr/>
          </p:nvSpPr>
          <p:spPr bwMode="auto">
            <a:xfrm>
              <a:off x="2929" y="3009"/>
              <a:ext cx="248" cy="5"/>
            </a:xfrm>
            <a:prstGeom prst="rect">
              <a:avLst/>
            </a:prstGeom>
            <a:solidFill>
              <a:srgbClr val="FF91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7" name="Rectangle 137"/>
            <p:cNvSpPr>
              <a:spLocks noChangeArrowheads="1"/>
            </p:cNvSpPr>
            <p:nvPr/>
          </p:nvSpPr>
          <p:spPr bwMode="auto">
            <a:xfrm>
              <a:off x="2929" y="3014"/>
              <a:ext cx="248" cy="1"/>
            </a:xfrm>
            <a:prstGeom prst="rect">
              <a:avLst/>
            </a:prstGeom>
            <a:solidFill>
              <a:srgbClr val="FF9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8" name="Rectangle 138"/>
            <p:cNvSpPr>
              <a:spLocks noChangeArrowheads="1"/>
            </p:cNvSpPr>
            <p:nvPr/>
          </p:nvSpPr>
          <p:spPr bwMode="auto">
            <a:xfrm>
              <a:off x="2929" y="3014"/>
              <a:ext cx="248" cy="5"/>
            </a:xfrm>
            <a:prstGeom prst="rect">
              <a:avLst/>
            </a:prstGeom>
            <a:solidFill>
              <a:srgbClr val="FF94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9" name="Rectangle 139"/>
            <p:cNvSpPr>
              <a:spLocks noChangeArrowheads="1"/>
            </p:cNvSpPr>
            <p:nvPr/>
          </p:nvSpPr>
          <p:spPr bwMode="auto">
            <a:xfrm>
              <a:off x="2929" y="3019"/>
              <a:ext cx="248" cy="6"/>
            </a:xfrm>
            <a:prstGeom prst="rect">
              <a:avLst/>
            </a:prstGeom>
            <a:solidFill>
              <a:srgbClr val="FF96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0" name="Rectangle 140"/>
            <p:cNvSpPr>
              <a:spLocks noChangeArrowheads="1"/>
            </p:cNvSpPr>
            <p:nvPr/>
          </p:nvSpPr>
          <p:spPr bwMode="auto">
            <a:xfrm>
              <a:off x="2929" y="3025"/>
              <a:ext cx="248" cy="5"/>
            </a:xfrm>
            <a:prstGeom prst="rect">
              <a:avLst/>
            </a:prstGeom>
            <a:solidFill>
              <a:srgbClr val="FF98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1" name="Rectangle 141"/>
            <p:cNvSpPr>
              <a:spLocks noChangeArrowheads="1"/>
            </p:cNvSpPr>
            <p:nvPr/>
          </p:nvSpPr>
          <p:spPr bwMode="auto">
            <a:xfrm>
              <a:off x="2929" y="3030"/>
              <a:ext cx="248" cy="6"/>
            </a:xfrm>
            <a:prstGeom prst="rect">
              <a:avLst/>
            </a:prstGeom>
            <a:solidFill>
              <a:srgbClr val="FF9A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2" name="Rectangle 142"/>
            <p:cNvSpPr>
              <a:spLocks noChangeArrowheads="1"/>
            </p:cNvSpPr>
            <p:nvPr/>
          </p:nvSpPr>
          <p:spPr bwMode="auto">
            <a:xfrm>
              <a:off x="2929" y="3036"/>
              <a:ext cx="248" cy="5"/>
            </a:xfrm>
            <a:prstGeom prst="rect">
              <a:avLst/>
            </a:prstGeom>
            <a:solidFill>
              <a:srgbClr val="FF9DC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3" name="Rectangle 143"/>
            <p:cNvSpPr>
              <a:spLocks noChangeArrowheads="1"/>
            </p:cNvSpPr>
            <p:nvPr/>
          </p:nvSpPr>
          <p:spPr bwMode="auto">
            <a:xfrm>
              <a:off x="2929" y="3041"/>
              <a:ext cx="248" cy="5"/>
            </a:xfrm>
            <a:prstGeom prst="rect">
              <a:avLst/>
            </a:prstGeom>
            <a:solidFill>
              <a:srgbClr val="FF9F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4" name="Rectangle 144"/>
            <p:cNvSpPr>
              <a:spLocks noChangeArrowheads="1"/>
            </p:cNvSpPr>
            <p:nvPr/>
          </p:nvSpPr>
          <p:spPr bwMode="auto">
            <a:xfrm>
              <a:off x="2929" y="3046"/>
              <a:ext cx="248" cy="1"/>
            </a:xfrm>
            <a:prstGeom prst="rect">
              <a:avLst/>
            </a:prstGeom>
            <a:solidFill>
              <a:srgbClr val="FFA1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5" name="Rectangle 145"/>
            <p:cNvSpPr>
              <a:spLocks noChangeArrowheads="1"/>
            </p:cNvSpPr>
            <p:nvPr/>
          </p:nvSpPr>
          <p:spPr bwMode="auto">
            <a:xfrm>
              <a:off x="2929" y="3046"/>
              <a:ext cx="248" cy="6"/>
            </a:xfrm>
            <a:prstGeom prst="rect">
              <a:avLst/>
            </a:prstGeom>
            <a:solidFill>
              <a:srgbClr val="FFA3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6" name="Rectangle 146"/>
            <p:cNvSpPr>
              <a:spLocks noChangeArrowheads="1"/>
            </p:cNvSpPr>
            <p:nvPr/>
          </p:nvSpPr>
          <p:spPr bwMode="auto">
            <a:xfrm>
              <a:off x="2929" y="3052"/>
              <a:ext cx="248" cy="5"/>
            </a:xfrm>
            <a:prstGeom prst="rect">
              <a:avLst/>
            </a:prstGeom>
            <a:solidFill>
              <a:srgbClr val="FFA6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7" name="Rectangle 147"/>
            <p:cNvSpPr>
              <a:spLocks noChangeArrowheads="1"/>
            </p:cNvSpPr>
            <p:nvPr/>
          </p:nvSpPr>
          <p:spPr bwMode="auto">
            <a:xfrm>
              <a:off x="2929" y="3057"/>
              <a:ext cx="248" cy="5"/>
            </a:xfrm>
            <a:prstGeom prst="rect">
              <a:avLst/>
            </a:prstGeom>
            <a:solidFill>
              <a:srgbClr val="FFA8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8" name="Rectangle 148"/>
            <p:cNvSpPr>
              <a:spLocks noChangeArrowheads="1"/>
            </p:cNvSpPr>
            <p:nvPr/>
          </p:nvSpPr>
          <p:spPr bwMode="auto">
            <a:xfrm>
              <a:off x="2929" y="3062"/>
              <a:ext cx="248" cy="6"/>
            </a:xfrm>
            <a:prstGeom prst="rect">
              <a:avLst/>
            </a:prstGeom>
            <a:solidFill>
              <a:srgbClr val="F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9" name="Rectangle 149"/>
            <p:cNvSpPr>
              <a:spLocks noChangeArrowheads="1"/>
            </p:cNvSpPr>
            <p:nvPr/>
          </p:nvSpPr>
          <p:spPr bwMode="auto">
            <a:xfrm>
              <a:off x="2929" y="3068"/>
              <a:ext cx="248" cy="5"/>
            </a:xfrm>
            <a:prstGeom prst="rect">
              <a:avLst/>
            </a:prstGeom>
            <a:solidFill>
              <a:srgbClr val="FFAC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0" name="Rectangle 150"/>
            <p:cNvSpPr>
              <a:spLocks noChangeArrowheads="1"/>
            </p:cNvSpPr>
            <p:nvPr/>
          </p:nvSpPr>
          <p:spPr bwMode="auto">
            <a:xfrm>
              <a:off x="2929" y="3073"/>
              <a:ext cx="248" cy="5"/>
            </a:xfrm>
            <a:prstGeom prst="rect">
              <a:avLst/>
            </a:prstGeom>
            <a:solidFill>
              <a:srgbClr val="FFAF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1" name="Rectangle 151"/>
            <p:cNvSpPr>
              <a:spLocks noChangeArrowheads="1"/>
            </p:cNvSpPr>
            <p:nvPr/>
          </p:nvSpPr>
          <p:spPr bwMode="auto">
            <a:xfrm>
              <a:off x="2929" y="3078"/>
              <a:ext cx="248" cy="1"/>
            </a:xfrm>
            <a:prstGeom prst="rect">
              <a:avLst/>
            </a:prstGeom>
            <a:solidFill>
              <a:srgbClr val="FFB1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2" name="Rectangle 152"/>
            <p:cNvSpPr>
              <a:spLocks noChangeArrowheads="1"/>
            </p:cNvSpPr>
            <p:nvPr/>
          </p:nvSpPr>
          <p:spPr bwMode="auto">
            <a:xfrm>
              <a:off x="2929" y="3078"/>
              <a:ext cx="248" cy="6"/>
            </a:xfrm>
            <a:prstGeom prst="rect">
              <a:avLst/>
            </a:prstGeom>
            <a:solidFill>
              <a:srgbClr val="FFB3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3" name="Rectangle 153"/>
            <p:cNvSpPr>
              <a:spLocks noChangeArrowheads="1"/>
            </p:cNvSpPr>
            <p:nvPr/>
          </p:nvSpPr>
          <p:spPr bwMode="auto">
            <a:xfrm>
              <a:off x="2929" y="3084"/>
              <a:ext cx="248" cy="5"/>
            </a:xfrm>
            <a:prstGeom prst="rect">
              <a:avLst/>
            </a:prstGeom>
            <a:solidFill>
              <a:srgbClr val="FFB5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4" name="Rectangle 154"/>
            <p:cNvSpPr>
              <a:spLocks noChangeArrowheads="1"/>
            </p:cNvSpPr>
            <p:nvPr/>
          </p:nvSpPr>
          <p:spPr bwMode="auto">
            <a:xfrm>
              <a:off x="2929" y="3089"/>
              <a:ext cx="248" cy="6"/>
            </a:xfrm>
            <a:prstGeom prst="rect">
              <a:avLst/>
            </a:prstGeom>
            <a:solidFill>
              <a:srgbClr val="FFB6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5" name="Rectangle 155"/>
            <p:cNvSpPr>
              <a:spLocks noChangeArrowheads="1"/>
            </p:cNvSpPr>
            <p:nvPr/>
          </p:nvSpPr>
          <p:spPr bwMode="auto">
            <a:xfrm>
              <a:off x="2929" y="3095"/>
              <a:ext cx="248" cy="5"/>
            </a:xfrm>
            <a:prstGeom prst="rect">
              <a:avLst/>
            </a:prstGeom>
            <a:solidFill>
              <a:srgbClr val="FFB8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6" name="Rectangle 156"/>
            <p:cNvSpPr>
              <a:spLocks noChangeArrowheads="1"/>
            </p:cNvSpPr>
            <p:nvPr/>
          </p:nvSpPr>
          <p:spPr bwMode="auto">
            <a:xfrm>
              <a:off x="2929" y="3100"/>
              <a:ext cx="248" cy="5"/>
            </a:xfrm>
            <a:prstGeom prst="rect">
              <a:avLst/>
            </a:prstGeom>
            <a:solidFill>
              <a:srgbClr val="FFBA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7" name="Rectangle 157"/>
            <p:cNvSpPr>
              <a:spLocks noChangeArrowheads="1"/>
            </p:cNvSpPr>
            <p:nvPr/>
          </p:nvSpPr>
          <p:spPr bwMode="auto">
            <a:xfrm>
              <a:off x="2929" y="3105"/>
              <a:ext cx="248" cy="1"/>
            </a:xfrm>
            <a:prstGeom prst="rect">
              <a:avLst/>
            </a:prstGeom>
            <a:solidFill>
              <a:srgbClr val="FFB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8" name="Rectangle 158"/>
            <p:cNvSpPr>
              <a:spLocks noChangeArrowheads="1"/>
            </p:cNvSpPr>
            <p:nvPr/>
          </p:nvSpPr>
          <p:spPr bwMode="auto">
            <a:xfrm>
              <a:off x="2929" y="3105"/>
              <a:ext cx="248" cy="6"/>
            </a:xfrm>
            <a:prstGeom prst="rect">
              <a:avLst/>
            </a:prstGeom>
            <a:solidFill>
              <a:srgbClr val="FFBDD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9" name="Rectangle 159"/>
            <p:cNvSpPr>
              <a:spLocks noChangeArrowheads="1"/>
            </p:cNvSpPr>
            <p:nvPr/>
          </p:nvSpPr>
          <p:spPr bwMode="auto">
            <a:xfrm>
              <a:off x="2929" y="3111"/>
              <a:ext cx="248" cy="5"/>
            </a:xfrm>
            <a:prstGeom prst="rect">
              <a:avLst/>
            </a:prstGeom>
            <a:solidFill>
              <a:srgbClr val="FFBF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0" name="Rectangle 160"/>
            <p:cNvSpPr>
              <a:spLocks noChangeArrowheads="1"/>
            </p:cNvSpPr>
            <p:nvPr/>
          </p:nvSpPr>
          <p:spPr bwMode="auto">
            <a:xfrm>
              <a:off x="2929" y="3116"/>
              <a:ext cx="248" cy="5"/>
            </a:xfrm>
            <a:prstGeom prst="rect">
              <a:avLst/>
            </a:prstGeom>
            <a:solidFill>
              <a:srgbClr val="FFC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1" name="Rectangle 161"/>
            <p:cNvSpPr>
              <a:spLocks noChangeArrowheads="1"/>
            </p:cNvSpPr>
            <p:nvPr/>
          </p:nvSpPr>
          <p:spPr bwMode="auto">
            <a:xfrm>
              <a:off x="2929" y="3121"/>
              <a:ext cx="248" cy="6"/>
            </a:xfrm>
            <a:prstGeom prst="rect">
              <a:avLst/>
            </a:prstGeom>
            <a:solidFill>
              <a:srgbClr val="FFC1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2" name="Rectangle 162"/>
            <p:cNvSpPr>
              <a:spLocks noChangeArrowheads="1"/>
            </p:cNvSpPr>
            <p:nvPr/>
          </p:nvSpPr>
          <p:spPr bwMode="auto">
            <a:xfrm>
              <a:off x="2929" y="3127"/>
              <a:ext cx="248" cy="5"/>
            </a:xfrm>
            <a:prstGeom prst="rect">
              <a:avLst/>
            </a:prstGeom>
            <a:solidFill>
              <a:srgbClr val="FFC2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3" name="Rectangle 163"/>
            <p:cNvSpPr>
              <a:spLocks noChangeArrowheads="1"/>
            </p:cNvSpPr>
            <p:nvPr/>
          </p:nvSpPr>
          <p:spPr bwMode="auto">
            <a:xfrm>
              <a:off x="2929" y="3132"/>
              <a:ext cx="248" cy="5"/>
            </a:xfrm>
            <a:prstGeom prst="rect">
              <a:avLst/>
            </a:prstGeom>
            <a:solidFill>
              <a:srgbClr val="FFC3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4" name="Rectangle 164"/>
            <p:cNvSpPr>
              <a:spLocks noChangeArrowheads="1"/>
            </p:cNvSpPr>
            <p:nvPr/>
          </p:nvSpPr>
          <p:spPr bwMode="auto">
            <a:xfrm>
              <a:off x="2929" y="3137"/>
              <a:ext cx="248" cy="6"/>
            </a:xfrm>
            <a:prstGeom prst="rect">
              <a:avLst/>
            </a:prstGeom>
            <a:solidFill>
              <a:srgbClr val="FFC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5" name="Rectangle 165"/>
            <p:cNvSpPr>
              <a:spLocks noChangeArrowheads="1"/>
            </p:cNvSpPr>
            <p:nvPr/>
          </p:nvSpPr>
          <p:spPr bwMode="auto">
            <a:xfrm>
              <a:off x="2929" y="3143"/>
              <a:ext cx="248" cy="11"/>
            </a:xfrm>
            <a:prstGeom prst="rect">
              <a:avLst/>
            </a:prstGeom>
            <a:solidFill>
              <a:srgbClr val="FFC5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6" name="Rectangle 166"/>
            <p:cNvSpPr>
              <a:spLocks noChangeArrowheads="1"/>
            </p:cNvSpPr>
            <p:nvPr/>
          </p:nvSpPr>
          <p:spPr bwMode="auto">
            <a:xfrm>
              <a:off x="2929" y="3154"/>
              <a:ext cx="248" cy="5"/>
            </a:xfrm>
            <a:prstGeom prst="rect">
              <a:avLst/>
            </a:prstGeom>
            <a:solidFill>
              <a:srgbClr val="FFC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7" name="Rectangle 167"/>
            <p:cNvSpPr>
              <a:spLocks noChangeArrowheads="1"/>
            </p:cNvSpPr>
            <p:nvPr/>
          </p:nvSpPr>
          <p:spPr bwMode="auto">
            <a:xfrm>
              <a:off x="2929" y="3159"/>
              <a:ext cx="248" cy="11"/>
            </a:xfrm>
            <a:prstGeom prst="rect">
              <a:avLst/>
            </a:prstGeom>
            <a:solidFill>
              <a:srgbClr val="FFC7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8" name="Rectangle 168"/>
            <p:cNvSpPr>
              <a:spLocks noChangeArrowheads="1"/>
            </p:cNvSpPr>
            <p:nvPr/>
          </p:nvSpPr>
          <p:spPr bwMode="auto">
            <a:xfrm>
              <a:off x="2929" y="3170"/>
              <a:ext cx="248" cy="5"/>
            </a:xfrm>
            <a:prstGeom prst="rect">
              <a:avLst/>
            </a:prstGeom>
            <a:solidFill>
              <a:srgbClr val="FFC8E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9" name="Rectangle 169"/>
            <p:cNvSpPr>
              <a:spLocks noChangeArrowheads="1"/>
            </p:cNvSpPr>
            <p:nvPr/>
          </p:nvSpPr>
          <p:spPr bwMode="auto">
            <a:xfrm>
              <a:off x="2929" y="2950"/>
              <a:ext cx="24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0" name="Rectangle 170"/>
            <p:cNvSpPr>
              <a:spLocks noChangeArrowheads="1"/>
            </p:cNvSpPr>
            <p:nvPr/>
          </p:nvSpPr>
          <p:spPr bwMode="auto">
            <a:xfrm>
              <a:off x="3304" y="2494"/>
              <a:ext cx="254" cy="38"/>
            </a:xfrm>
            <a:prstGeom prst="rect">
              <a:avLst/>
            </a:prstGeom>
            <a:solidFill>
              <a:srgbClr val="FF82C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1" name="Rectangle 171"/>
            <p:cNvSpPr>
              <a:spLocks noChangeArrowheads="1"/>
            </p:cNvSpPr>
            <p:nvPr/>
          </p:nvSpPr>
          <p:spPr bwMode="auto">
            <a:xfrm>
              <a:off x="3304" y="2532"/>
              <a:ext cx="254" cy="42"/>
            </a:xfrm>
            <a:prstGeom prst="rect">
              <a:avLst/>
            </a:prstGeom>
            <a:solidFill>
              <a:srgbClr val="FF84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2" name="Rectangle 172"/>
            <p:cNvSpPr>
              <a:spLocks noChangeArrowheads="1"/>
            </p:cNvSpPr>
            <p:nvPr/>
          </p:nvSpPr>
          <p:spPr bwMode="auto">
            <a:xfrm>
              <a:off x="3304" y="2574"/>
              <a:ext cx="254" cy="22"/>
            </a:xfrm>
            <a:prstGeom prst="rect">
              <a:avLst/>
            </a:prstGeom>
            <a:solidFill>
              <a:srgbClr val="FF86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3" name="Rectangle 173"/>
            <p:cNvSpPr>
              <a:spLocks noChangeArrowheads="1"/>
            </p:cNvSpPr>
            <p:nvPr/>
          </p:nvSpPr>
          <p:spPr bwMode="auto">
            <a:xfrm>
              <a:off x="3304" y="2596"/>
              <a:ext cx="254" cy="21"/>
            </a:xfrm>
            <a:prstGeom prst="rect">
              <a:avLst/>
            </a:prstGeom>
            <a:solidFill>
              <a:srgbClr val="FF88C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4" name="Rectangle 174"/>
            <p:cNvSpPr>
              <a:spLocks noChangeArrowheads="1"/>
            </p:cNvSpPr>
            <p:nvPr/>
          </p:nvSpPr>
          <p:spPr bwMode="auto">
            <a:xfrm>
              <a:off x="3304" y="2617"/>
              <a:ext cx="254" cy="22"/>
            </a:xfrm>
            <a:prstGeom prst="rect">
              <a:avLst/>
            </a:prstGeom>
            <a:solidFill>
              <a:srgbClr val="FF8AC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5" name="Rectangle 175"/>
            <p:cNvSpPr>
              <a:spLocks noChangeArrowheads="1"/>
            </p:cNvSpPr>
            <p:nvPr/>
          </p:nvSpPr>
          <p:spPr bwMode="auto">
            <a:xfrm>
              <a:off x="3304" y="2639"/>
              <a:ext cx="254" cy="21"/>
            </a:xfrm>
            <a:prstGeom prst="rect">
              <a:avLst/>
            </a:prstGeom>
            <a:solidFill>
              <a:srgbClr val="FF8CC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6" name="Rectangle 176"/>
            <p:cNvSpPr>
              <a:spLocks noChangeArrowheads="1"/>
            </p:cNvSpPr>
            <p:nvPr/>
          </p:nvSpPr>
          <p:spPr bwMode="auto">
            <a:xfrm>
              <a:off x="3304" y="2660"/>
              <a:ext cx="254" cy="11"/>
            </a:xfrm>
            <a:prstGeom prst="rect">
              <a:avLst/>
            </a:prstGeom>
            <a:solidFill>
              <a:srgbClr val="FF8E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7" name="Rectangle 177"/>
            <p:cNvSpPr>
              <a:spLocks noChangeArrowheads="1"/>
            </p:cNvSpPr>
            <p:nvPr/>
          </p:nvSpPr>
          <p:spPr bwMode="auto">
            <a:xfrm>
              <a:off x="3304" y="2671"/>
              <a:ext cx="254" cy="16"/>
            </a:xfrm>
            <a:prstGeom prst="rect">
              <a:avLst/>
            </a:prstGeom>
            <a:solidFill>
              <a:srgbClr val="FF90C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8" name="Rectangle 178"/>
            <p:cNvSpPr>
              <a:spLocks noChangeArrowheads="1"/>
            </p:cNvSpPr>
            <p:nvPr/>
          </p:nvSpPr>
          <p:spPr bwMode="auto">
            <a:xfrm>
              <a:off x="3304" y="2687"/>
              <a:ext cx="254" cy="16"/>
            </a:xfrm>
            <a:prstGeom prst="rect">
              <a:avLst/>
            </a:prstGeom>
            <a:solidFill>
              <a:srgbClr val="FF92C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9" name="Rectangle 179"/>
            <p:cNvSpPr>
              <a:spLocks noChangeArrowheads="1"/>
            </p:cNvSpPr>
            <p:nvPr/>
          </p:nvSpPr>
          <p:spPr bwMode="auto">
            <a:xfrm>
              <a:off x="3304" y="2703"/>
              <a:ext cx="254" cy="11"/>
            </a:xfrm>
            <a:prstGeom prst="rect">
              <a:avLst/>
            </a:prstGeom>
            <a:solidFill>
              <a:srgbClr val="FF94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0" name="Rectangle 180"/>
            <p:cNvSpPr>
              <a:spLocks noChangeArrowheads="1"/>
            </p:cNvSpPr>
            <p:nvPr/>
          </p:nvSpPr>
          <p:spPr bwMode="auto">
            <a:xfrm>
              <a:off x="3304" y="2714"/>
              <a:ext cx="254" cy="16"/>
            </a:xfrm>
            <a:prstGeom prst="rect">
              <a:avLst/>
            </a:prstGeom>
            <a:solidFill>
              <a:srgbClr val="FF96C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1" name="Rectangle 181"/>
            <p:cNvSpPr>
              <a:spLocks noChangeArrowheads="1"/>
            </p:cNvSpPr>
            <p:nvPr/>
          </p:nvSpPr>
          <p:spPr bwMode="auto">
            <a:xfrm>
              <a:off x="3304" y="2730"/>
              <a:ext cx="254" cy="11"/>
            </a:xfrm>
            <a:prstGeom prst="rect">
              <a:avLst/>
            </a:prstGeom>
            <a:solidFill>
              <a:srgbClr val="FF98C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2" name="Rectangle 182"/>
            <p:cNvSpPr>
              <a:spLocks noChangeArrowheads="1"/>
            </p:cNvSpPr>
            <p:nvPr/>
          </p:nvSpPr>
          <p:spPr bwMode="auto">
            <a:xfrm>
              <a:off x="3304" y="2741"/>
              <a:ext cx="254" cy="10"/>
            </a:xfrm>
            <a:prstGeom prst="rect">
              <a:avLst/>
            </a:prstGeom>
            <a:solidFill>
              <a:srgbClr val="FF9A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3" name="Rectangle 183"/>
            <p:cNvSpPr>
              <a:spLocks noChangeArrowheads="1"/>
            </p:cNvSpPr>
            <p:nvPr/>
          </p:nvSpPr>
          <p:spPr bwMode="auto">
            <a:xfrm>
              <a:off x="3304" y="2751"/>
              <a:ext cx="254" cy="16"/>
            </a:xfrm>
            <a:prstGeom prst="rect">
              <a:avLst/>
            </a:prstGeom>
            <a:solidFill>
              <a:srgbClr val="FF9CC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4" name="Rectangle 184"/>
            <p:cNvSpPr>
              <a:spLocks noChangeArrowheads="1"/>
            </p:cNvSpPr>
            <p:nvPr/>
          </p:nvSpPr>
          <p:spPr bwMode="auto">
            <a:xfrm>
              <a:off x="3304" y="2767"/>
              <a:ext cx="254" cy="11"/>
            </a:xfrm>
            <a:prstGeom prst="rect">
              <a:avLst/>
            </a:prstGeom>
            <a:solidFill>
              <a:srgbClr val="FF9E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5" name="Rectangle 185"/>
            <p:cNvSpPr>
              <a:spLocks noChangeArrowheads="1"/>
            </p:cNvSpPr>
            <p:nvPr/>
          </p:nvSpPr>
          <p:spPr bwMode="auto">
            <a:xfrm>
              <a:off x="3304" y="2778"/>
              <a:ext cx="254" cy="16"/>
            </a:xfrm>
            <a:prstGeom prst="rect">
              <a:avLst/>
            </a:prstGeom>
            <a:solidFill>
              <a:srgbClr val="FFA0C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6" name="Rectangle 186"/>
            <p:cNvSpPr>
              <a:spLocks noChangeArrowheads="1"/>
            </p:cNvSpPr>
            <p:nvPr/>
          </p:nvSpPr>
          <p:spPr bwMode="auto">
            <a:xfrm>
              <a:off x="3304" y="2794"/>
              <a:ext cx="254" cy="6"/>
            </a:xfrm>
            <a:prstGeom prst="rect">
              <a:avLst/>
            </a:prstGeom>
            <a:solidFill>
              <a:srgbClr val="FFA2D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7" name="Rectangle 187"/>
            <p:cNvSpPr>
              <a:spLocks noChangeArrowheads="1"/>
            </p:cNvSpPr>
            <p:nvPr/>
          </p:nvSpPr>
          <p:spPr bwMode="auto">
            <a:xfrm>
              <a:off x="3304" y="2800"/>
              <a:ext cx="254" cy="10"/>
            </a:xfrm>
            <a:prstGeom prst="rect">
              <a:avLst/>
            </a:prstGeom>
            <a:solidFill>
              <a:srgbClr val="FFA4D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8" name="Rectangle 188"/>
            <p:cNvSpPr>
              <a:spLocks noChangeArrowheads="1"/>
            </p:cNvSpPr>
            <p:nvPr/>
          </p:nvSpPr>
          <p:spPr bwMode="auto">
            <a:xfrm>
              <a:off x="3304" y="2810"/>
              <a:ext cx="254" cy="16"/>
            </a:xfrm>
            <a:prstGeom prst="rect">
              <a:avLst/>
            </a:prstGeom>
            <a:solidFill>
              <a:srgbClr val="FFA6D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9" name="Rectangle 189"/>
            <p:cNvSpPr>
              <a:spLocks noChangeArrowheads="1"/>
            </p:cNvSpPr>
            <p:nvPr/>
          </p:nvSpPr>
          <p:spPr bwMode="auto">
            <a:xfrm>
              <a:off x="3304" y="2826"/>
              <a:ext cx="254" cy="11"/>
            </a:xfrm>
            <a:prstGeom prst="rect">
              <a:avLst/>
            </a:prstGeom>
            <a:solidFill>
              <a:srgbClr val="FFA8D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0" name="Rectangle 190"/>
            <p:cNvSpPr>
              <a:spLocks noChangeArrowheads="1"/>
            </p:cNvSpPr>
            <p:nvPr/>
          </p:nvSpPr>
          <p:spPr bwMode="auto">
            <a:xfrm>
              <a:off x="3304" y="2837"/>
              <a:ext cx="254" cy="11"/>
            </a:xfrm>
            <a:prstGeom prst="rect">
              <a:avLst/>
            </a:prstGeom>
            <a:solidFill>
              <a:srgbClr val="FFAAD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1" name="Rectangle 191"/>
            <p:cNvSpPr>
              <a:spLocks noChangeArrowheads="1"/>
            </p:cNvSpPr>
            <p:nvPr/>
          </p:nvSpPr>
          <p:spPr bwMode="auto">
            <a:xfrm>
              <a:off x="3304" y="2848"/>
              <a:ext cx="254" cy="16"/>
            </a:xfrm>
            <a:prstGeom prst="rect">
              <a:avLst/>
            </a:prstGeom>
            <a:solidFill>
              <a:srgbClr val="FFACD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2" name="Rectangle 192"/>
            <p:cNvSpPr>
              <a:spLocks noChangeArrowheads="1"/>
            </p:cNvSpPr>
            <p:nvPr/>
          </p:nvSpPr>
          <p:spPr bwMode="auto">
            <a:xfrm>
              <a:off x="3304" y="2864"/>
              <a:ext cx="254" cy="11"/>
            </a:xfrm>
            <a:prstGeom prst="rect">
              <a:avLst/>
            </a:prstGeom>
            <a:solidFill>
              <a:srgbClr val="FFAED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3" name="Rectangle 193"/>
            <p:cNvSpPr>
              <a:spLocks noChangeArrowheads="1"/>
            </p:cNvSpPr>
            <p:nvPr/>
          </p:nvSpPr>
          <p:spPr bwMode="auto">
            <a:xfrm>
              <a:off x="3304" y="2875"/>
              <a:ext cx="254" cy="16"/>
            </a:xfrm>
            <a:prstGeom prst="rect">
              <a:avLst/>
            </a:prstGeom>
            <a:solidFill>
              <a:srgbClr val="FFB0D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4" name="Rectangle 194"/>
            <p:cNvSpPr>
              <a:spLocks noChangeArrowheads="1"/>
            </p:cNvSpPr>
            <p:nvPr/>
          </p:nvSpPr>
          <p:spPr bwMode="auto">
            <a:xfrm>
              <a:off x="3304" y="2891"/>
              <a:ext cx="254" cy="11"/>
            </a:xfrm>
            <a:prstGeom prst="rect">
              <a:avLst/>
            </a:prstGeom>
            <a:solidFill>
              <a:srgbClr val="FFB2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5" name="Rectangle 195"/>
            <p:cNvSpPr>
              <a:spLocks noChangeArrowheads="1"/>
            </p:cNvSpPr>
            <p:nvPr/>
          </p:nvSpPr>
          <p:spPr bwMode="auto">
            <a:xfrm>
              <a:off x="3304" y="2902"/>
              <a:ext cx="254" cy="16"/>
            </a:xfrm>
            <a:prstGeom prst="rect">
              <a:avLst/>
            </a:prstGeom>
            <a:solidFill>
              <a:srgbClr val="FFB4D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6" name="Rectangle 196"/>
            <p:cNvSpPr>
              <a:spLocks noChangeArrowheads="1"/>
            </p:cNvSpPr>
            <p:nvPr/>
          </p:nvSpPr>
          <p:spPr bwMode="auto">
            <a:xfrm>
              <a:off x="3304" y="2918"/>
              <a:ext cx="254" cy="10"/>
            </a:xfrm>
            <a:prstGeom prst="rect">
              <a:avLst/>
            </a:prstGeom>
            <a:solidFill>
              <a:srgbClr val="FFB6D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7" name="Rectangle 197"/>
            <p:cNvSpPr>
              <a:spLocks noChangeArrowheads="1"/>
            </p:cNvSpPr>
            <p:nvPr/>
          </p:nvSpPr>
          <p:spPr bwMode="auto">
            <a:xfrm>
              <a:off x="3304" y="2928"/>
              <a:ext cx="254" cy="22"/>
            </a:xfrm>
            <a:prstGeom prst="rect">
              <a:avLst/>
            </a:prstGeom>
            <a:solidFill>
              <a:srgbClr val="FFB8D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8" name="Rectangle 198"/>
            <p:cNvSpPr>
              <a:spLocks noChangeArrowheads="1"/>
            </p:cNvSpPr>
            <p:nvPr/>
          </p:nvSpPr>
          <p:spPr bwMode="auto">
            <a:xfrm>
              <a:off x="3304" y="2950"/>
              <a:ext cx="254" cy="11"/>
            </a:xfrm>
            <a:prstGeom prst="rect">
              <a:avLst/>
            </a:prstGeom>
            <a:solidFill>
              <a:srgbClr val="FFBA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9" name="Rectangle 199"/>
            <p:cNvSpPr>
              <a:spLocks noChangeArrowheads="1"/>
            </p:cNvSpPr>
            <p:nvPr/>
          </p:nvSpPr>
          <p:spPr bwMode="auto">
            <a:xfrm>
              <a:off x="3304" y="2961"/>
              <a:ext cx="254" cy="21"/>
            </a:xfrm>
            <a:prstGeom prst="rect">
              <a:avLst/>
            </a:prstGeom>
            <a:solidFill>
              <a:srgbClr val="FFBC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0" name="Rectangle 200"/>
            <p:cNvSpPr>
              <a:spLocks noChangeArrowheads="1"/>
            </p:cNvSpPr>
            <p:nvPr/>
          </p:nvSpPr>
          <p:spPr bwMode="auto">
            <a:xfrm>
              <a:off x="3304" y="2982"/>
              <a:ext cx="254" cy="21"/>
            </a:xfrm>
            <a:prstGeom prst="rect">
              <a:avLst/>
            </a:prstGeom>
            <a:solidFill>
              <a:srgbClr val="FFBED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1" name="Rectangle 201"/>
            <p:cNvSpPr>
              <a:spLocks noChangeArrowheads="1"/>
            </p:cNvSpPr>
            <p:nvPr/>
          </p:nvSpPr>
          <p:spPr bwMode="auto">
            <a:xfrm>
              <a:off x="3304" y="3003"/>
              <a:ext cx="254" cy="16"/>
            </a:xfrm>
            <a:prstGeom prst="rect">
              <a:avLst/>
            </a:prstGeom>
            <a:solidFill>
              <a:srgbClr val="FFC0E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2" name="Rectangle 202"/>
            <p:cNvSpPr>
              <a:spLocks noChangeArrowheads="1"/>
            </p:cNvSpPr>
            <p:nvPr/>
          </p:nvSpPr>
          <p:spPr bwMode="auto">
            <a:xfrm>
              <a:off x="3304" y="3019"/>
              <a:ext cx="254" cy="33"/>
            </a:xfrm>
            <a:prstGeom prst="rect">
              <a:avLst/>
            </a:prstGeom>
            <a:solidFill>
              <a:srgbClr val="FFC2E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3" name="Rectangle 203"/>
            <p:cNvSpPr>
              <a:spLocks noChangeArrowheads="1"/>
            </p:cNvSpPr>
            <p:nvPr/>
          </p:nvSpPr>
          <p:spPr bwMode="auto">
            <a:xfrm>
              <a:off x="3304" y="3052"/>
              <a:ext cx="254" cy="48"/>
            </a:xfrm>
            <a:prstGeom prst="rect">
              <a:avLst/>
            </a:prstGeom>
            <a:solidFill>
              <a:srgbClr val="FFC4E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4" name="Rectangle 204"/>
            <p:cNvSpPr>
              <a:spLocks noChangeArrowheads="1"/>
            </p:cNvSpPr>
            <p:nvPr/>
          </p:nvSpPr>
          <p:spPr bwMode="auto">
            <a:xfrm>
              <a:off x="3304" y="3100"/>
              <a:ext cx="254" cy="48"/>
            </a:xfrm>
            <a:prstGeom prst="rect">
              <a:avLst/>
            </a:prstGeom>
            <a:solidFill>
              <a:srgbClr val="FFC6E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65" name="Rectangle 205"/>
          <p:cNvSpPr>
            <a:spLocks noChangeArrowheads="1"/>
          </p:cNvSpPr>
          <p:nvPr/>
        </p:nvSpPr>
        <p:spPr bwMode="auto">
          <a:xfrm>
            <a:off x="5245100" y="4997450"/>
            <a:ext cx="403225" cy="42863"/>
          </a:xfrm>
          <a:prstGeom prst="rect">
            <a:avLst/>
          </a:prstGeom>
          <a:solidFill>
            <a:srgbClr val="FFC8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66" name="Rectangle 206"/>
          <p:cNvSpPr>
            <a:spLocks noChangeArrowheads="1"/>
          </p:cNvSpPr>
          <p:nvPr/>
        </p:nvSpPr>
        <p:spPr bwMode="auto">
          <a:xfrm>
            <a:off x="5245100" y="3959225"/>
            <a:ext cx="403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67" name="Rectangle 207"/>
          <p:cNvSpPr>
            <a:spLocks noChangeArrowheads="1"/>
          </p:cNvSpPr>
          <p:nvPr/>
        </p:nvSpPr>
        <p:spPr bwMode="auto">
          <a:xfrm>
            <a:off x="5859463" y="3678238"/>
            <a:ext cx="392112" cy="76200"/>
          </a:xfrm>
          <a:prstGeom prst="rect">
            <a:avLst/>
          </a:prstGeom>
          <a:solidFill>
            <a:srgbClr val="FF8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68" name="Rectangle 208"/>
          <p:cNvSpPr>
            <a:spLocks noChangeArrowheads="1"/>
          </p:cNvSpPr>
          <p:nvPr/>
        </p:nvSpPr>
        <p:spPr bwMode="auto">
          <a:xfrm>
            <a:off x="5859463" y="3754438"/>
            <a:ext cx="392112" cy="85725"/>
          </a:xfrm>
          <a:prstGeom prst="rect">
            <a:avLst/>
          </a:prstGeom>
          <a:solidFill>
            <a:srgbClr val="FF84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69" name="Rectangle 209"/>
          <p:cNvSpPr>
            <a:spLocks noChangeArrowheads="1"/>
          </p:cNvSpPr>
          <p:nvPr/>
        </p:nvSpPr>
        <p:spPr bwMode="auto">
          <a:xfrm>
            <a:off x="5859463" y="3840163"/>
            <a:ext cx="392112" cy="42862"/>
          </a:xfrm>
          <a:prstGeom prst="rect">
            <a:avLst/>
          </a:prstGeom>
          <a:solidFill>
            <a:srgbClr val="FF86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0" name="Rectangle 210"/>
          <p:cNvSpPr>
            <a:spLocks noChangeArrowheads="1"/>
          </p:cNvSpPr>
          <p:nvPr/>
        </p:nvSpPr>
        <p:spPr bwMode="auto">
          <a:xfrm>
            <a:off x="5859463" y="3883025"/>
            <a:ext cx="392112" cy="42863"/>
          </a:xfrm>
          <a:prstGeom prst="rect">
            <a:avLst/>
          </a:prstGeom>
          <a:solidFill>
            <a:srgbClr val="FF88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1" name="Rectangle 211"/>
          <p:cNvSpPr>
            <a:spLocks noChangeArrowheads="1"/>
          </p:cNvSpPr>
          <p:nvPr/>
        </p:nvSpPr>
        <p:spPr bwMode="auto">
          <a:xfrm>
            <a:off x="5859463" y="3925888"/>
            <a:ext cx="392112" cy="41275"/>
          </a:xfrm>
          <a:prstGeom prst="rect">
            <a:avLst/>
          </a:prstGeom>
          <a:solidFill>
            <a:srgbClr val="FF8A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2" name="Rectangle 212"/>
          <p:cNvSpPr>
            <a:spLocks noChangeArrowheads="1"/>
          </p:cNvSpPr>
          <p:nvPr/>
        </p:nvSpPr>
        <p:spPr bwMode="auto">
          <a:xfrm>
            <a:off x="5859463" y="3967163"/>
            <a:ext cx="392112" cy="42862"/>
          </a:xfrm>
          <a:prstGeom prst="rect">
            <a:avLst/>
          </a:prstGeom>
          <a:solidFill>
            <a:srgbClr val="FF8C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3" name="Rectangle 213"/>
          <p:cNvSpPr>
            <a:spLocks noChangeArrowheads="1"/>
          </p:cNvSpPr>
          <p:nvPr/>
        </p:nvSpPr>
        <p:spPr bwMode="auto">
          <a:xfrm>
            <a:off x="5859463" y="4010025"/>
            <a:ext cx="392112" cy="17463"/>
          </a:xfrm>
          <a:prstGeom prst="rect">
            <a:avLst/>
          </a:prstGeom>
          <a:solidFill>
            <a:srgbClr val="FF8E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4" name="Rectangle 214"/>
          <p:cNvSpPr>
            <a:spLocks noChangeArrowheads="1"/>
          </p:cNvSpPr>
          <p:nvPr/>
        </p:nvSpPr>
        <p:spPr bwMode="auto">
          <a:xfrm>
            <a:off x="5859463" y="4027488"/>
            <a:ext cx="392112" cy="42862"/>
          </a:xfrm>
          <a:prstGeom prst="rect">
            <a:avLst/>
          </a:prstGeom>
          <a:solidFill>
            <a:srgbClr val="FF90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5" name="Rectangle 215"/>
          <p:cNvSpPr>
            <a:spLocks noChangeArrowheads="1"/>
          </p:cNvSpPr>
          <p:nvPr/>
        </p:nvSpPr>
        <p:spPr bwMode="auto">
          <a:xfrm>
            <a:off x="5859463" y="4070350"/>
            <a:ext cx="392112" cy="25400"/>
          </a:xfrm>
          <a:prstGeom prst="rect">
            <a:avLst/>
          </a:prstGeom>
          <a:solidFill>
            <a:srgbClr val="FF92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6" name="Rectangle 216"/>
          <p:cNvSpPr>
            <a:spLocks noChangeArrowheads="1"/>
          </p:cNvSpPr>
          <p:nvPr/>
        </p:nvSpPr>
        <p:spPr bwMode="auto">
          <a:xfrm>
            <a:off x="5859463" y="4095750"/>
            <a:ext cx="392112" cy="25400"/>
          </a:xfrm>
          <a:prstGeom prst="rect">
            <a:avLst/>
          </a:prstGeom>
          <a:solidFill>
            <a:srgbClr val="FF94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7" name="Rectangle 217"/>
          <p:cNvSpPr>
            <a:spLocks noChangeArrowheads="1"/>
          </p:cNvSpPr>
          <p:nvPr/>
        </p:nvSpPr>
        <p:spPr bwMode="auto">
          <a:xfrm>
            <a:off x="5859463" y="4121150"/>
            <a:ext cx="392112" cy="25400"/>
          </a:xfrm>
          <a:prstGeom prst="rect">
            <a:avLst/>
          </a:prstGeom>
          <a:solidFill>
            <a:srgbClr val="FF96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8" name="Rectangle 218"/>
          <p:cNvSpPr>
            <a:spLocks noChangeArrowheads="1"/>
          </p:cNvSpPr>
          <p:nvPr/>
        </p:nvSpPr>
        <p:spPr bwMode="auto">
          <a:xfrm>
            <a:off x="5859463" y="4146550"/>
            <a:ext cx="392112" cy="25400"/>
          </a:xfrm>
          <a:prstGeom prst="rect">
            <a:avLst/>
          </a:prstGeom>
          <a:solidFill>
            <a:srgbClr val="FF98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79" name="Rectangle 219"/>
          <p:cNvSpPr>
            <a:spLocks noChangeArrowheads="1"/>
          </p:cNvSpPr>
          <p:nvPr/>
        </p:nvSpPr>
        <p:spPr bwMode="auto">
          <a:xfrm>
            <a:off x="5859463" y="4171950"/>
            <a:ext cx="392112" cy="25400"/>
          </a:xfrm>
          <a:prstGeom prst="rect">
            <a:avLst/>
          </a:prstGeom>
          <a:solidFill>
            <a:srgbClr val="FF9A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0" name="Rectangle 220"/>
          <p:cNvSpPr>
            <a:spLocks noChangeArrowheads="1"/>
          </p:cNvSpPr>
          <p:nvPr/>
        </p:nvSpPr>
        <p:spPr bwMode="auto">
          <a:xfrm>
            <a:off x="5859463" y="4197350"/>
            <a:ext cx="392112" cy="17463"/>
          </a:xfrm>
          <a:prstGeom prst="rect">
            <a:avLst/>
          </a:prstGeom>
          <a:solidFill>
            <a:srgbClr val="FF9C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1" name="Rectangle 221"/>
          <p:cNvSpPr>
            <a:spLocks noChangeArrowheads="1"/>
          </p:cNvSpPr>
          <p:nvPr/>
        </p:nvSpPr>
        <p:spPr bwMode="auto">
          <a:xfrm>
            <a:off x="5859463" y="4214813"/>
            <a:ext cx="392112" cy="33337"/>
          </a:xfrm>
          <a:prstGeom prst="rect">
            <a:avLst/>
          </a:prstGeom>
          <a:solidFill>
            <a:srgbClr val="FF9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2" name="Rectangle 222"/>
          <p:cNvSpPr>
            <a:spLocks noChangeArrowheads="1"/>
          </p:cNvSpPr>
          <p:nvPr/>
        </p:nvSpPr>
        <p:spPr bwMode="auto">
          <a:xfrm>
            <a:off x="5859463" y="4248150"/>
            <a:ext cx="392112" cy="25400"/>
          </a:xfrm>
          <a:prstGeom prst="rect">
            <a:avLst/>
          </a:prstGeom>
          <a:solidFill>
            <a:srgbClr val="FFA0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3" name="Rectangle 223"/>
          <p:cNvSpPr>
            <a:spLocks noChangeArrowheads="1"/>
          </p:cNvSpPr>
          <p:nvPr/>
        </p:nvSpPr>
        <p:spPr bwMode="auto">
          <a:xfrm>
            <a:off x="5859463" y="4273550"/>
            <a:ext cx="392112" cy="17463"/>
          </a:xfrm>
          <a:prstGeom prst="rect">
            <a:avLst/>
          </a:prstGeom>
          <a:solidFill>
            <a:srgbClr val="FFA2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4" name="Rectangle 224"/>
          <p:cNvSpPr>
            <a:spLocks noChangeArrowheads="1"/>
          </p:cNvSpPr>
          <p:nvPr/>
        </p:nvSpPr>
        <p:spPr bwMode="auto">
          <a:xfrm>
            <a:off x="5859463" y="4291013"/>
            <a:ext cx="392112" cy="17462"/>
          </a:xfrm>
          <a:prstGeom prst="rect">
            <a:avLst/>
          </a:prstGeom>
          <a:solidFill>
            <a:srgbClr val="FFA4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5" name="Rectangle 225"/>
          <p:cNvSpPr>
            <a:spLocks noChangeArrowheads="1"/>
          </p:cNvSpPr>
          <p:nvPr/>
        </p:nvSpPr>
        <p:spPr bwMode="auto">
          <a:xfrm>
            <a:off x="5859463" y="4308475"/>
            <a:ext cx="392112" cy="25400"/>
          </a:xfrm>
          <a:prstGeom prst="rect">
            <a:avLst/>
          </a:prstGeom>
          <a:solidFill>
            <a:srgbClr val="FFA6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6" name="Rectangle 226"/>
          <p:cNvSpPr>
            <a:spLocks noChangeArrowheads="1"/>
          </p:cNvSpPr>
          <p:nvPr/>
        </p:nvSpPr>
        <p:spPr bwMode="auto">
          <a:xfrm>
            <a:off x="5859463" y="4333875"/>
            <a:ext cx="392112" cy="33338"/>
          </a:xfrm>
          <a:prstGeom prst="rect">
            <a:avLst/>
          </a:prstGeom>
          <a:solidFill>
            <a:srgbClr val="FFA8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7" name="Rectangle 227"/>
          <p:cNvSpPr>
            <a:spLocks noChangeArrowheads="1"/>
          </p:cNvSpPr>
          <p:nvPr/>
        </p:nvSpPr>
        <p:spPr bwMode="auto">
          <a:xfrm>
            <a:off x="5859463" y="4367213"/>
            <a:ext cx="392112" cy="25400"/>
          </a:xfrm>
          <a:prstGeom prst="rect">
            <a:avLst/>
          </a:prstGeom>
          <a:solidFill>
            <a:srgbClr val="FFAA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8" name="Rectangle 228"/>
          <p:cNvSpPr>
            <a:spLocks noChangeArrowheads="1"/>
          </p:cNvSpPr>
          <p:nvPr/>
        </p:nvSpPr>
        <p:spPr bwMode="auto">
          <a:xfrm>
            <a:off x="5859463" y="4392613"/>
            <a:ext cx="392112" cy="17462"/>
          </a:xfrm>
          <a:prstGeom prst="rect">
            <a:avLst/>
          </a:prstGeom>
          <a:solidFill>
            <a:srgbClr val="FFAC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89" name="Rectangle 229"/>
          <p:cNvSpPr>
            <a:spLocks noChangeArrowheads="1"/>
          </p:cNvSpPr>
          <p:nvPr/>
        </p:nvSpPr>
        <p:spPr bwMode="auto">
          <a:xfrm>
            <a:off x="5859463" y="4410075"/>
            <a:ext cx="392112" cy="25400"/>
          </a:xfrm>
          <a:prstGeom prst="rect">
            <a:avLst/>
          </a:prstGeom>
          <a:solidFill>
            <a:srgbClr val="FFAE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0" name="Rectangle 230"/>
          <p:cNvSpPr>
            <a:spLocks noChangeArrowheads="1"/>
          </p:cNvSpPr>
          <p:nvPr/>
        </p:nvSpPr>
        <p:spPr bwMode="auto">
          <a:xfrm>
            <a:off x="5859463" y="4435475"/>
            <a:ext cx="392112" cy="25400"/>
          </a:xfrm>
          <a:prstGeom prst="rect">
            <a:avLst/>
          </a:prstGeom>
          <a:solidFill>
            <a:srgbClr val="FFB0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1" name="Rectangle 231"/>
          <p:cNvSpPr>
            <a:spLocks noChangeArrowheads="1"/>
          </p:cNvSpPr>
          <p:nvPr/>
        </p:nvSpPr>
        <p:spPr bwMode="auto">
          <a:xfrm>
            <a:off x="5859463" y="4460875"/>
            <a:ext cx="392112" cy="34925"/>
          </a:xfrm>
          <a:prstGeom prst="rect">
            <a:avLst/>
          </a:prstGeom>
          <a:solidFill>
            <a:srgbClr val="FFB2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2" name="Rectangle 232"/>
          <p:cNvSpPr>
            <a:spLocks noChangeArrowheads="1"/>
          </p:cNvSpPr>
          <p:nvPr/>
        </p:nvSpPr>
        <p:spPr bwMode="auto">
          <a:xfrm>
            <a:off x="5859463" y="4495800"/>
            <a:ext cx="392112" cy="25400"/>
          </a:xfrm>
          <a:prstGeom prst="rect">
            <a:avLst/>
          </a:prstGeom>
          <a:solidFill>
            <a:srgbClr val="FFB4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3" name="Rectangle 233"/>
          <p:cNvSpPr>
            <a:spLocks noChangeArrowheads="1"/>
          </p:cNvSpPr>
          <p:nvPr/>
        </p:nvSpPr>
        <p:spPr bwMode="auto">
          <a:xfrm>
            <a:off x="5859463" y="4521200"/>
            <a:ext cx="392112" cy="25400"/>
          </a:xfrm>
          <a:prstGeom prst="rect">
            <a:avLst/>
          </a:prstGeom>
          <a:solidFill>
            <a:srgbClr val="FFB6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4" name="Rectangle 234"/>
          <p:cNvSpPr>
            <a:spLocks noChangeArrowheads="1"/>
          </p:cNvSpPr>
          <p:nvPr/>
        </p:nvSpPr>
        <p:spPr bwMode="auto">
          <a:xfrm>
            <a:off x="5859463" y="4546600"/>
            <a:ext cx="392112" cy="42863"/>
          </a:xfrm>
          <a:prstGeom prst="rect">
            <a:avLst/>
          </a:prstGeom>
          <a:solidFill>
            <a:srgbClr val="FFB8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5" name="Rectangle 235"/>
          <p:cNvSpPr>
            <a:spLocks noChangeArrowheads="1"/>
          </p:cNvSpPr>
          <p:nvPr/>
        </p:nvSpPr>
        <p:spPr bwMode="auto">
          <a:xfrm>
            <a:off x="5859463" y="4589463"/>
            <a:ext cx="392112" cy="25400"/>
          </a:xfrm>
          <a:prstGeom prst="rect">
            <a:avLst/>
          </a:prstGeom>
          <a:solidFill>
            <a:srgbClr val="FFBA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6" name="Rectangle 236"/>
          <p:cNvSpPr>
            <a:spLocks noChangeArrowheads="1"/>
          </p:cNvSpPr>
          <p:nvPr/>
        </p:nvSpPr>
        <p:spPr bwMode="auto">
          <a:xfrm>
            <a:off x="5859463" y="4614863"/>
            <a:ext cx="392112" cy="33337"/>
          </a:xfrm>
          <a:prstGeom prst="rect">
            <a:avLst/>
          </a:prstGeom>
          <a:solidFill>
            <a:srgbClr val="FFBC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7" name="Rectangle 237"/>
          <p:cNvSpPr>
            <a:spLocks noChangeArrowheads="1"/>
          </p:cNvSpPr>
          <p:nvPr/>
        </p:nvSpPr>
        <p:spPr bwMode="auto">
          <a:xfrm>
            <a:off x="5859463" y="4648200"/>
            <a:ext cx="392112" cy="42863"/>
          </a:xfrm>
          <a:prstGeom prst="rect">
            <a:avLst/>
          </a:prstGeom>
          <a:solidFill>
            <a:srgbClr val="FFBE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8" name="Rectangle 238"/>
          <p:cNvSpPr>
            <a:spLocks noChangeArrowheads="1"/>
          </p:cNvSpPr>
          <p:nvPr/>
        </p:nvSpPr>
        <p:spPr bwMode="auto">
          <a:xfrm>
            <a:off x="5859463" y="4691063"/>
            <a:ext cx="392112" cy="42862"/>
          </a:xfrm>
          <a:prstGeom prst="rect">
            <a:avLst/>
          </a:prstGeom>
          <a:solidFill>
            <a:srgbClr val="FFC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99" name="Rectangle 239"/>
          <p:cNvSpPr>
            <a:spLocks noChangeArrowheads="1"/>
          </p:cNvSpPr>
          <p:nvPr/>
        </p:nvSpPr>
        <p:spPr bwMode="auto">
          <a:xfrm>
            <a:off x="5859463" y="4733925"/>
            <a:ext cx="392112" cy="58738"/>
          </a:xfrm>
          <a:prstGeom prst="rect">
            <a:avLst/>
          </a:prstGeom>
          <a:solidFill>
            <a:srgbClr val="FFC2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0" name="Rectangle 240"/>
          <p:cNvSpPr>
            <a:spLocks noChangeArrowheads="1"/>
          </p:cNvSpPr>
          <p:nvPr/>
        </p:nvSpPr>
        <p:spPr bwMode="auto">
          <a:xfrm>
            <a:off x="5859463" y="4792663"/>
            <a:ext cx="392112" cy="93662"/>
          </a:xfrm>
          <a:prstGeom prst="rect">
            <a:avLst/>
          </a:prstGeom>
          <a:solidFill>
            <a:srgbClr val="FFC4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1" name="Rectangle 241"/>
          <p:cNvSpPr>
            <a:spLocks noChangeArrowheads="1"/>
          </p:cNvSpPr>
          <p:nvPr/>
        </p:nvSpPr>
        <p:spPr bwMode="auto">
          <a:xfrm>
            <a:off x="5859463" y="4886325"/>
            <a:ext cx="392112" cy="103188"/>
          </a:xfrm>
          <a:prstGeom prst="rect">
            <a:avLst/>
          </a:prstGeom>
          <a:solidFill>
            <a:srgbClr val="FFC6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2" name="Rectangle 242"/>
          <p:cNvSpPr>
            <a:spLocks noChangeArrowheads="1"/>
          </p:cNvSpPr>
          <p:nvPr/>
        </p:nvSpPr>
        <p:spPr bwMode="auto">
          <a:xfrm>
            <a:off x="5859463" y="4989513"/>
            <a:ext cx="392112" cy="50800"/>
          </a:xfrm>
          <a:prstGeom prst="rect">
            <a:avLst/>
          </a:prstGeom>
          <a:solidFill>
            <a:srgbClr val="FFC8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3" name="Rectangle 243"/>
          <p:cNvSpPr>
            <a:spLocks noChangeArrowheads="1"/>
          </p:cNvSpPr>
          <p:nvPr/>
        </p:nvSpPr>
        <p:spPr bwMode="auto">
          <a:xfrm>
            <a:off x="5859463" y="3678238"/>
            <a:ext cx="3921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4" name="Rectangle 244"/>
          <p:cNvSpPr>
            <a:spLocks noChangeArrowheads="1"/>
          </p:cNvSpPr>
          <p:nvPr/>
        </p:nvSpPr>
        <p:spPr bwMode="auto">
          <a:xfrm>
            <a:off x="6453188" y="3303588"/>
            <a:ext cx="403225" cy="93662"/>
          </a:xfrm>
          <a:prstGeom prst="rect">
            <a:avLst/>
          </a:prstGeom>
          <a:solidFill>
            <a:srgbClr val="FF82C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5" name="Rectangle 245"/>
          <p:cNvSpPr>
            <a:spLocks noChangeArrowheads="1"/>
          </p:cNvSpPr>
          <p:nvPr/>
        </p:nvSpPr>
        <p:spPr bwMode="auto">
          <a:xfrm>
            <a:off x="6453188" y="3397250"/>
            <a:ext cx="403225" cy="111125"/>
          </a:xfrm>
          <a:prstGeom prst="rect">
            <a:avLst/>
          </a:prstGeom>
          <a:solidFill>
            <a:srgbClr val="FF84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6" name="Rectangle 246"/>
          <p:cNvSpPr>
            <a:spLocks noChangeArrowheads="1"/>
          </p:cNvSpPr>
          <p:nvPr/>
        </p:nvSpPr>
        <p:spPr bwMode="auto">
          <a:xfrm>
            <a:off x="6453188" y="3508375"/>
            <a:ext cx="403225" cy="58738"/>
          </a:xfrm>
          <a:prstGeom prst="rect">
            <a:avLst/>
          </a:prstGeom>
          <a:solidFill>
            <a:srgbClr val="FF86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7" name="Rectangle 247"/>
          <p:cNvSpPr>
            <a:spLocks noChangeArrowheads="1"/>
          </p:cNvSpPr>
          <p:nvPr/>
        </p:nvSpPr>
        <p:spPr bwMode="auto">
          <a:xfrm>
            <a:off x="6453188" y="3567113"/>
            <a:ext cx="403225" cy="52387"/>
          </a:xfrm>
          <a:prstGeom prst="rect">
            <a:avLst/>
          </a:prstGeom>
          <a:solidFill>
            <a:srgbClr val="FF88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8" name="Rectangle 248"/>
          <p:cNvSpPr>
            <a:spLocks noChangeArrowheads="1"/>
          </p:cNvSpPr>
          <p:nvPr/>
        </p:nvSpPr>
        <p:spPr bwMode="auto">
          <a:xfrm>
            <a:off x="6453188" y="3619500"/>
            <a:ext cx="403225" cy="50800"/>
          </a:xfrm>
          <a:prstGeom prst="rect">
            <a:avLst/>
          </a:prstGeom>
          <a:solidFill>
            <a:srgbClr val="FF8AC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09" name="Rectangle 249"/>
          <p:cNvSpPr>
            <a:spLocks noChangeArrowheads="1"/>
          </p:cNvSpPr>
          <p:nvPr/>
        </p:nvSpPr>
        <p:spPr bwMode="auto">
          <a:xfrm>
            <a:off x="6453188" y="3670300"/>
            <a:ext cx="403225" cy="42863"/>
          </a:xfrm>
          <a:prstGeom prst="rect">
            <a:avLst/>
          </a:prstGeom>
          <a:solidFill>
            <a:srgbClr val="FF8C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0" name="Rectangle 250"/>
          <p:cNvSpPr>
            <a:spLocks noChangeArrowheads="1"/>
          </p:cNvSpPr>
          <p:nvPr/>
        </p:nvSpPr>
        <p:spPr bwMode="auto">
          <a:xfrm>
            <a:off x="6453188" y="3713163"/>
            <a:ext cx="403225" cy="41275"/>
          </a:xfrm>
          <a:prstGeom prst="rect">
            <a:avLst/>
          </a:prstGeom>
          <a:solidFill>
            <a:srgbClr val="FF8EC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1" name="Rectangle 251"/>
          <p:cNvSpPr>
            <a:spLocks noChangeArrowheads="1"/>
          </p:cNvSpPr>
          <p:nvPr/>
        </p:nvSpPr>
        <p:spPr bwMode="auto">
          <a:xfrm>
            <a:off x="6453188" y="3754438"/>
            <a:ext cx="403225" cy="42862"/>
          </a:xfrm>
          <a:prstGeom prst="rect">
            <a:avLst/>
          </a:prstGeom>
          <a:solidFill>
            <a:srgbClr val="FF90C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2" name="Rectangle 252"/>
          <p:cNvSpPr>
            <a:spLocks noChangeArrowheads="1"/>
          </p:cNvSpPr>
          <p:nvPr/>
        </p:nvSpPr>
        <p:spPr bwMode="auto">
          <a:xfrm>
            <a:off x="6453188" y="3797300"/>
            <a:ext cx="403225" cy="34925"/>
          </a:xfrm>
          <a:prstGeom prst="rect">
            <a:avLst/>
          </a:prstGeom>
          <a:solidFill>
            <a:srgbClr val="FF92C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3" name="Rectangle 253"/>
          <p:cNvSpPr>
            <a:spLocks noChangeArrowheads="1"/>
          </p:cNvSpPr>
          <p:nvPr/>
        </p:nvSpPr>
        <p:spPr bwMode="auto">
          <a:xfrm>
            <a:off x="6453188" y="3832225"/>
            <a:ext cx="403225" cy="33338"/>
          </a:xfrm>
          <a:prstGeom prst="rect">
            <a:avLst/>
          </a:prstGeom>
          <a:solidFill>
            <a:srgbClr val="FF94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4" name="Rectangle 254"/>
          <p:cNvSpPr>
            <a:spLocks noChangeArrowheads="1"/>
          </p:cNvSpPr>
          <p:nvPr/>
        </p:nvSpPr>
        <p:spPr bwMode="auto">
          <a:xfrm>
            <a:off x="6453188" y="3865563"/>
            <a:ext cx="403225" cy="34925"/>
          </a:xfrm>
          <a:prstGeom prst="rect">
            <a:avLst/>
          </a:prstGeom>
          <a:solidFill>
            <a:srgbClr val="FF96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5" name="Rectangle 255"/>
          <p:cNvSpPr>
            <a:spLocks noChangeArrowheads="1"/>
          </p:cNvSpPr>
          <p:nvPr/>
        </p:nvSpPr>
        <p:spPr bwMode="auto">
          <a:xfrm>
            <a:off x="6453188" y="3900488"/>
            <a:ext cx="403225" cy="33337"/>
          </a:xfrm>
          <a:prstGeom prst="rect">
            <a:avLst/>
          </a:prstGeom>
          <a:solidFill>
            <a:srgbClr val="FF98C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6" name="Rectangle 256"/>
          <p:cNvSpPr>
            <a:spLocks noChangeArrowheads="1"/>
          </p:cNvSpPr>
          <p:nvPr/>
        </p:nvSpPr>
        <p:spPr bwMode="auto">
          <a:xfrm>
            <a:off x="6453188" y="3933825"/>
            <a:ext cx="403225" cy="25400"/>
          </a:xfrm>
          <a:prstGeom prst="rect">
            <a:avLst/>
          </a:prstGeom>
          <a:solidFill>
            <a:srgbClr val="FF9A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7" name="Rectangle 257"/>
          <p:cNvSpPr>
            <a:spLocks noChangeArrowheads="1"/>
          </p:cNvSpPr>
          <p:nvPr/>
        </p:nvSpPr>
        <p:spPr bwMode="auto">
          <a:xfrm>
            <a:off x="6453188" y="3959225"/>
            <a:ext cx="403225" cy="33338"/>
          </a:xfrm>
          <a:prstGeom prst="rect">
            <a:avLst/>
          </a:prstGeom>
          <a:solidFill>
            <a:srgbClr val="FF9CC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8" name="Rectangle 258"/>
          <p:cNvSpPr>
            <a:spLocks noChangeArrowheads="1"/>
          </p:cNvSpPr>
          <p:nvPr/>
        </p:nvSpPr>
        <p:spPr bwMode="auto">
          <a:xfrm>
            <a:off x="6453188" y="3992563"/>
            <a:ext cx="403225" cy="26987"/>
          </a:xfrm>
          <a:prstGeom prst="rect">
            <a:avLst/>
          </a:prstGeom>
          <a:solidFill>
            <a:srgbClr val="FF9EC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19" name="Rectangle 259"/>
          <p:cNvSpPr>
            <a:spLocks noChangeArrowheads="1"/>
          </p:cNvSpPr>
          <p:nvPr/>
        </p:nvSpPr>
        <p:spPr bwMode="auto">
          <a:xfrm>
            <a:off x="6453188" y="4019550"/>
            <a:ext cx="403225" cy="33338"/>
          </a:xfrm>
          <a:prstGeom prst="rect">
            <a:avLst/>
          </a:prstGeom>
          <a:solidFill>
            <a:srgbClr val="FFA0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0" name="Rectangle 260"/>
          <p:cNvSpPr>
            <a:spLocks noChangeArrowheads="1"/>
          </p:cNvSpPr>
          <p:nvPr/>
        </p:nvSpPr>
        <p:spPr bwMode="auto">
          <a:xfrm>
            <a:off x="6453188" y="4052888"/>
            <a:ext cx="403225" cy="33337"/>
          </a:xfrm>
          <a:prstGeom prst="rect">
            <a:avLst/>
          </a:prstGeom>
          <a:solidFill>
            <a:srgbClr val="FFA2D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1" name="Rectangle 261"/>
          <p:cNvSpPr>
            <a:spLocks noChangeArrowheads="1"/>
          </p:cNvSpPr>
          <p:nvPr/>
        </p:nvSpPr>
        <p:spPr bwMode="auto">
          <a:xfrm>
            <a:off x="6453188" y="4086225"/>
            <a:ext cx="403225" cy="26988"/>
          </a:xfrm>
          <a:prstGeom prst="rect">
            <a:avLst/>
          </a:prstGeom>
          <a:solidFill>
            <a:srgbClr val="FFA4D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2" name="Rectangle 262"/>
          <p:cNvSpPr>
            <a:spLocks noChangeArrowheads="1"/>
          </p:cNvSpPr>
          <p:nvPr/>
        </p:nvSpPr>
        <p:spPr bwMode="auto">
          <a:xfrm>
            <a:off x="6453188" y="4113213"/>
            <a:ext cx="403225" cy="25400"/>
          </a:xfrm>
          <a:prstGeom prst="rect">
            <a:avLst/>
          </a:prstGeom>
          <a:solidFill>
            <a:srgbClr val="FFA6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3" name="Rectangle 263"/>
          <p:cNvSpPr>
            <a:spLocks noChangeArrowheads="1"/>
          </p:cNvSpPr>
          <p:nvPr/>
        </p:nvSpPr>
        <p:spPr bwMode="auto">
          <a:xfrm>
            <a:off x="6453188" y="4138613"/>
            <a:ext cx="403225" cy="41275"/>
          </a:xfrm>
          <a:prstGeom prst="rect">
            <a:avLst/>
          </a:prstGeom>
          <a:solidFill>
            <a:srgbClr val="FFA8D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4" name="Rectangle 264"/>
          <p:cNvSpPr>
            <a:spLocks noChangeArrowheads="1"/>
          </p:cNvSpPr>
          <p:nvPr/>
        </p:nvSpPr>
        <p:spPr bwMode="auto">
          <a:xfrm>
            <a:off x="6453188" y="4179888"/>
            <a:ext cx="403225" cy="26987"/>
          </a:xfrm>
          <a:prstGeom prst="rect">
            <a:avLst/>
          </a:prstGeom>
          <a:solidFill>
            <a:srgbClr val="FFAA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5" name="Rectangle 265"/>
          <p:cNvSpPr>
            <a:spLocks noChangeArrowheads="1"/>
          </p:cNvSpPr>
          <p:nvPr/>
        </p:nvSpPr>
        <p:spPr bwMode="auto">
          <a:xfrm>
            <a:off x="6453188" y="4206875"/>
            <a:ext cx="403225" cy="25400"/>
          </a:xfrm>
          <a:prstGeom prst="rect">
            <a:avLst/>
          </a:prstGeom>
          <a:solidFill>
            <a:srgbClr val="FFACD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6" name="Rectangle 266"/>
          <p:cNvSpPr>
            <a:spLocks noChangeArrowheads="1"/>
          </p:cNvSpPr>
          <p:nvPr/>
        </p:nvSpPr>
        <p:spPr bwMode="auto">
          <a:xfrm>
            <a:off x="6453188" y="4232275"/>
            <a:ext cx="403225" cy="33338"/>
          </a:xfrm>
          <a:prstGeom prst="rect">
            <a:avLst/>
          </a:prstGeom>
          <a:solidFill>
            <a:srgbClr val="FFAED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7" name="Rectangle 267"/>
          <p:cNvSpPr>
            <a:spLocks noChangeArrowheads="1"/>
          </p:cNvSpPr>
          <p:nvPr/>
        </p:nvSpPr>
        <p:spPr bwMode="auto">
          <a:xfrm>
            <a:off x="6453188" y="4265613"/>
            <a:ext cx="403225" cy="34925"/>
          </a:xfrm>
          <a:prstGeom prst="rect">
            <a:avLst/>
          </a:prstGeom>
          <a:solidFill>
            <a:srgbClr val="FFB0D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8" name="Rectangle 268"/>
          <p:cNvSpPr>
            <a:spLocks noChangeArrowheads="1"/>
          </p:cNvSpPr>
          <p:nvPr/>
        </p:nvSpPr>
        <p:spPr bwMode="auto">
          <a:xfrm>
            <a:off x="6453188" y="4300538"/>
            <a:ext cx="403225" cy="41275"/>
          </a:xfrm>
          <a:prstGeom prst="rect">
            <a:avLst/>
          </a:prstGeom>
          <a:solidFill>
            <a:srgbClr val="FFB2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29" name="Rectangle 269"/>
          <p:cNvSpPr>
            <a:spLocks noChangeArrowheads="1"/>
          </p:cNvSpPr>
          <p:nvPr/>
        </p:nvSpPr>
        <p:spPr bwMode="auto">
          <a:xfrm>
            <a:off x="6453188" y="4341813"/>
            <a:ext cx="403225" cy="34925"/>
          </a:xfrm>
          <a:prstGeom prst="rect">
            <a:avLst/>
          </a:prstGeom>
          <a:solidFill>
            <a:srgbClr val="FFB4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0" name="Rectangle 270"/>
          <p:cNvSpPr>
            <a:spLocks noChangeArrowheads="1"/>
          </p:cNvSpPr>
          <p:nvPr/>
        </p:nvSpPr>
        <p:spPr bwMode="auto">
          <a:xfrm>
            <a:off x="6453188" y="4376738"/>
            <a:ext cx="403225" cy="33337"/>
          </a:xfrm>
          <a:prstGeom prst="rect">
            <a:avLst/>
          </a:prstGeom>
          <a:solidFill>
            <a:srgbClr val="FFB6D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1" name="Rectangle 271"/>
          <p:cNvSpPr>
            <a:spLocks noChangeArrowheads="1"/>
          </p:cNvSpPr>
          <p:nvPr/>
        </p:nvSpPr>
        <p:spPr bwMode="auto">
          <a:xfrm>
            <a:off x="6453188" y="4410075"/>
            <a:ext cx="403225" cy="42863"/>
          </a:xfrm>
          <a:prstGeom prst="rect">
            <a:avLst/>
          </a:prstGeom>
          <a:solidFill>
            <a:srgbClr val="FFB8D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2" name="Rectangle 272"/>
          <p:cNvSpPr>
            <a:spLocks noChangeArrowheads="1"/>
          </p:cNvSpPr>
          <p:nvPr/>
        </p:nvSpPr>
        <p:spPr bwMode="auto">
          <a:xfrm>
            <a:off x="6453188" y="4452938"/>
            <a:ext cx="403225" cy="42862"/>
          </a:xfrm>
          <a:prstGeom prst="rect">
            <a:avLst/>
          </a:prstGeom>
          <a:solidFill>
            <a:srgbClr val="FFBA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3" name="Rectangle 273"/>
          <p:cNvSpPr>
            <a:spLocks noChangeArrowheads="1"/>
          </p:cNvSpPr>
          <p:nvPr/>
        </p:nvSpPr>
        <p:spPr bwMode="auto">
          <a:xfrm>
            <a:off x="6453188" y="4495800"/>
            <a:ext cx="403225" cy="50800"/>
          </a:xfrm>
          <a:prstGeom prst="rect">
            <a:avLst/>
          </a:prstGeom>
          <a:solidFill>
            <a:srgbClr val="FFBC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4" name="Rectangle 274"/>
          <p:cNvSpPr>
            <a:spLocks noChangeArrowheads="1"/>
          </p:cNvSpPr>
          <p:nvPr/>
        </p:nvSpPr>
        <p:spPr bwMode="auto">
          <a:xfrm>
            <a:off x="6453188" y="4546600"/>
            <a:ext cx="403225" cy="42863"/>
          </a:xfrm>
          <a:prstGeom prst="rect">
            <a:avLst/>
          </a:prstGeom>
          <a:solidFill>
            <a:srgbClr val="FFBED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5" name="Rectangle 275"/>
          <p:cNvSpPr>
            <a:spLocks noChangeArrowheads="1"/>
          </p:cNvSpPr>
          <p:nvPr/>
        </p:nvSpPr>
        <p:spPr bwMode="auto">
          <a:xfrm>
            <a:off x="6453188" y="4589463"/>
            <a:ext cx="403225" cy="58737"/>
          </a:xfrm>
          <a:prstGeom prst="rect">
            <a:avLst/>
          </a:prstGeom>
          <a:solidFill>
            <a:srgbClr val="FFC0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6" name="Rectangle 276"/>
          <p:cNvSpPr>
            <a:spLocks noChangeArrowheads="1"/>
          </p:cNvSpPr>
          <p:nvPr/>
        </p:nvSpPr>
        <p:spPr bwMode="auto">
          <a:xfrm>
            <a:off x="6453188" y="4648200"/>
            <a:ext cx="403225" cy="85725"/>
          </a:xfrm>
          <a:prstGeom prst="rect">
            <a:avLst/>
          </a:prstGeom>
          <a:solidFill>
            <a:srgbClr val="FFC2E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7" name="Rectangle 277"/>
          <p:cNvSpPr>
            <a:spLocks noChangeArrowheads="1"/>
          </p:cNvSpPr>
          <p:nvPr/>
        </p:nvSpPr>
        <p:spPr bwMode="auto">
          <a:xfrm>
            <a:off x="6453188" y="4733925"/>
            <a:ext cx="403225" cy="101600"/>
          </a:xfrm>
          <a:prstGeom prst="rect">
            <a:avLst/>
          </a:prstGeom>
          <a:solidFill>
            <a:srgbClr val="FFC4E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8" name="Rectangle 278"/>
          <p:cNvSpPr>
            <a:spLocks noChangeArrowheads="1"/>
          </p:cNvSpPr>
          <p:nvPr/>
        </p:nvSpPr>
        <p:spPr bwMode="auto">
          <a:xfrm>
            <a:off x="6453188" y="4835525"/>
            <a:ext cx="403225" cy="144463"/>
          </a:xfrm>
          <a:prstGeom prst="rect">
            <a:avLst/>
          </a:prstGeom>
          <a:solidFill>
            <a:srgbClr val="FFC6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39" name="Rectangle 279"/>
          <p:cNvSpPr>
            <a:spLocks noChangeArrowheads="1"/>
          </p:cNvSpPr>
          <p:nvPr/>
        </p:nvSpPr>
        <p:spPr bwMode="auto">
          <a:xfrm>
            <a:off x="6453188" y="4979988"/>
            <a:ext cx="403225" cy="60325"/>
          </a:xfrm>
          <a:prstGeom prst="rect">
            <a:avLst/>
          </a:prstGeom>
          <a:solidFill>
            <a:srgbClr val="FFC8E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0" name="Rectangle 280"/>
          <p:cNvSpPr>
            <a:spLocks noChangeArrowheads="1"/>
          </p:cNvSpPr>
          <p:nvPr/>
        </p:nvSpPr>
        <p:spPr bwMode="auto">
          <a:xfrm>
            <a:off x="6453188" y="3303588"/>
            <a:ext cx="403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1" name="Freeform 281"/>
          <p:cNvSpPr>
            <a:spLocks/>
          </p:cNvSpPr>
          <p:nvPr/>
        </p:nvSpPr>
        <p:spPr bwMode="auto">
          <a:xfrm>
            <a:off x="2132013" y="3125788"/>
            <a:ext cx="46037" cy="1914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5"/>
              </a:cxn>
              <a:cxn ang="0">
                <a:pos x="5" y="225"/>
              </a:cxn>
            </a:cxnLst>
            <a:rect l="0" t="0" r="r" b="b"/>
            <a:pathLst>
              <a:path w="5" h="225">
                <a:moveTo>
                  <a:pt x="0" y="0"/>
                </a:moveTo>
                <a:lnTo>
                  <a:pt x="0" y="225"/>
                </a:lnTo>
                <a:lnTo>
                  <a:pt x="5" y="225"/>
                </a:lnTo>
              </a:path>
            </a:pathLst>
          </a:custGeom>
          <a:noFill/>
          <a:ln w="0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2" name="Line 282"/>
          <p:cNvSpPr>
            <a:spLocks noChangeShapeType="1"/>
          </p:cNvSpPr>
          <p:nvPr/>
        </p:nvSpPr>
        <p:spPr bwMode="auto">
          <a:xfrm>
            <a:off x="2132013" y="4767263"/>
            <a:ext cx="46037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3" name="Line 283"/>
          <p:cNvSpPr>
            <a:spLocks noChangeShapeType="1"/>
          </p:cNvSpPr>
          <p:nvPr/>
        </p:nvSpPr>
        <p:spPr bwMode="auto">
          <a:xfrm>
            <a:off x="2132013" y="4495800"/>
            <a:ext cx="46037" cy="158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4" name="Line 284"/>
          <p:cNvSpPr>
            <a:spLocks noChangeShapeType="1"/>
          </p:cNvSpPr>
          <p:nvPr/>
        </p:nvSpPr>
        <p:spPr bwMode="auto">
          <a:xfrm>
            <a:off x="2132013" y="4214813"/>
            <a:ext cx="46037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5" name="Line 285"/>
          <p:cNvSpPr>
            <a:spLocks noChangeShapeType="1"/>
          </p:cNvSpPr>
          <p:nvPr/>
        </p:nvSpPr>
        <p:spPr bwMode="auto">
          <a:xfrm>
            <a:off x="2132013" y="3951288"/>
            <a:ext cx="46037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6" name="Line 286"/>
          <p:cNvSpPr>
            <a:spLocks noChangeShapeType="1"/>
          </p:cNvSpPr>
          <p:nvPr/>
        </p:nvSpPr>
        <p:spPr bwMode="auto">
          <a:xfrm>
            <a:off x="2132013" y="3670300"/>
            <a:ext cx="46037" cy="158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7" name="Line 287"/>
          <p:cNvSpPr>
            <a:spLocks noChangeShapeType="1"/>
          </p:cNvSpPr>
          <p:nvPr/>
        </p:nvSpPr>
        <p:spPr bwMode="auto">
          <a:xfrm>
            <a:off x="2132013" y="3397250"/>
            <a:ext cx="46037" cy="158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8" name="Line 288"/>
          <p:cNvSpPr>
            <a:spLocks noChangeShapeType="1"/>
          </p:cNvSpPr>
          <p:nvPr/>
        </p:nvSpPr>
        <p:spPr bwMode="auto">
          <a:xfrm>
            <a:off x="2132013" y="3125788"/>
            <a:ext cx="46037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49" name="Line 289"/>
          <p:cNvSpPr>
            <a:spLocks noChangeShapeType="1"/>
          </p:cNvSpPr>
          <p:nvPr/>
        </p:nvSpPr>
        <p:spPr bwMode="auto">
          <a:xfrm>
            <a:off x="2132013" y="5040313"/>
            <a:ext cx="48260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0" name="Line 290"/>
          <p:cNvSpPr>
            <a:spLocks noChangeShapeType="1"/>
          </p:cNvSpPr>
          <p:nvPr/>
        </p:nvSpPr>
        <p:spPr bwMode="auto">
          <a:xfrm flipV="1">
            <a:off x="2443163" y="5014913"/>
            <a:ext cx="1587" cy="25400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1" name="Line 291"/>
          <p:cNvSpPr>
            <a:spLocks noChangeShapeType="1"/>
          </p:cNvSpPr>
          <p:nvPr/>
        </p:nvSpPr>
        <p:spPr bwMode="auto">
          <a:xfrm flipV="1">
            <a:off x="3038475" y="5014913"/>
            <a:ext cx="1588" cy="25400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2" name="Line 292"/>
          <p:cNvSpPr>
            <a:spLocks noChangeShapeType="1"/>
          </p:cNvSpPr>
          <p:nvPr/>
        </p:nvSpPr>
        <p:spPr bwMode="auto">
          <a:xfrm flipV="1">
            <a:off x="3643313" y="5014913"/>
            <a:ext cx="1587" cy="25400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3" name="Line 293"/>
          <p:cNvSpPr>
            <a:spLocks noChangeShapeType="1"/>
          </p:cNvSpPr>
          <p:nvPr/>
        </p:nvSpPr>
        <p:spPr bwMode="auto">
          <a:xfrm flipV="1">
            <a:off x="4238625" y="5014913"/>
            <a:ext cx="1588" cy="25400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4" name="Line 294"/>
          <p:cNvSpPr>
            <a:spLocks noChangeShapeType="1"/>
          </p:cNvSpPr>
          <p:nvPr/>
        </p:nvSpPr>
        <p:spPr bwMode="auto">
          <a:xfrm flipV="1">
            <a:off x="4851400" y="5014913"/>
            <a:ext cx="1588" cy="25400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5" name="Line 295"/>
          <p:cNvSpPr>
            <a:spLocks noChangeShapeType="1"/>
          </p:cNvSpPr>
          <p:nvPr/>
        </p:nvSpPr>
        <p:spPr bwMode="auto">
          <a:xfrm flipV="1">
            <a:off x="5446713" y="5014913"/>
            <a:ext cx="1587" cy="25400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6" name="Line 296"/>
          <p:cNvSpPr>
            <a:spLocks noChangeShapeType="1"/>
          </p:cNvSpPr>
          <p:nvPr/>
        </p:nvSpPr>
        <p:spPr bwMode="auto">
          <a:xfrm flipV="1">
            <a:off x="6051550" y="5014913"/>
            <a:ext cx="1588" cy="25400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7" name="Line 297"/>
          <p:cNvSpPr>
            <a:spLocks noChangeShapeType="1"/>
          </p:cNvSpPr>
          <p:nvPr/>
        </p:nvSpPr>
        <p:spPr bwMode="auto">
          <a:xfrm flipV="1">
            <a:off x="6654800" y="5014913"/>
            <a:ext cx="1588" cy="25400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8" name="Line 298"/>
          <p:cNvSpPr>
            <a:spLocks noChangeShapeType="1"/>
          </p:cNvSpPr>
          <p:nvPr/>
        </p:nvSpPr>
        <p:spPr bwMode="auto">
          <a:xfrm flipV="1">
            <a:off x="2132013" y="5006975"/>
            <a:ext cx="1587" cy="3333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59" name="Line 299"/>
          <p:cNvSpPr>
            <a:spLocks noChangeShapeType="1"/>
          </p:cNvSpPr>
          <p:nvPr/>
        </p:nvSpPr>
        <p:spPr bwMode="auto">
          <a:xfrm flipV="1">
            <a:off x="2736850" y="5006975"/>
            <a:ext cx="1588" cy="3333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0" name="Line 300"/>
          <p:cNvSpPr>
            <a:spLocks noChangeShapeType="1"/>
          </p:cNvSpPr>
          <p:nvPr/>
        </p:nvSpPr>
        <p:spPr bwMode="auto">
          <a:xfrm flipV="1">
            <a:off x="3341688" y="5006975"/>
            <a:ext cx="1587" cy="3333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1" name="Line 301"/>
          <p:cNvSpPr>
            <a:spLocks noChangeShapeType="1"/>
          </p:cNvSpPr>
          <p:nvPr/>
        </p:nvSpPr>
        <p:spPr bwMode="auto">
          <a:xfrm flipV="1">
            <a:off x="3944938" y="5006975"/>
            <a:ext cx="1587" cy="3333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2" name="Line 302"/>
          <p:cNvSpPr>
            <a:spLocks noChangeShapeType="1"/>
          </p:cNvSpPr>
          <p:nvPr/>
        </p:nvSpPr>
        <p:spPr bwMode="auto">
          <a:xfrm flipV="1">
            <a:off x="4549775" y="5006975"/>
            <a:ext cx="1588" cy="3333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3" name="Line 303"/>
          <p:cNvSpPr>
            <a:spLocks noChangeShapeType="1"/>
          </p:cNvSpPr>
          <p:nvPr/>
        </p:nvSpPr>
        <p:spPr bwMode="auto">
          <a:xfrm flipV="1">
            <a:off x="5145088" y="5006975"/>
            <a:ext cx="1587" cy="3333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4" name="Line 304"/>
          <p:cNvSpPr>
            <a:spLocks noChangeShapeType="1"/>
          </p:cNvSpPr>
          <p:nvPr/>
        </p:nvSpPr>
        <p:spPr bwMode="auto">
          <a:xfrm flipV="1">
            <a:off x="5757863" y="5006975"/>
            <a:ext cx="1587" cy="3333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5" name="Line 305"/>
          <p:cNvSpPr>
            <a:spLocks noChangeShapeType="1"/>
          </p:cNvSpPr>
          <p:nvPr/>
        </p:nvSpPr>
        <p:spPr bwMode="auto">
          <a:xfrm flipV="1">
            <a:off x="6353175" y="5006975"/>
            <a:ext cx="1588" cy="3333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6" name="Line 306"/>
          <p:cNvSpPr>
            <a:spLocks noChangeShapeType="1"/>
          </p:cNvSpPr>
          <p:nvPr/>
        </p:nvSpPr>
        <p:spPr bwMode="auto">
          <a:xfrm flipV="1">
            <a:off x="6958013" y="5006975"/>
            <a:ext cx="1587" cy="3333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7" name="Line 307"/>
          <p:cNvSpPr>
            <a:spLocks noChangeShapeType="1"/>
          </p:cNvSpPr>
          <p:nvPr/>
        </p:nvSpPr>
        <p:spPr bwMode="auto">
          <a:xfrm>
            <a:off x="6958013" y="3125788"/>
            <a:ext cx="1587" cy="1914525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8" name="Line 308"/>
          <p:cNvSpPr>
            <a:spLocks noChangeShapeType="1"/>
          </p:cNvSpPr>
          <p:nvPr/>
        </p:nvSpPr>
        <p:spPr bwMode="auto">
          <a:xfrm>
            <a:off x="6919913" y="5040313"/>
            <a:ext cx="381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69" name="Line 309"/>
          <p:cNvSpPr>
            <a:spLocks noChangeShapeType="1"/>
          </p:cNvSpPr>
          <p:nvPr/>
        </p:nvSpPr>
        <p:spPr bwMode="auto">
          <a:xfrm>
            <a:off x="6919913" y="4835525"/>
            <a:ext cx="38100" cy="1588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0" name="Line 310"/>
          <p:cNvSpPr>
            <a:spLocks noChangeShapeType="1"/>
          </p:cNvSpPr>
          <p:nvPr/>
        </p:nvSpPr>
        <p:spPr bwMode="auto">
          <a:xfrm>
            <a:off x="6919913" y="4614863"/>
            <a:ext cx="381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1" name="Line 311"/>
          <p:cNvSpPr>
            <a:spLocks noChangeShapeType="1"/>
          </p:cNvSpPr>
          <p:nvPr/>
        </p:nvSpPr>
        <p:spPr bwMode="auto">
          <a:xfrm>
            <a:off x="6919913" y="4402138"/>
            <a:ext cx="381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2" name="Line 312"/>
          <p:cNvSpPr>
            <a:spLocks noChangeShapeType="1"/>
          </p:cNvSpPr>
          <p:nvPr/>
        </p:nvSpPr>
        <p:spPr bwMode="auto">
          <a:xfrm>
            <a:off x="6919913" y="4189413"/>
            <a:ext cx="381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3" name="Line 313"/>
          <p:cNvSpPr>
            <a:spLocks noChangeShapeType="1"/>
          </p:cNvSpPr>
          <p:nvPr/>
        </p:nvSpPr>
        <p:spPr bwMode="auto">
          <a:xfrm>
            <a:off x="6919913" y="3976688"/>
            <a:ext cx="381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4" name="Line 314"/>
          <p:cNvSpPr>
            <a:spLocks noChangeShapeType="1"/>
          </p:cNvSpPr>
          <p:nvPr/>
        </p:nvSpPr>
        <p:spPr bwMode="auto">
          <a:xfrm>
            <a:off x="6919913" y="3763963"/>
            <a:ext cx="381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5" name="Line 315"/>
          <p:cNvSpPr>
            <a:spLocks noChangeShapeType="1"/>
          </p:cNvSpPr>
          <p:nvPr/>
        </p:nvSpPr>
        <p:spPr bwMode="auto">
          <a:xfrm>
            <a:off x="6919913" y="3551238"/>
            <a:ext cx="381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6" name="Line 316"/>
          <p:cNvSpPr>
            <a:spLocks noChangeShapeType="1"/>
          </p:cNvSpPr>
          <p:nvPr/>
        </p:nvSpPr>
        <p:spPr bwMode="auto">
          <a:xfrm>
            <a:off x="6919913" y="3328988"/>
            <a:ext cx="381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7" name="Line 317"/>
          <p:cNvSpPr>
            <a:spLocks noChangeShapeType="1"/>
          </p:cNvSpPr>
          <p:nvPr/>
        </p:nvSpPr>
        <p:spPr bwMode="auto">
          <a:xfrm>
            <a:off x="6919913" y="3125788"/>
            <a:ext cx="38100" cy="1587"/>
          </a:xfrm>
          <a:prstGeom prst="line">
            <a:avLst/>
          </a:prstGeom>
          <a:noFill/>
          <a:ln w="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8" name="Freeform 318"/>
          <p:cNvSpPr>
            <a:spLocks/>
          </p:cNvSpPr>
          <p:nvPr/>
        </p:nvSpPr>
        <p:spPr bwMode="auto">
          <a:xfrm>
            <a:off x="2443163" y="3328988"/>
            <a:ext cx="4211637" cy="1574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65" y="17"/>
              </a:cxn>
              <a:cxn ang="0">
                <a:pos x="131" y="143"/>
              </a:cxn>
              <a:cxn ang="0">
                <a:pos x="196" y="185"/>
              </a:cxn>
              <a:cxn ang="0">
                <a:pos x="263" y="181"/>
              </a:cxn>
              <a:cxn ang="0">
                <a:pos x="328" y="141"/>
              </a:cxn>
              <a:cxn ang="0">
                <a:pos x="394" y="101"/>
              </a:cxn>
              <a:cxn ang="0">
                <a:pos x="460" y="0"/>
              </a:cxn>
            </a:cxnLst>
            <a:rect l="0" t="0" r="r" b="b"/>
            <a:pathLst>
              <a:path w="460" h="185">
                <a:moveTo>
                  <a:pt x="0" y="32"/>
                </a:moveTo>
                <a:lnTo>
                  <a:pt x="65" y="17"/>
                </a:lnTo>
                <a:lnTo>
                  <a:pt x="131" y="143"/>
                </a:lnTo>
                <a:lnTo>
                  <a:pt x="196" y="185"/>
                </a:lnTo>
                <a:lnTo>
                  <a:pt x="263" y="181"/>
                </a:lnTo>
                <a:lnTo>
                  <a:pt x="328" y="141"/>
                </a:lnTo>
                <a:lnTo>
                  <a:pt x="394" y="101"/>
                </a:lnTo>
                <a:lnTo>
                  <a:pt x="460" y="0"/>
                </a:lnTo>
              </a:path>
            </a:pathLst>
          </a:custGeom>
          <a:noFill/>
          <a:ln w="2698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79" name="Rectangle 319"/>
          <p:cNvSpPr>
            <a:spLocks noChangeArrowheads="1"/>
          </p:cNvSpPr>
          <p:nvPr/>
        </p:nvSpPr>
        <p:spPr bwMode="auto">
          <a:xfrm>
            <a:off x="2416175" y="3576638"/>
            <a:ext cx="46038" cy="508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80" name="Rectangle 320"/>
          <p:cNvSpPr>
            <a:spLocks noChangeArrowheads="1"/>
          </p:cNvSpPr>
          <p:nvPr/>
        </p:nvSpPr>
        <p:spPr bwMode="auto">
          <a:xfrm>
            <a:off x="3021013" y="3457575"/>
            <a:ext cx="46037" cy="42863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81" name="Rectangle 321"/>
          <p:cNvSpPr>
            <a:spLocks noChangeArrowheads="1"/>
          </p:cNvSpPr>
          <p:nvPr/>
        </p:nvSpPr>
        <p:spPr bwMode="auto">
          <a:xfrm>
            <a:off x="3616325" y="4521200"/>
            <a:ext cx="53975" cy="42863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82" name="Rectangle 322"/>
          <p:cNvSpPr>
            <a:spLocks noChangeArrowheads="1"/>
          </p:cNvSpPr>
          <p:nvPr/>
        </p:nvSpPr>
        <p:spPr bwMode="auto">
          <a:xfrm>
            <a:off x="4219575" y="4886325"/>
            <a:ext cx="46038" cy="42863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83" name="Rectangle 323"/>
          <p:cNvSpPr>
            <a:spLocks noChangeArrowheads="1"/>
          </p:cNvSpPr>
          <p:nvPr/>
        </p:nvSpPr>
        <p:spPr bwMode="auto">
          <a:xfrm>
            <a:off x="4824413" y="4845050"/>
            <a:ext cx="53975" cy="508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84" name="Rectangle 324"/>
          <p:cNvSpPr>
            <a:spLocks noChangeArrowheads="1"/>
          </p:cNvSpPr>
          <p:nvPr/>
        </p:nvSpPr>
        <p:spPr bwMode="auto">
          <a:xfrm>
            <a:off x="5427663" y="4503738"/>
            <a:ext cx="46037" cy="508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85" name="Rectangle 325"/>
          <p:cNvSpPr>
            <a:spLocks noChangeArrowheads="1"/>
          </p:cNvSpPr>
          <p:nvPr/>
        </p:nvSpPr>
        <p:spPr bwMode="auto">
          <a:xfrm>
            <a:off x="6022975" y="4164013"/>
            <a:ext cx="55563" cy="50800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86" name="Rectangle 326"/>
          <p:cNvSpPr>
            <a:spLocks noChangeArrowheads="1"/>
          </p:cNvSpPr>
          <p:nvPr/>
        </p:nvSpPr>
        <p:spPr bwMode="auto">
          <a:xfrm>
            <a:off x="6627813" y="3303588"/>
            <a:ext cx="46037" cy="42862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887" name="Rectangle 327"/>
          <p:cNvSpPr>
            <a:spLocks noChangeArrowheads="1"/>
          </p:cNvSpPr>
          <p:nvPr/>
        </p:nvSpPr>
        <p:spPr bwMode="auto">
          <a:xfrm>
            <a:off x="1968500" y="4979988"/>
            <a:ext cx="1381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88" name="Rectangle 328"/>
          <p:cNvSpPr>
            <a:spLocks noChangeArrowheads="1"/>
          </p:cNvSpPr>
          <p:nvPr/>
        </p:nvSpPr>
        <p:spPr bwMode="auto">
          <a:xfrm>
            <a:off x="1820863" y="4700588"/>
            <a:ext cx="2841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200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89" name="Rectangle 329"/>
          <p:cNvSpPr>
            <a:spLocks noChangeArrowheads="1"/>
          </p:cNvSpPr>
          <p:nvPr/>
        </p:nvSpPr>
        <p:spPr bwMode="auto">
          <a:xfrm>
            <a:off x="1820863" y="4427538"/>
            <a:ext cx="2841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400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0" name="Rectangle 330"/>
          <p:cNvSpPr>
            <a:spLocks noChangeArrowheads="1"/>
          </p:cNvSpPr>
          <p:nvPr/>
        </p:nvSpPr>
        <p:spPr bwMode="auto">
          <a:xfrm>
            <a:off x="1820863" y="4154488"/>
            <a:ext cx="2841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600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1" name="Rectangle 331"/>
          <p:cNvSpPr>
            <a:spLocks noChangeArrowheads="1"/>
          </p:cNvSpPr>
          <p:nvPr/>
        </p:nvSpPr>
        <p:spPr bwMode="auto">
          <a:xfrm>
            <a:off x="1820863" y="3883025"/>
            <a:ext cx="284162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800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2" name="Rectangle 332"/>
          <p:cNvSpPr>
            <a:spLocks noChangeArrowheads="1"/>
          </p:cNvSpPr>
          <p:nvPr/>
        </p:nvSpPr>
        <p:spPr bwMode="auto">
          <a:xfrm>
            <a:off x="1757363" y="3609975"/>
            <a:ext cx="3571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1000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3" name="Rectangle 333"/>
          <p:cNvSpPr>
            <a:spLocks noChangeArrowheads="1"/>
          </p:cNvSpPr>
          <p:nvPr/>
        </p:nvSpPr>
        <p:spPr bwMode="auto">
          <a:xfrm>
            <a:off x="1757363" y="3328988"/>
            <a:ext cx="3571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1200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4" name="Rectangle 334"/>
          <p:cNvSpPr>
            <a:spLocks noChangeArrowheads="1"/>
          </p:cNvSpPr>
          <p:nvPr/>
        </p:nvSpPr>
        <p:spPr bwMode="auto">
          <a:xfrm>
            <a:off x="1757363" y="3057525"/>
            <a:ext cx="35718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1400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5" name="Rectangle 335"/>
          <p:cNvSpPr>
            <a:spLocks noChangeArrowheads="1"/>
          </p:cNvSpPr>
          <p:nvPr/>
        </p:nvSpPr>
        <p:spPr bwMode="auto">
          <a:xfrm>
            <a:off x="2352675" y="5141913"/>
            <a:ext cx="2555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&lt; 1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6" name="Rectangle 336"/>
          <p:cNvSpPr>
            <a:spLocks noChangeArrowheads="1"/>
          </p:cNvSpPr>
          <p:nvPr/>
        </p:nvSpPr>
        <p:spPr bwMode="auto">
          <a:xfrm>
            <a:off x="3011488" y="5141913"/>
            <a:ext cx="1381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1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7" name="Rectangle 337"/>
          <p:cNvSpPr>
            <a:spLocks noChangeArrowheads="1"/>
          </p:cNvSpPr>
          <p:nvPr/>
        </p:nvSpPr>
        <p:spPr bwMode="auto">
          <a:xfrm>
            <a:off x="3551238" y="5141913"/>
            <a:ext cx="2555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2-4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8" name="Rectangle 338"/>
          <p:cNvSpPr>
            <a:spLocks noChangeArrowheads="1"/>
          </p:cNvSpPr>
          <p:nvPr/>
        </p:nvSpPr>
        <p:spPr bwMode="auto">
          <a:xfrm>
            <a:off x="4119563" y="5141913"/>
            <a:ext cx="3302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5-17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899" name="Rectangle 339"/>
          <p:cNvSpPr>
            <a:spLocks noChangeArrowheads="1"/>
          </p:cNvSpPr>
          <p:nvPr/>
        </p:nvSpPr>
        <p:spPr bwMode="auto">
          <a:xfrm>
            <a:off x="4695825" y="5141913"/>
            <a:ext cx="4032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18-34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00" name="Rectangle 340"/>
          <p:cNvSpPr>
            <a:spLocks noChangeArrowheads="1"/>
          </p:cNvSpPr>
          <p:nvPr/>
        </p:nvSpPr>
        <p:spPr bwMode="auto">
          <a:xfrm>
            <a:off x="5291138" y="5141913"/>
            <a:ext cx="4032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35-49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01" name="Rectangle 341"/>
          <p:cNvSpPr>
            <a:spLocks noChangeArrowheads="1"/>
          </p:cNvSpPr>
          <p:nvPr/>
        </p:nvSpPr>
        <p:spPr bwMode="auto">
          <a:xfrm>
            <a:off x="5895975" y="5141913"/>
            <a:ext cx="4032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50-64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02" name="Rectangle 342"/>
          <p:cNvSpPr>
            <a:spLocks noChangeArrowheads="1"/>
          </p:cNvSpPr>
          <p:nvPr/>
        </p:nvSpPr>
        <p:spPr bwMode="auto">
          <a:xfrm>
            <a:off x="6535738" y="5141913"/>
            <a:ext cx="3302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&gt; 65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03" name="Rectangle 343"/>
          <p:cNvSpPr>
            <a:spLocks noChangeArrowheads="1"/>
          </p:cNvSpPr>
          <p:nvPr/>
        </p:nvSpPr>
        <p:spPr bwMode="auto">
          <a:xfrm>
            <a:off x="6846888" y="5133975"/>
            <a:ext cx="4619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 b="1">
                <a:solidFill>
                  <a:srgbClr val="000000"/>
                </a:solidFill>
              </a:rPr>
              <a:t>Возраст</a:t>
            </a:r>
            <a:endParaRPr lang="ru-RU" sz="1200">
              <a:solidFill>
                <a:srgbClr val="1F60A9"/>
              </a:solidFill>
            </a:endParaRPr>
          </a:p>
        </p:txBody>
      </p:sp>
      <p:sp>
        <p:nvSpPr>
          <p:cNvPr id="194904" name="Rectangle 344"/>
          <p:cNvSpPr>
            <a:spLocks noChangeArrowheads="1"/>
          </p:cNvSpPr>
          <p:nvPr/>
        </p:nvSpPr>
        <p:spPr bwMode="auto">
          <a:xfrm rot="16200000">
            <a:off x="1294606" y="3858419"/>
            <a:ext cx="6715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 b="1">
                <a:solidFill>
                  <a:srgbClr val="000000"/>
                </a:solidFill>
              </a:rPr>
              <a:t>Количество</a:t>
            </a:r>
            <a:endParaRPr lang="ru-RU" sz="1200">
              <a:solidFill>
                <a:srgbClr val="1F60A9"/>
              </a:solidFill>
            </a:endParaRPr>
          </a:p>
        </p:txBody>
      </p:sp>
      <p:sp>
        <p:nvSpPr>
          <p:cNvPr id="194905" name="Rectangle 345"/>
          <p:cNvSpPr>
            <a:spLocks noChangeArrowheads="1"/>
          </p:cNvSpPr>
          <p:nvPr/>
        </p:nvSpPr>
        <p:spPr bwMode="auto">
          <a:xfrm>
            <a:off x="7058025" y="4979988"/>
            <a:ext cx="1381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06" name="Rectangle 346"/>
          <p:cNvSpPr>
            <a:spLocks noChangeArrowheads="1"/>
          </p:cNvSpPr>
          <p:nvPr/>
        </p:nvSpPr>
        <p:spPr bwMode="auto">
          <a:xfrm>
            <a:off x="7058025" y="4767263"/>
            <a:ext cx="1381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5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07" name="Rectangle 347"/>
          <p:cNvSpPr>
            <a:spLocks noChangeArrowheads="1"/>
          </p:cNvSpPr>
          <p:nvPr/>
        </p:nvSpPr>
        <p:spPr bwMode="auto">
          <a:xfrm>
            <a:off x="7058025" y="4546600"/>
            <a:ext cx="2111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10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08" name="Rectangle 348"/>
          <p:cNvSpPr>
            <a:spLocks noChangeArrowheads="1"/>
          </p:cNvSpPr>
          <p:nvPr/>
        </p:nvSpPr>
        <p:spPr bwMode="auto">
          <a:xfrm>
            <a:off x="7058025" y="4341813"/>
            <a:ext cx="2111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15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09" name="Rectangle 349"/>
          <p:cNvSpPr>
            <a:spLocks noChangeArrowheads="1"/>
          </p:cNvSpPr>
          <p:nvPr/>
        </p:nvSpPr>
        <p:spPr bwMode="auto">
          <a:xfrm>
            <a:off x="7058025" y="4121150"/>
            <a:ext cx="2111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20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10" name="Rectangle 350"/>
          <p:cNvSpPr>
            <a:spLocks noChangeArrowheads="1"/>
          </p:cNvSpPr>
          <p:nvPr/>
        </p:nvSpPr>
        <p:spPr bwMode="auto">
          <a:xfrm>
            <a:off x="7058025" y="3908425"/>
            <a:ext cx="2111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25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11" name="Rectangle 351"/>
          <p:cNvSpPr>
            <a:spLocks noChangeArrowheads="1"/>
          </p:cNvSpPr>
          <p:nvPr/>
        </p:nvSpPr>
        <p:spPr bwMode="auto">
          <a:xfrm>
            <a:off x="7058025" y="3695700"/>
            <a:ext cx="2111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30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12" name="Rectangle 352"/>
          <p:cNvSpPr>
            <a:spLocks noChangeArrowheads="1"/>
          </p:cNvSpPr>
          <p:nvPr/>
        </p:nvSpPr>
        <p:spPr bwMode="auto">
          <a:xfrm>
            <a:off x="7058025" y="3482975"/>
            <a:ext cx="2111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35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13" name="Rectangle 353"/>
          <p:cNvSpPr>
            <a:spLocks noChangeArrowheads="1"/>
          </p:cNvSpPr>
          <p:nvPr/>
        </p:nvSpPr>
        <p:spPr bwMode="auto">
          <a:xfrm>
            <a:off x="7058025" y="3270250"/>
            <a:ext cx="2111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40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14" name="Rectangle 354"/>
          <p:cNvSpPr>
            <a:spLocks noChangeArrowheads="1"/>
          </p:cNvSpPr>
          <p:nvPr/>
        </p:nvSpPr>
        <p:spPr bwMode="auto">
          <a:xfrm>
            <a:off x="7058025" y="3057525"/>
            <a:ext cx="2111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>
                <a:solidFill>
                  <a:srgbClr val="000000"/>
                </a:solidFill>
                <a:cs typeface="Arial" charset="0"/>
              </a:rPr>
              <a:t>45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15" name="Rectangle 355"/>
          <p:cNvSpPr>
            <a:spLocks noChangeArrowheads="1"/>
          </p:cNvSpPr>
          <p:nvPr/>
        </p:nvSpPr>
        <p:spPr bwMode="auto">
          <a:xfrm rot="16200000">
            <a:off x="6632576" y="3805237"/>
            <a:ext cx="1384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900" b="1">
                <a:solidFill>
                  <a:srgbClr val="000000"/>
                </a:solidFill>
              </a:rPr>
              <a:t>Показатель на</a:t>
            </a:r>
            <a:r>
              <a:rPr lang="ru-RU" sz="900" b="1">
                <a:solidFill>
                  <a:srgbClr val="000000"/>
                </a:solidFill>
                <a:cs typeface="Arial" charset="0"/>
              </a:rPr>
              <a:t> 100,000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16" name="Rectangle 356"/>
          <p:cNvSpPr>
            <a:spLocks noChangeArrowheads="1"/>
          </p:cNvSpPr>
          <p:nvPr/>
        </p:nvSpPr>
        <p:spPr bwMode="auto">
          <a:xfrm>
            <a:off x="3305175" y="5465763"/>
            <a:ext cx="192088" cy="7937"/>
          </a:xfrm>
          <a:prstGeom prst="rect">
            <a:avLst/>
          </a:prstGeom>
          <a:solidFill>
            <a:srgbClr val="FF83C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17" name="Rectangle 357"/>
          <p:cNvSpPr>
            <a:spLocks noChangeArrowheads="1"/>
          </p:cNvSpPr>
          <p:nvPr/>
        </p:nvSpPr>
        <p:spPr bwMode="auto">
          <a:xfrm>
            <a:off x="3305175" y="5473700"/>
            <a:ext cx="192088" cy="9525"/>
          </a:xfrm>
          <a:prstGeom prst="rect">
            <a:avLst/>
          </a:prstGeom>
          <a:solidFill>
            <a:srgbClr val="FF87C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18" name="Rectangle 358"/>
          <p:cNvSpPr>
            <a:spLocks noChangeArrowheads="1"/>
          </p:cNvSpPr>
          <p:nvPr/>
        </p:nvSpPr>
        <p:spPr bwMode="auto">
          <a:xfrm>
            <a:off x="3305175" y="5483225"/>
            <a:ext cx="192088" cy="7938"/>
          </a:xfrm>
          <a:prstGeom prst="rect">
            <a:avLst/>
          </a:prstGeom>
          <a:solidFill>
            <a:srgbClr val="FF8D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19" name="Rectangle 359"/>
          <p:cNvSpPr>
            <a:spLocks noChangeArrowheads="1"/>
          </p:cNvSpPr>
          <p:nvPr/>
        </p:nvSpPr>
        <p:spPr bwMode="auto">
          <a:xfrm>
            <a:off x="3305175" y="5491163"/>
            <a:ext cx="192088" cy="7937"/>
          </a:xfrm>
          <a:prstGeom prst="rect">
            <a:avLst/>
          </a:prstGeom>
          <a:solidFill>
            <a:srgbClr val="FF95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20" name="Rectangle 360"/>
          <p:cNvSpPr>
            <a:spLocks noChangeArrowheads="1"/>
          </p:cNvSpPr>
          <p:nvPr/>
        </p:nvSpPr>
        <p:spPr bwMode="auto">
          <a:xfrm>
            <a:off x="3305175" y="5499100"/>
            <a:ext cx="192088" cy="9525"/>
          </a:xfrm>
          <a:prstGeom prst="rect">
            <a:avLst/>
          </a:prstGeom>
          <a:solidFill>
            <a:srgbClr val="FF9FC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21" name="Rectangle 361"/>
          <p:cNvSpPr>
            <a:spLocks noChangeArrowheads="1"/>
          </p:cNvSpPr>
          <p:nvPr/>
        </p:nvSpPr>
        <p:spPr bwMode="auto">
          <a:xfrm>
            <a:off x="3305175" y="5508625"/>
            <a:ext cx="192088" cy="7938"/>
          </a:xfrm>
          <a:prstGeom prst="rect">
            <a:avLst/>
          </a:prstGeom>
          <a:solidFill>
            <a:srgbClr val="FFA9D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22" name="Rectangle 362"/>
          <p:cNvSpPr>
            <a:spLocks noChangeArrowheads="1"/>
          </p:cNvSpPr>
          <p:nvPr/>
        </p:nvSpPr>
        <p:spPr bwMode="auto">
          <a:xfrm>
            <a:off x="3305175" y="5516563"/>
            <a:ext cx="192088" cy="1587"/>
          </a:xfrm>
          <a:prstGeom prst="rect">
            <a:avLst/>
          </a:prstGeom>
          <a:solidFill>
            <a:srgbClr val="FFB3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23" name="Rectangle 363"/>
          <p:cNvSpPr>
            <a:spLocks noChangeArrowheads="1"/>
          </p:cNvSpPr>
          <p:nvPr/>
        </p:nvSpPr>
        <p:spPr bwMode="auto">
          <a:xfrm>
            <a:off x="3305175" y="5516563"/>
            <a:ext cx="192088" cy="9525"/>
          </a:xfrm>
          <a:prstGeom prst="rect">
            <a:avLst/>
          </a:prstGeom>
          <a:solidFill>
            <a:srgbClr val="FFBBD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24" name="Rectangle 364"/>
          <p:cNvSpPr>
            <a:spLocks noChangeArrowheads="1"/>
          </p:cNvSpPr>
          <p:nvPr/>
        </p:nvSpPr>
        <p:spPr bwMode="auto">
          <a:xfrm>
            <a:off x="3305175" y="5526088"/>
            <a:ext cx="192088" cy="7937"/>
          </a:xfrm>
          <a:prstGeom prst="rect">
            <a:avLst/>
          </a:prstGeom>
          <a:solidFill>
            <a:srgbClr val="FFC1E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25" name="Rectangle 365"/>
          <p:cNvSpPr>
            <a:spLocks noChangeArrowheads="1"/>
          </p:cNvSpPr>
          <p:nvPr/>
        </p:nvSpPr>
        <p:spPr bwMode="auto">
          <a:xfrm>
            <a:off x="3305175" y="5534025"/>
            <a:ext cx="192088" cy="7938"/>
          </a:xfrm>
          <a:prstGeom prst="rect">
            <a:avLst/>
          </a:prstGeom>
          <a:solidFill>
            <a:srgbClr val="FFC5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26" name="Rectangle 366"/>
          <p:cNvSpPr>
            <a:spLocks noChangeArrowheads="1"/>
          </p:cNvSpPr>
          <p:nvPr/>
        </p:nvSpPr>
        <p:spPr bwMode="auto">
          <a:xfrm>
            <a:off x="3305175" y="5541963"/>
            <a:ext cx="192088" cy="9525"/>
          </a:xfrm>
          <a:prstGeom prst="rect">
            <a:avLst/>
          </a:prstGeom>
          <a:solidFill>
            <a:srgbClr val="FFC7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27" name="Rectangle 367"/>
          <p:cNvSpPr>
            <a:spLocks noChangeArrowheads="1"/>
          </p:cNvSpPr>
          <p:nvPr/>
        </p:nvSpPr>
        <p:spPr bwMode="auto">
          <a:xfrm>
            <a:off x="3305175" y="5465763"/>
            <a:ext cx="2095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28" name="Rectangle 368"/>
          <p:cNvSpPr>
            <a:spLocks noChangeArrowheads="1"/>
          </p:cNvSpPr>
          <p:nvPr/>
        </p:nvSpPr>
        <p:spPr bwMode="auto">
          <a:xfrm>
            <a:off x="3541713" y="5422900"/>
            <a:ext cx="822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100" b="1">
                <a:solidFill>
                  <a:srgbClr val="000000"/>
                </a:solidFill>
              </a:rPr>
              <a:t>Количество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29" name="Line 369"/>
          <p:cNvSpPr>
            <a:spLocks noChangeShapeType="1"/>
          </p:cNvSpPr>
          <p:nvPr/>
        </p:nvSpPr>
        <p:spPr bwMode="auto">
          <a:xfrm>
            <a:off x="4375150" y="5508625"/>
            <a:ext cx="192088" cy="1588"/>
          </a:xfrm>
          <a:prstGeom prst="line">
            <a:avLst/>
          </a:prstGeom>
          <a:noFill/>
          <a:ln w="26988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30" name="Rectangle 370"/>
          <p:cNvSpPr>
            <a:spLocks noChangeArrowheads="1"/>
          </p:cNvSpPr>
          <p:nvPr/>
        </p:nvSpPr>
        <p:spPr bwMode="auto">
          <a:xfrm>
            <a:off x="4448175" y="5483225"/>
            <a:ext cx="46038" cy="42863"/>
          </a:xfrm>
          <a:prstGeom prst="rect">
            <a:avLst/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931" name="Rectangle 371"/>
          <p:cNvSpPr>
            <a:spLocks noChangeArrowheads="1"/>
          </p:cNvSpPr>
          <p:nvPr/>
        </p:nvSpPr>
        <p:spPr bwMode="auto">
          <a:xfrm>
            <a:off x="4603750" y="5422900"/>
            <a:ext cx="15446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100" b="1">
                <a:solidFill>
                  <a:srgbClr val="000000"/>
                </a:solidFill>
              </a:rPr>
              <a:t>Показатель на</a:t>
            </a:r>
            <a:r>
              <a:rPr lang="ru-RU" sz="1100" b="1">
                <a:solidFill>
                  <a:srgbClr val="000000"/>
                </a:solidFill>
                <a:cs typeface="Arial" charset="0"/>
              </a:rPr>
              <a:t> 100 000</a:t>
            </a:r>
            <a:endParaRPr lang="ru-RU" sz="1200">
              <a:solidFill>
                <a:srgbClr val="1F60A9"/>
              </a:solidFill>
              <a:cs typeface="Arial" charset="0"/>
            </a:endParaRPr>
          </a:p>
        </p:txBody>
      </p:sp>
      <p:sp>
        <p:nvSpPr>
          <p:cNvPr id="194932" name="Rectangle 372"/>
          <p:cNvSpPr>
            <a:spLocks noChangeArrowheads="1"/>
          </p:cNvSpPr>
          <p:nvPr/>
        </p:nvSpPr>
        <p:spPr bwMode="auto">
          <a:xfrm>
            <a:off x="1177925" y="1970088"/>
            <a:ext cx="72913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charset="0"/>
              <a:buBlip>
                <a:blip r:embed="rId2"/>
              </a:buBlip>
            </a:pPr>
            <a:r>
              <a:rPr lang="ru-RU" sz="1200">
                <a:solidFill>
                  <a:srgbClr val="2B63A9"/>
                </a:solidFill>
              </a:rPr>
              <a:t>Частота инвазивных пневмококковых инфекций высока среди</a:t>
            </a:r>
            <a:r>
              <a:rPr lang="en-US" sz="1200">
                <a:solidFill>
                  <a:srgbClr val="2B63A9"/>
                </a:solidFill>
                <a:cs typeface="Times New Roman" pitchFamily="18" charset="0"/>
              </a:rPr>
              <a:t>:</a:t>
            </a:r>
          </a:p>
          <a:p>
            <a:pPr lvl="1" eaLnBrk="0" hangingPunct="0">
              <a:spcBef>
                <a:spcPct val="50000"/>
              </a:spcBef>
              <a:buFont typeface="Arial" charset="0"/>
              <a:buBlip>
                <a:blip r:embed="rId3"/>
              </a:buBlip>
            </a:pPr>
            <a:r>
              <a:rPr lang="ru-RU" sz="1200" b="1">
                <a:solidFill>
                  <a:srgbClr val="2B63A9"/>
                </a:solidFill>
              </a:rPr>
              <a:t>Детей младше 2 лет</a:t>
            </a:r>
            <a:endParaRPr lang="en-US" sz="1200" b="1">
              <a:solidFill>
                <a:srgbClr val="2B63A9"/>
              </a:solidFill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 typeface="Arial" charset="0"/>
              <a:buBlip>
                <a:blip r:embed="rId3"/>
              </a:buBlip>
            </a:pPr>
            <a:r>
              <a:rPr lang="ru-RU" sz="1200" b="1">
                <a:solidFill>
                  <a:srgbClr val="2B63A9"/>
                </a:solidFill>
              </a:rPr>
              <a:t>Пожилых</a:t>
            </a:r>
            <a:r>
              <a:rPr lang="en-US" sz="1200" b="1">
                <a:solidFill>
                  <a:srgbClr val="2B63A9"/>
                </a:solidFill>
                <a:cs typeface="Times New Roman" pitchFamily="18" charset="0"/>
              </a:rPr>
              <a:t> </a:t>
            </a:r>
            <a:r>
              <a:rPr lang="en-US" sz="1200">
                <a:solidFill>
                  <a:srgbClr val="2B63A9"/>
                </a:solidFill>
                <a:cs typeface="Times New Roman" pitchFamily="18" charset="0"/>
              </a:rPr>
              <a:t>(</a:t>
            </a:r>
            <a:r>
              <a:rPr lang="ru-RU" sz="1200">
                <a:solidFill>
                  <a:srgbClr val="2B63A9"/>
                </a:solidFill>
              </a:rPr>
              <a:t>резко возрастает после 65 лет</a:t>
            </a:r>
            <a:r>
              <a:rPr lang="en-US" sz="1200">
                <a:solidFill>
                  <a:srgbClr val="2B63A9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94934" name="Text Box 3"/>
          <p:cNvSpPr txBox="1">
            <a:spLocks noChangeArrowheads="1"/>
          </p:cNvSpPr>
          <p:nvPr/>
        </p:nvSpPr>
        <p:spPr bwMode="auto">
          <a:xfrm>
            <a:off x="0" y="6286500"/>
            <a:ext cx="4287838" cy="160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5301" tIns="37650" rIns="75301" bIns="37650"/>
          <a:lstStyle/>
          <a:p>
            <a:pPr defTabSz="752475" eaLnBrk="0" hangingPunct="0"/>
            <a:r>
              <a:rPr lang="en-US" sz="1200">
                <a:solidFill>
                  <a:srgbClr val="3399FF"/>
                </a:solidFill>
                <a:cs typeface="Arial" charset="0"/>
              </a:rPr>
              <a:t>Adapted from [1] CDC ABC Surveillance* 2006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Tv7ufTQvS5u7B0etfPC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4029</Words>
  <Application>Microsoft Office PowerPoint</Application>
  <PresentationFormat>Экран (4:3)</PresentationFormat>
  <Paragraphs>514</Paragraphs>
  <Slides>29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think-cell Slide</vt:lpstr>
      <vt:lpstr>Актуальные вопросы вакцинопрофилактики</vt:lpstr>
      <vt:lpstr>Почему важно вакцинироваться в течение жизни?  Улучшить здоровье и благосостояние у населения</vt:lpstr>
      <vt:lpstr>Обоснования для вакцинации в течение жизни1–5</vt:lpstr>
      <vt:lpstr> Индивидуальные  потребности в вакцинации в течение жизни</vt:lpstr>
      <vt:lpstr>Изменение образа жизни у подростков и молодых взрослых</vt:lpstr>
      <vt:lpstr>Развитие международного туризма приводит к росту вероятности контакта с инфекционными заболеваниями и их потенциального распространения</vt:lpstr>
      <vt:lpstr>Лица пожилого возраста могут быть более чувствительны к инфекциям</vt:lpstr>
      <vt:lpstr>Слайд 8</vt:lpstr>
      <vt:lpstr>2 угрожаемые когорты ИПИ</vt:lpstr>
      <vt:lpstr>Слайд 10</vt:lpstr>
      <vt:lpstr>Ротавирусная инфекция</vt:lpstr>
      <vt:lpstr>Рекомендуемая схема вакцинации  против ротавирусной инфекции</vt:lpstr>
      <vt:lpstr>Слайд 13</vt:lpstr>
      <vt:lpstr>КОКЛЮШ У ДЕТЕЙ ПЕРВОГО ГОДА ЖИЗНИ</vt:lpstr>
      <vt:lpstr>Слайд 15</vt:lpstr>
      <vt:lpstr>Вакцинация окружения (COCON) </vt:lpstr>
      <vt:lpstr>Слайд 17</vt:lpstr>
      <vt:lpstr>Ветряная оспа в РФ </vt:lpstr>
      <vt:lpstr>Слайд 19</vt:lpstr>
      <vt:lpstr>Вирус varicella-zoster вызывает два заболевания: ветряную оспу и опоясывающий герпес</vt:lpstr>
      <vt:lpstr>Слайд 21</vt:lpstr>
      <vt:lpstr>КЛЕЩЕВОЙ ЭНЦЕФАЛИТ  Новосибирская область (2014-2017 гг.)</vt:lpstr>
      <vt:lpstr>Гепатит A: бремя заболевания</vt:lpstr>
      <vt:lpstr>Группы риска по гепатиту А</vt:lpstr>
      <vt:lpstr>Слайд 25</vt:lpstr>
      <vt:lpstr>Слайд 26</vt:lpstr>
      <vt:lpstr>Календарь вакцинации взрослых в РФ с 18 лет с учетом зарегистрированных в РФ вакцин и Приказа Минздрава России от 21 марта 2014 г. N 125н</vt:lpstr>
      <vt:lpstr>Что представляет собой иммунизация в течение жизни?</vt:lpstr>
      <vt:lpstr>Вопросы?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вакцинопрофилактики</dc:title>
  <dc:creator>Танец</dc:creator>
  <cp:lastModifiedBy>Танец</cp:lastModifiedBy>
  <cp:revision>5</cp:revision>
  <dcterms:created xsi:type="dcterms:W3CDTF">2020-04-15T16:01:10Z</dcterms:created>
  <dcterms:modified xsi:type="dcterms:W3CDTF">2020-04-15T16:50:53Z</dcterms:modified>
</cp:coreProperties>
</file>