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-86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BB756EC-7BDE-4F76-8A56-BC6BDCF4BD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8B945788-9F9C-42B4-8E95-A1594CB5F7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65C66FA-3078-42A5-AE57-C59AB93A4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F86DC71-238B-4074-893F-446C5F2ED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C16E1A2-9C38-4F84-879B-5E456183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8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34F0371-E788-43D6-9658-F71DEC0D6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8D1BFCEB-02F8-444F-91DD-6A7148F9F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EAE141F-1738-44AF-A832-69C02EA0E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9E00FD8-69C5-44A7-B409-B61AFDEE8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CA6E0FB2-9B84-4600-913F-3CA4F17FA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19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5400709-1159-4AAD-BB13-B13F29D2F7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68156A5D-C0BF-4F50-885B-7A102D5ECE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32D98CB9-A25C-46F0-997A-1C750A65A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64EDB23-4918-4058-A68A-E14BA3B4E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07EBD17-4096-4BDA-A1F7-3E51AC813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557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658C481-E667-435A-8B06-46C9713FD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44CA17F-73ED-4347-B935-B1E4FCA73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C95BB27-91B2-4043-B868-2B4F3F9E8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1AA6A72-CF2B-4C05-8AF7-6AB26C207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0C24F968-FA9C-4A44-848D-21307CED2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91608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57172F-CE72-47EE-8AEB-1B90945D6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DD45DAE-2786-4E6A-828B-1E008535F0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DBBF7D7-3FF2-4037-913F-1A4B9898C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40C0119-E95A-478F-85E4-680907009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7F4B4EE9-0CC7-45F3-800C-A655D6A4C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330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10B06E-BBC4-4233-9835-CAE23EC4D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F278C3E-0E18-45A2-B541-80F908F298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719B23C-5A05-4ACE-9248-9D0CCD7FC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D693F40-AAB0-4E7C-92BC-E845757DD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46AB5A73-5B55-4FF9-A946-5FC73F6D5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3C5A631-7E8B-440D-83D8-8A564F88A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2357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9190764-BBAC-43B6-9431-7AD7F5663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E303FE2F-267F-4D0B-B7DE-77588A29E1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DD9F9D4-FD2E-4F3F-9417-5E55F73B10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FB4AB5FD-8196-4BCA-9468-1C7F0AA401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3B18977-E005-4DA2-8B18-24ADAC7581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5B8C635E-062B-4FB6-85A2-8D6CF7ABE2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A36986AE-8A3C-40F8-BD39-B71A97B1C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FA00760B-7D30-4984-AFD3-74381580E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67347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D0A8A71-55FC-4D4A-A765-37B18FE00A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D830709D-6FAB-4B12-9A1D-E4FF10CE5B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B79FFDB-2A14-42E3-808B-9D1637F17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07517452-0D87-4DA7-86BA-EC3516F5F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1805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50B385A9-B7D0-43B5-BDC1-061747A8B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CD36F2C0-E0B0-4052-90AD-211B66D7D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F68168A-BDBD-4288-AF0C-F7B7EB0DF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20765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ED7C65-B00E-4A52-BD8D-EB8D7853A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15FD39-B799-4A46-B3A6-72094CE48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95B41C9-8FA3-4519-B8D8-DB4A6DAE21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F77673AC-33EF-4C57-B568-8DD97C49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DA9CDCA-66A4-4074-BE22-B34FEBE3E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6F7F70DD-BFF9-431E-86BB-F73FB276C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80858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49A7E40-90BF-4726-88C0-E3A2B20A86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9711C40-5BBE-48F9-AE44-E3CAD5F843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B1874E99-009D-42D7-B0F4-C1827F125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0F8D4EEE-3DE3-420F-9E51-CB230D9DA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C1E2E771-FF8B-43FF-9CCE-AAFE7368C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3E4270B7-F2C8-4A74-BE9E-11EB64A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5626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924BAA9-3552-4963-B639-0AD4F426E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CFC01D3F-509A-4609-9C98-D59D31529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18737E7-2CAE-4801-A2AE-70F65E48C8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4744D-75FD-41E0-845D-AF9552197586}" type="datetimeFigureOut">
              <a:rPr lang="ru-RU" smtClean="0"/>
              <a:pPr/>
              <a:t>27.12.2021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A38EAF1D-58DA-493D-8DD2-9F611A7379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90B7396-6CF0-4427-B3B4-75803E2F70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AC27E-2A23-4D83-9F69-BDEFA7ED499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4454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47DA81D-31D0-4964-8D8C-A06C0495A8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Правовые основы </a:t>
            </a:r>
            <a:r>
              <a:rPr lang="ru-RU" dirty="0" err="1"/>
              <a:t>ППк</a:t>
            </a:r>
            <a:r>
              <a:rPr lang="ru-RU" dirty="0"/>
              <a:t> в образовательной организации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A322756D-0C92-4BDE-9766-0392DD5FCD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МБОУ Гимназия 4</a:t>
            </a:r>
          </a:p>
        </p:txBody>
      </p:sp>
    </p:spTree>
    <p:extLst>
      <p:ext uri="{BB962C8B-B14F-4D97-AF65-F5344CB8AC3E}">
        <p14:creationId xmlns:p14="http://schemas.microsoft.com/office/powerpoint/2010/main" xmlns="" val="4240532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305AF0-BBEA-4613-AAB7-544A22565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Функции </a:t>
            </a:r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B7B0B30-7760-4723-A246-3394F5F8F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Экспертно-диагностическая</a:t>
            </a:r>
          </a:p>
          <a:p>
            <a:r>
              <a:rPr lang="ru-RU" dirty="0"/>
              <a:t>Аналитическая</a:t>
            </a:r>
          </a:p>
          <a:p>
            <a:r>
              <a:rPr lang="ru-RU" dirty="0"/>
              <a:t>Методическая</a:t>
            </a:r>
          </a:p>
          <a:p>
            <a:r>
              <a:rPr lang="ru-RU" dirty="0"/>
              <a:t>Функция сопровождения</a:t>
            </a:r>
          </a:p>
          <a:p>
            <a:r>
              <a:rPr lang="ru-RU" dirty="0"/>
              <a:t>Социально-</a:t>
            </a:r>
            <a:r>
              <a:rPr lang="ru-RU" dirty="0" err="1"/>
              <a:t>адаптативная</a:t>
            </a:r>
            <a:r>
              <a:rPr lang="ru-RU" dirty="0"/>
              <a:t> функция </a:t>
            </a:r>
          </a:p>
        </p:txBody>
      </p:sp>
    </p:spTree>
    <p:extLst>
      <p:ext uri="{BB962C8B-B14F-4D97-AF65-F5344CB8AC3E}">
        <p14:creationId xmlns:p14="http://schemas.microsoft.com/office/powerpoint/2010/main" xmlns="" val="38019145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E759C9-3315-4E26-8416-E63673C07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Принципы </a:t>
            </a:r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E981C5B-8BAE-46D9-BDF1-6152AFD77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Принцип междисциплинарного взаимодействия</a:t>
            </a:r>
          </a:p>
          <a:p>
            <a:r>
              <a:rPr lang="ru-RU" dirty="0"/>
              <a:t>Принцип уважения личности ребенка и родителя</a:t>
            </a:r>
          </a:p>
          <a:p>
            <a:r>
              <a:rPr lang="ru-RU" dirty="0"/>
              <a:t>Принцип информированного согласия</a:t>
            </a:r>
          </a:p>
          <a:p>
            <a:r>
              <a:rPr lang="ru-RU" dirty="0"/>
              <a:t>Принцип партнерства</a:t>
            </a:r>
          </a:p>
          <a:p>
            <a:r>
              <a:rPr lang="ru-RU" dirty="0"/>
              <a:t>Принцип добровольности</a:t>
            </a:r>
          </a:p>
          <a:p>
            <a:r>
              <a:rPr lang="ru-RU" dirty="0"/>
              <a:t>Принцип открытости</a:t>
            </a:r>
          </a:p>
          <a:p>
            <a:r>
              <a:rPr lang="ru-RU" dirty="0"/>
              <a:t>Принцип конфиденциальности</a:t>
            </a:r>
          </a:p>
          <a:p>
            <a:r>
              <a:rPr lang="ru-RU" dirty="0"/>
              <a:t>Принцип профессиональной ответственности.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2933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64FB0D-2ABC-4125-9575-C16D342E0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33074" cy="802493"/>
          </a:xfrm>
        </p:spPr>
        <p:txBody>
          <a:bodyPr/>
          <a:lstStyle/>
          <a:p>
            <a:r>
              <a:rPr lang="ru-RU" dirty="0"/>
              <a:t>             Благодарю за внимание !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7D407D31-406D-4868-A415-366139265D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39483" y="1308296"/>
            <a:ext cx="8848579" cy="5549704"/>
          </a:xfrm>
        </p:spPr>
      </p:pic>
    </p:spTree>
    <p:extLst>
      <p:ext uri="{BB962C8B-B14F-4D97-AF65-F5344CB8AC3E}">
        <p14:creationId xmlns:p14="http://schemas.microsoft.com/office/powerpoint/2010/main" xmlns="" val="1919612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B3D845-09FB-47A4-A356-544540DE1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460500"/>
          </a:xfrm>
        </p:spPr>
        <p:txBody>
          <a:bodyPr>
            <a:normAutofit fontScale="90000"/>
          </a:bodyPr>
          <a:lstStyle/>
          <a:p>
            <a:r>
              <a:rPr lang="ru-RU" dirty="0"/>
              <a:t>Будьте трепетны к миру , он заключен в мелочах, будьте трепетны к миру , сокрытому в </a:t>
            </a:r>
            <a:r>
              <a:rPr lang="ru-RU"/>
              <a:t>чьих </a:t>
            </a:r>
            <a:r>
              <a:rPr lang="ru-RU" smtClean="0"/>
              <a:t>-</a:t>
            </a:r>
            <a:r>
              <a:rPr lang="ru-RU" smtClean="0"/>
              <a:t> </a:t>
            </a:r>
            <a:r>
              <a:rPr lang="ru-RU" smtClean="0"/>
              <a:t>то </a:t>
            </a:r>
            <a:r>
              <a:rPr lang="ru-RU" dirty="0"/>
              <a:t>очах….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9422D172-76ED-47DD-A2A3-F2EF7E952D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364566" y="1885756"/>
            <a:ext cx="8539089" cy="4884663"/>
          </a:xfrm>
        </p:spPr>
      </p:pic>
    </p:spTree>
    <p:extLst>
      <p:ext uri="{BB962C8B-B14F-4D97-AF65-F5344CB8AC3E}">
        <p14:creationId xmlns:p14="http://schemas.microsoft.com/office/powerpoint/2010/main" xmlns="" val="19694900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4E783C3-6BF4-4EED-890D-D83D4C84F3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Мир и образование  для всех детей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175743-9F05-44A5-8520-798A49164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Инклюзия</a:t>
            </a:r>
            <a:r>
              <a:rPr lang="ru-RU" dirty="0"/>
              <a:t> — </a:t>
            </a:r>
            <a:r>
              <a:rPr lang="ru-RU" b="1" dirty="0"/>
              <a:t>это</a:t>
            </a:r>
            <a:r>
              <a:rPr lang="ru-RU" dirty="0"/>
              <a:t> процесс реального включения в активную жизнь социума людей имеющих трудности в физическом развитии, в том числе с инвалидностью или ментальными особенностями.</a:t>
            </a:r>
          </a:p>
          <a:p>
            <a:r>
              <a:rPr lang="ru-RU" b="1" dirty="0"/>
              <a:t>Инклюзивное образование </a:t>
            </a:r>
            <a:r>
              <a:rPr lang="ru-RU" dirty="0"/>
              <a:t>— это базис, это долг общества, государства , образовательной системы ,  создать условия для включения  ребёнка с особенностями психического или физического  развития в процесс образования.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141876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634B17C-5897-45C7-BC5D-ECDEAB7EF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Психолого-педагогическое сопровождение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0A796BF-4742-4BC6-A1CD-E4A86F81C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/>
              <a:t>Психолого</a:t>
            </a:r>
            <a:r>
              <a:rPr lang="ru-RU" dirty="0"/>
              <a:t>-</a:t>
            </a:r>
            <a:r>
              <a:rPr lang="ru-RU" b="1" dirty="0"/>
              <a:t>педагогическое сопровождение</a:t>
            </a:r>
            <a:r>
              <a:rPr lang="ru-RU" dirty="0"/>
              <a:t> – это целостная система, в процессе деятельности которой создаются социально-психологические и </a:t>
            </a:r>
            <a:r>
              <a:rPr lang="ru-RU" b="1" dirty="0"/>
              <a:t>педагогические</a:t>
            </a:r>
            <a:r>
              <a:rPr lang="ru-RU" dirty="0"/>
              <a:t> условия для успешного развития и обучения каждого обучающегося в процессе обучения.</a:t>
            </a:r>
          </a:p>
        </p:txBody>
      </p:sp>
    </p:spTree>
    <p:extLst>
      <p:ext uri="{BB962C8B-B14F-4D97-AF65-F5344CB8AC3E}">
        <p14:creationId xmlns:p14="http://schemas.microsoft.com/office/powerpoint/2010/main" xmlns="" val="42323905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A6C836D-F5F2-42C6-B03A-88E41FD395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Нормативно-правовые документы как основа для </a:t>
            </a:r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19E0DA9-C51E-4E18-8E56-F67DBB49B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Федеральный закон «Об образовании в Российской Федерации» № 273 от 29 декабря 2012 года , статьи закона 27, 34, 42,44,79. </a:t>
            </a:r>
          </a:p>
          <a:p>
            <a:r>
              <a:rPr lang="ru-RU" dirty="0"/>
              <a:t>Распоряжение Министерства Просвещения Российской Федерации от 9 сентября 2019 года «Об утверждении примерного положения о психолого-педагогическом консилиуме образовательной организации»</a:t>
            </a:r>
          </a:p>
          <a:p>
            <a:r>
              <a:rPr lang="ru-RU" dirty="0"/>
              <a:t>Устав гимназии</a:t>
            </a:r>
          </a:p>
          <a:p>
            <a:r>
              <a:rPr lang="ru-RU" dirty="0"/>
              <a:t>Приказ, положение о </a:t>
            </a:r>
            <a:r>
              <a:rPr lang="ru-RU" dirty="0" err="1"/>
              <a:t>ППк</a:t>
            </a:r>
            <a:r>
              <a:rPr lang="ru-RU" dirty="0"/>
              <a:t> в образовательной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3049273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31636B-FC9E-47E1-B94A-B220180DA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Документы деятельности </a:t>
            </a:r>
            <a:r>
              <a:rPr lang="ru-RU" dirty="0" err="1"/>
              <a:t>ППк</a:t>
            </a:r>
            <a:r>
              <a:rPr lang="ru-RU" dirty="0"/>
              <a:t> в образовательной организации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6B890DE-DB89-4892-8194-2FF37C5AF8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План работы </a:t>
            </a:r>
            <a:r>
              <a:rPr lang="ru-RU" dirty="0" err="1"/>
              <a:t>ППк</a:t>
            </a:r>
            <a:r>
              <a:rPr lang="ru-RU" dirty="0"/>
              <a:t>  гимназии на учебный год</a:t>
            </a:r>
          </a:p>
          <a:p>
            <a:r>
              <a:rPr lang="ru-RU" dirty="0"/>
              <a:t>Журнал записи </a:t>
            </a:r>
            <a:r>
              <a:rPr lang="ru-RU" dirty="0" err="1"/>
              <a:t>ППк</a:t>
            </a:r>
            <a:endParaRPr lang="ru-RU" dirty="0"/>
          </a:p>
          <a:p>
            <a:r>
              <a:rPr lang="ru-RU" dirty="0"/>
              <a:t>Папка протоколов </a:t>
            </a:r>
            <a:r>
              <a:rPr lang="ru-RU" dirty="0" err="1"/>
              <a:t>ППк</a:t>
            </a:r>
            <a:endParaRPr lang="ru-RU" dirty="0"/>
          </a:p>
          <a:p>
            <a:r>
              <a:rPr lang="ru-RU" dirty="0"/>
              <a:t>Журнал регистрации заключений и рекомендаций </a:t>
            </a:r>
          </a:p>
          <a:p>
            <a:r>
              <a:rPr lang="ru-RU" dirty="0"/>
              <a:t>Журнал регистрации обучающихся направленных на ПМПК</a:t>
            </a:r>
          </a:p>
          <a:p>
            <a:r>
              <a:rPr lang="ru-RU" dirty="0"/>
              <a:t>Карта развития обучающегося</a:t>
            </a:r>
          </a:p>
          <a:p>
            <a:r>
              <a:rPr lang="ru-RU" dirty="0"/>
              <a:t>Отчет о работе </a:t>
            </a:r>
            <a:r>
              <a:rPr lang="ru-RU" dirty="0" err="1"/>
              <a:t>ППк</a:t>
            </a:r>
            <a:r>
              <a:rPr lang="ru-RU" dirty="0"/>
              <a:t> за прошедший учебный год</a:t>
            </a:r>
          </a:p>
        </p:txBody>
      </p:sp>
    </p:spTree>
    <p:extLst>
      <p:ext uri="{BB962C8B-B14F-4D97-AF65-F5344CB8AC3E}">
        <p14:creationId xmlns:p14="http://schemas.microsoft.com/office/powerpoint/2010/main" xmlns="" val="1515145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932B59-7D69-4B21-9C9F-2AB42DA06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такое консилиум?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9E71D42-F7D0-4A3F-826B-BB2772CBF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err="1"/>
              <a:t>Конси́лиум</a:t>
            </a:r>
            <a:r>
              <a:rPr lang="ru-RU" dirty="0"/>
              <a:t> (лат. </a:t>
            </a:r>
            <a:r>
              <a:rPr lang="ru-RU" dirty="0" err="1"/>
              <a:t>consilium</a:t>
            </a:r>
            <a:r>
              <a:rPr lang="ru-RU" dirty="0"/>
              <a:t> — «совещание, обсуждение») </a:t>
            </a:r>
          </a:p>
          <a:p>
            <a:r>
              <a:rPr lang="ru-RU" dirty="0"/>
              <a:t> Психолого-педагогический </a:t>
            </a:r>
            <a:r>
              <a:rPr lang="ru-RU" b="1" dirty="0"/>
              <a:t>консилиум </a:t>
            </a:r>
            <a:r>
              <a:rPr lang="ru-RU" dirty="0"/>
              <a:t>- организационная технология  взаимодействия всех участников психолого-педагогического сопровождения образовательного процесса в образовательной организации.</a:t>
            </a:r>
          </a:p>
        </p:txBody>
      </p:sp>
    </p:spTree>
    <p:extLst>
      <p:ext uri="{BB962C8B-B14F-4D97-AF65-F5344CB8AC3E}">
        <p14:creationId xmlns:p14="http://schemas.microsoft.com/office/powerpoint/2010/main" xmlns="" val="254829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3A7538-7425-4E29-8EDD-7A5FC385D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Какие бывают консилиумы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D66E14D-4DD4-468B-818D-2EDC6A7F68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По времени проведения </a:t>
            </a:r>
          </a:p>
          <a:p>
            <a:r>
              <a:rPr lang="ru-RU" dirty="0"/>
              <a:t> Плановые - не реже одного раза в полугодие</a:t>
            </a:r>
          </a:p>
          <a:p>
            <a:r>
              <a:rPr lang="ru-RU" dirty="0"/>
              <a:t>Внеплановые – новые обстоятельства, новые учащиеся, конфликтные ситуации, отсутствие динамики, отрицательная динамика. </a:t>
            </a:r>
          </a:p>
        </p:txBody>
      </p:sp>
    </p:spTree>
    <p:extLst>
      <p:ext uri="{BB962C8B-B14F-4D97-AF65-F5344CB8AC3E}">
        <p14:creationId xmlns:p14="http://schemas.microsoft.com/office/powerpoint/2010/main" xmlns="" val="4193881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53A445C-1C30-43E0-9397-F33B55097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Цели </a:t>
            </a:r>
            <a:r>
              <a:rPr lang="ru-RU" dirty="0" err="1"/>
              <a:t>ППк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4CCC871-0172-43BE-AD74-C32F00289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Создание условий для обучен6ия, развития, социализации и адаптации учащихся посредством психолого-педагогического сопровождения.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414005342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240</Words>
  <Application>Microsoft Office PowerPoint</Application>
  <PresentationFormat>Произвольный</PresentationFormat>
  <Paragraphs>46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Правовые основы ППк в образовательной организации</vt:lpstr>
      <vt:lpstr>Будьте трепетны к миру , он заключен в мелочах, будьте трепетны к миру , сокрытому в чьих - то очах….</vt:lpstr>
      <vt:lpstr>Мир и образование  для всех детей </vt:lpstr>
      <vt:lpstr>Психолого-педагогическое сопровождение</vt:lpstr>
      <vt:lpstr>Нормативно-правовые документы как основа для ППк</vt:lpstr>
      <vt:lpstr>Документы деятельности ППк в образовательной организации</vt:lpstr>
      <vt:lpstr>Что такое консилиум? </vt:lpstr>
      <vt:lpstr>Какие бывают консилиумы</vt:lpstr>
      <vt:lpstr>Цели ППк</vt:lpstr>
      <vt:lpstr>Функции ППк</vt:lpstr>
      <vt:lpstr>Принципы ППк</vt:lpstr>
      <vt:lpstr>             Благодарю за внимание 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Правовые основы ППк в образовательной организации</dc:title>
  <dc:creator>user</dc:creator>
  <cp:lastModifiedBy>User</cp:lastModifiedBy>
  <cp:revision>8</cp:revision>
  <dcterms:created xsi:type="dcterms:W3CDTF">2021-12-26T16:05:19Z</dcterms:created>
  <dcterms:modified xsi:type="dcterms:W3CDTF">2021-12-27T07:48:36Z</dcterms:modified>
</cp:coreProperties>
</file>