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88" r:id="rId2"/>
    <p:sldId id="287" r:id="rId3"/>
    <p:sldId id="304" r:id="rId4"/>
    <p:sldId id="289" r:id="rId5"/>
    <p:sldId id="258" r:id="rId6"/>
    <p:sldId id="278" r:id="rId7"/>
    <p:sldId id="292" r:id="rId8"/>
    <p:sldId id="293" r:id="rId9"/>
    <p:sldId id="260" r:id="rId10"/>
    <p:sldId id="261" r:id="rId11"/>
    <p:sldId id="297" r:id="rId12"/>
    <p:sldId id="263" r:id="rId13"/>
    <p:sldId id="264" r:id="rId14"/>
    <p:sldId id="299" r:id="rId15"/>
    <p:sldId id="300" r:id="rId16"/>
    <p:sldId id="273" r:id="rId17"/>
    <p:sldId id="282" r:id="rId18"/>
    <p:sldId id="274" r:id="rId19"/>
    <p:sldId id="283" r:id="rId20"/>
    <p:sldId id="284" r:id="rId21"/>
    <p:sldId id="285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3" r:id="rId41"/>
    <p:sldId id="324" r:id="rId42"/>
    <p:sldId id="325" r:id="rId43"/>
    <p:sldId id="326" r:id="rId44"/>
    <p:sldId id="327" r:id="rId45"/>
    <p:sldId id="303" r:id="rId46"/>
    <p:sldId id="329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1356" y="-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3C27EC-6A3E-4AA9-853A-F304AD28EA96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53623C7-DA34-4637-AB69-8971CD77FD9C}">
      <dgm:prSet phldrT="[Текст]"/>
      <dgm:spPr/>
      <dgm:t>
        <a:bodyPr/>
        <a:lstStyle/>
        <a:p>
          <a:pPr algn="ctr"/>
          <a:r>
            <a:rPr lang="ru-RU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1 ступень</a:t>
          </a:r>
        </a:p>
        <a:p>
          <a:pPr algn="ctr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Овладение буквенными обозначениями</a:t>
          </a:r>
        </a:p>
      </dgm:t>
    </dgm:pt>
    <dgm:pt modelId="{DDCE153E-D01A-454C-9CE1-3746B190A83B}" type="parTrans" cxnId="{033F848F-DB14-43BD-8D62-865D9EEF6C63}">
      <dgm:prSet/>
      <dgm:spPr/>
      <dgm:t>
        <a:bodyPr/>
        <a:lstStyle/>
        <a:p>
          <a:endParaRPr lang="ru-RU"/>
        </a:p>
      </dgm:t>
    </dgm:pt>
    <dgm:pt modelId="{ECD12B09-E44F-43EE-8B0E-E0384243D05E}" type="sibTrans" cxnId="{033F848F-DB14-43BD-8D62-865D9EEF6C63}">
      <dgm:prSet/>
      <dgm:spPr/>
      <dgm:t>
        <a:bodyPr/>
        <a:lstStyle/>
        <a:p>
          <a:endParaRPr lang="ru-RU"/>
        </a:p>
      </dgm:t>
    </dgm:pt>
    <dgm:pt modelId="{90546D96-5B87-437A-ABD4-2BC116D5241B}">
      <dgm:prSet phldrT="[Текст]"/>
      <dgm:spPr/>
      <dgm:t>
        <a:bodyPr/>
        <a:lstStyle/>
        <a:p>
          <a:pPr algn="ctr"/>
          <a:r>
            <a:rPr lang="ru-RU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2 ступень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Слоговое чтение</a:t>
          </a:r>
        </a:p>
      </dgm:t>
    </dgm:pt>
    <dgm:pt modelId="{616C1F2B-7136-45C1-8E4D-9048A887A1F2}" type="parTrans" cxnId="{3DCE85A8-0BAD-4A8A-9615-D3C42D658DDF}">
      <dgm:prSet/>
      <dgm:spPr/>
      <dgm:t>
        <a:bodyPr/>
        <a:lstStyle/>
        <a:p>
          <a:endParaRPr lang="ru-RU"/>
        </a:p>
      </dgm:t>
    </dgm:pt>
    <dgm:pt modelId="{89BE39C0-7FE8-4244-894F-57F6DB92F1F8}" type="sibTrans" cxnId="{3DCE85A8-0BAD-4A8A-9615-D3C42D658DDF}">
      <dgm:prSet/>
      <dgm:spPr/>
      <dgm:t>
        <a:bodyPr/>
        <a:lstStyle/>
        <a:p>
          <a:endParaRPr lang="ru-RU"/>
        </a:p>
      </dgm:t>
    </dgm:pt>
    <dgm:pt modelId="{88C9D13A-A5CC-45C8-992D-A50FF59F6428}">
      <dgm:prSet phldrT="[Текст]"/>
      <dgm:spPr/>
      <dgm:t>
        <a:bodyPr/>
        <a:lstStyle/>
        <a:p>
          <a:pPr algn="ctr"/>
          <a:r>
            <a:rPr lang="ru-RU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3 ступень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Целостное восприятие слова</a:t>
          </a:r>
        </a:p>
      </dgm:t>
    </dgm:pt>
    <dgm:pt modelId="{57FB3F31-C099-40E9-8109-E3D67A17FBAA}" type="parTrans" cxnId="{58FD684D-852E-4E4E-B066-808DCD28F529}">
      <dgm:prSet/>
      <dgm:spPr/>
      <dgm:t>
        <a:bodyPr/>
        <a:lstStyle/>
        <a:p>
          <a:endParaRPr lang="ru-RU"/>
        </a:p>
      </dgm:t>
    </dgm:pt>
    <dgm:pt modelId="{1F51175E-7F14-447C-B777-E4D5BBD9F2E3}" type="sibTrans" cxnId="{58FD684D-852E-4E4E-B066-808DCD28F529}">
      <dgm:prSet/>
      <dgm:spPr/>
      <dgm:t>
        <a:bodyPr/>
        <a:lstStyle/>
        <a:p>
          <a:endParaRPr lang="ru-RU"/>
        </a:p>
      </dgm:t>
    </dgm:pt>
    <dgm:pt modelId="{255C2D0B-D808-44B7-856A-F5E3E3BC2A22}">
      <dgm:prSet/>
      <dgm:spPr/>
      <dgm:t>
        <a:bodyPr/>
        <a:lstStyle/>
        <a:p>
          <a:pPr algn="ctr"/>
          <a:r>
            <a:rPr lang="ru-RU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4 ступень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Синтетическое чтение</a:t>
          </a:r>
        </a:p>
      </dgm:t>
    </dgm:pt>
    <dgm:pt modelId="{CDBCE0FC-3393-41C6-9533-4425F8C4537C}" type="parTrans" cxnId="{E936780D-ADC9-4531-9F2B-B5E8E042E12D}">
      <dgm:prSet/>
      <dgm:spPr/>
      <dgm:t>
        <a:bodyPr/>
        <a:lstStyle/>
        <a:p>
          <a:endParaRPr lang="ru-RU"/>
        </a:p>
      </dgm:t>
    </dgm:pt>
    <dgm:pt modelId="{F4D2329C-72FD-4A6B-8F93-8C3164C6E7D1}" type="sibTrans" cxnId="{E936780D-ADC9-4531-9F2B-B5E8E042E12D}">
      <dgm:prSet/>
      <dgm:spPr/>
      <dgm:t>
        <a:bodyPr/>
        <a:lstStyle/>
        <a:p>
          <a:endParaRPr lang="ru-RU"/>
        </a:p>
      </dgm:t>
    </dgm:pt>
    <dgm:pt modelId="{34FE86E5-625E-423E-BD46-9DBE59417CD3}" type="pres">
      <dgm:prSet presAssocID="{F93C27EC-6A3E-4AA9-853A-F304AD28EA9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B82CCD0-C2C4-4AC3-ADC8-1EAD96E4F115}" type="pres">
      <dgm:prSet presAssocID="{A53623C7-DA34-4637-AB69-8971CD77FD9C}" presName="composite" presStyleCnt="0"/>
      <dgm:spPr/>
    </dgm:pt>
    <dgm:pt modelId="{7246E295-5431-4113-A1E3-AFB6E47E4187}" type="pres">
      <dgm:prSet presAssocID="{A53623C7-DA34-4637-AB69-8971CD77FD9C}" presName="LShape" presStyleLbl="alignNode1" presStyleIdx="0" presStyleCnt="7" custScaleX="124660" custLinFactNeighborX="-15640" custLinFactNeighborY="-5950"/>
      <dgm:spPr/>
    </dgm:pt>
    <dgm:pt modelId="{68365E3D-BE6A-4F59-9ABF-C2D5B217823D}" type="pres">
      <dgm:prSet presAssocID="{A53623C7-DA34-4637-AB69-8971CD77FD9C}" presName="ParentText" presStyleLbl="revTx" presStyleIdx="0" presStyleCnt="4" custScaleY="85596" custLinFactNeighborX="-31474" custLinFactNeighborY="-107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8772A0-C7C9-4E03-8BBD-C5112FE2161B}" type="pres">
      <dgm:prSet presAssocID="{A53623C7-DA34-4637-AB69-8971CD77FD9C}" presName="Triangle" presStyleLbl="alignNode1" presStyleIdx="1" presStyleCnt="7" custLinFactNeighborX="-47984" custLinFactNeighborY="12378"/>
      <dgm:spPr/>
    </dgm:pt>
    <dgm:pt modelId="{CADA6F42-3711-4450-825C-E3AD2FE07B12}" type="pres">
      <dgm:prSet presAssocID="{ECD12B09-E44F-43EE-8B0E-E0384243D05E}" presName="sibTrans" presStyleCnt="0"/>
      <dgm:spPr/>
    </dgm:pt>
    <dgm:pt modelId="{1D9DCE69-70FB-4FC0-8219-E16AF80337A1}" type="pres">
      <dgm:prSet presAssocID="{ECD12B09-E44F-43EE-8B0E-E0384243D05E}" presName="space" presStyleCnt="0"/>
      <dgm:spPr/>
    </dgm:pt>
    <dgm:pt modelId="{F221DF4C-2F04-4153-B2BB-CB9B2F4D0C9C}" type="pres">
      <dgm:prSet presAssocID="{90546D96-5B87-437A-ABD4-2BC116D5241B}" presName="composite" presStyleCnt="0"/>
      <dgm:spPr/>
    </dgm:pt>
    <dgm:pt modelId="{9A5E2D5F-2D9D-4C9E-B6C6-875B7629E884}" type="pres">
      <dgm:prSet presAssocID="{90546D96-5B87-437A-ABD4-2BC116D5241B}" presName="LShape" presStyleLbl="alignNode1" presStyleIdx="2" presStyleCnt="7" custScaleX="129219" custLinFactNeighborX="-12757" custLinFactNeighborY="11050"/>
      <dgm:spPr/>
    </dgm:pt>
    <dgm:pt modelId="{717DF169-93E1-4681-AA39-05F8426F0553}" type="pres">
      <dgm:prSet presAssocID="{90546D96-5B87-437A-ABD4-2BC116D5241B}" presName="ParentText" presStyleLbl="revTx" presStyleIdx="1" presStyleCnt="4" custLinFactNeighborX="-30555" custLinFactNeighborY="9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9C4688-79F3-4821-80F3-DAE496987B7F}" type="pres">
      <dgm:prSet presAssocID="{90546D96-5B87-437A-ABD4-2BC116D5241B}" presName="Triangle" presStyleLbl="alignNode1" presStyleIdx="3" presStyleCnt="7" custLinFactNeighborX="71" custLinFactNeighborY="72931"/>
      <dgm:spPr/>
      <dgm:t>
        <a:bodyPr/>
        <a:lstStyle/>
        <a:p>
          <a:endParaRPr lang="ru-RU"/>
        </a:p>
      </dgm:t>
    </dgm:pt>
    <dgm:pt modelId="{6836310F-3CF1-4562-B4B1-BB7A814AB97C}" type="pres">
      <dgm:prSet presAssocID="{89BE39C0-7FE8-4244-894F-57F6DB92F1F8}" presName="sibTrans" presStyleCnt="0"/>
      <dgm:spPr/>
    </dgm:pt>
    <dgm:pt modelId="{BD4CDF48-CC75-4B6A-85C8-578C874219D5}" type="pres">
      <dgm:prSet presAssocID="{89BE39C0-7FE8-4244-894F-57F6DB92F1F8}" presName="space" presStyleCnt="0"/>
      <dgm:spPr/>
    </dgm:pt>
    <dgm:pt modelId="{600030B8-09BA-4BED-B0C0-50DF2DED1E36}" type="pres">
      <dgm:prSet presAssocID="{88C9D13A-A5CC-45C8-992D-A50FF59F6428}" presName="composite" presStyleCnt="0"/>
      <dgm:spPr/>
    </dgm:pt>
    <dgm:pt modelId="{34AC9819-3950-432F-BB33-74EF050E6BAB}" type="pres">
      <dgm:prSet presAssocID="{88C9D13A-A5CC-45C8-992D-A50FF59F6428}" presName="LShape" presStyleLbl="alignNode1" presStyleIdx="4" presStyleCnt="7" custScaleX="125490" custLinFactNeighborX="-9541" custLinFactNeighborY="13601"/>
      <dgm:spPr/>
    </dgm:pt>
    <dgm:pt modelId="{CC88B3E1-119B-4F22-8EA5-0851B8D04D3B}" type="pres">
      <dgm:prSet presAssocID="{88C9D13A-A5CC-45C8-992D-A50FF59F6428}" presName="ParentText" presStyleLbl="revTx" presStyleIdx="2" presStyleCnt="4" custLinFactNeighborX="-17541" custLinFactNeighborY="142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94293D-E0E8-4942-BA27-235532E223A8}" type="pres">
      <dgm:prSet presAssocID="{88C9D13A-A5CC-45C8-992D-A50FF59F6428}" presName="Triangle" presStyleLbl="alignNode1" presStyleIdx="5" presStyleCnt="7" custLinFactNeighborX="-7189" custLinFactNeighborY="83958"/>
      <dgm:spPr/>
    </dgm:pt>
    <dgm:pt modelId="{C56C2B82-065D-49B9-BB2E-5CDE1FBE0CF8}" type="pres">
      <dgm:prSet presAssocID="{1F51175E-7F14-447C-B777-E4D5BBD9F2E3}" presName="sibTrans" presStyleCnt="0"/>
      <dgm:spPr/>
    </dgm:pt>
    <dgm:pt modelId="{6CE42C60-AE34-4138-8B50-05953BBF3A1E}" type="pres">
      <dgm:prSet presAssocID="{1F51175E-7F14-447C-B777-E4D5BBD9F2E3}" presName="space" presStyleCnt="0"/>
      <dgm:spPr/>
    </dgm:pt>
    <dgm:pt modelId="{4B2180A5-9099-4599-8604-029CD1E09196}" type="pres">
      <dgm:prSet presAssocID="{255C2D0B-D808-44B7-856A-F5E3E3BC2A22}" presName="composite" presStyleCnt="0"/>
      <dgm:spPr/>
    </dgm:pt>
    <dgm:pt modelId="{C1E3E8C6-E4DF-47CC-9FA4-B65DC72EC8A8}" type="pres">
      <dgm:prSet presAssocID="{255C2D0B-D808-44B7-856A-F5E3E3BC2A22}" presName="LShape" presStyleLbl="alignNode1" presStyleIdx="6" presStyleCnt="7" custLinFactNeighborX="-11815" custLinFactNeighborY="25692"/>
      <dgm:spPr/>
    </dgm:pt>
    <dgm:pt modelId="{BEFEDF64-6FCB-458A-801B-DAB37ECFC884}" type="pres">
      <dgm:prSet presAssocID="{255C2D0B-D808-44B7-856A-F5E3E3BC2A22}" presName="ParentText" presStyleLbl="revTx" presStyleIdx="3" presStyleCnt="4" custLinFactNeighborX="-6224" custLinFactNeighborY="239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FD684D-852E-4E4E-B066-808DCD28F529}" srcId="{F93C27EC-6A3E-4AA9-853A-F304AD28EA96}" destId="{88C9D13A-A5CC-45C8-992D-A50FF59F6428}" srcOrd="2" destOrd="0" parTransId="{57FB3F31-C099-40E9-8109-E3D67A17FBAA}" sibTransId="{1F51175E-7F14-447C-B777-E4D5BBD9F2E3}"/>
    <dgm:cxn modelId="{FF8D401C-9E00-4ABF-A7F8-8D42C9E6EF3A}" type="presOf" srcId="{88C9D13A-A5CC-45C8-992D-A50FF59F6428}" destId="{CC88B3E1-119B-4F22-8EA5-0851B8D04D3B}" srcOrd="0" destOrd="0" presId="urn:microsoft.com/office/officeart/2009/3/layout/StepUpProcess"/>
    <dgm:cxn modelId="{E936780D-ADC9-4531-9F2B-B5E8E042E12D}" srcId="{F93C27EC-6A3E-4AA9-853A-F304AD28EA96}" destId="{255C2D0B-D808-44B7-856A-F5E3E3BC2A22}" srcOrd="3" destOrd="0" parTransId="{CDBCE0FC-3393-41C6-9533-4425F8C4537C}" sibTransId="{F4D2329C-72FD-4A6B-8F93-8C3164C6E7D1}"/>
    <dgm:cxn modelId="{033F848F-DB14-43BD-8D62-865D9EEF6C63}" srcId="{F93C27EC-6A3E-4AA9-853A-F304AD28EA96}" destId="{A53623C7-DA34-4637-AB69-8971CD77FD9C}" srcOrd="0" destOrd="0" parTransId="{DDCE153E-D01A-454C-9CE1-3746B190A83B}" sibTransId="{ECD12B09-E44F-43EE-8B0E-E0384243D05E}"/>
    <dgm:cxn modelId="{3DCE85A8-0BAD-4A8A-9615-D3C42D658DDF}" srcId="{F93C27EC-6A3E-4AA9-853A-F304AD28EA96}" destId="{90546D96-5B87-437A-ABD4-2BC116D5241B}" srcOrd="1" destOrd="0" parTransId="{616C1F2B-7136-45C1-8E4D-9048A887A1F2}" sibTransId="{89BE39C0-7FE8-4244-894F-57F6DB92F1F8}"/>
    <dgm:cxn modelId="{E88BDFB3-9741-488B-A500-C60BEE044FB9}" type="presOf" srcId="{90546D96-5B87-437A-ABD4-2BC116D5241B}" destId="{717DF169-93E1-4681-AA39-05F8426F0553}" srcOrd="0" destOrd="0" presId="urn:microsoft.com/office/officeart/2009/3/layout/StepUpProcess"/>
    <dgm:cxn modelId="{A729AC83-C626-4CAB-BECC-A2E16B24004D}" type="presOf" srcId="{255C2D0B-D808-44B7-856A-F5E3E3BC2A22}" destId="{BEFEDF64-6FCB-458A-801B-DAB37ECFC884}" srcOrd="0" destOrd="0" presId="urn:microsoft.com/office/officeart/2009/3/layout/StepUpProcess"/>
    <dgm:cxn modelId="{7F685575-2038-4AA2-A280-F6D68EAAA77E}" type="presOf" srcId="{F93C27EC-6A3E-4AA9-853A-F304AD28EA96}" destId="{34FE86E5-625E-423E-BD46-9DBE59417CD3}" srcOrd="0" destOrd="0" presId="urn:microsoft.com/office/officeart/2009/3/layout/StepUpProcess"/>
    <dgm:cxn modelId="{67693826-EB61-4EEB-AD1F-AD768DF75517}" type="presOf" srcId="{A53623C7-DA34-4637-AB69-8971CD77FD9C}" destId="{68365E3D-BE6A-4F59-9ABF-C2D5B217823D}" srcOrd="0" destOrd="0" presId="urn:microsoft.com/office/officeart/2009/3/layout/StepUpProcess"/>
    <dgm:cxn modelId="{8308F90D-D5D0-485C-9983-3DD22086DFB1}" type="presParOf" srcId="{34FE86E5-625E-423E-BD46-9DBE59417CD3}" destId="{BB82CCD0-C2C4-4AC3-ADC8-1EAD96E4F115}" srcOrd="0" destOrd="0" presId="urn:microsoft.com/office/officeart/2009/3/layout/StepUpProcess"/>
    <dgm:cxn modelId="{1E3607ED-D010-467C-A5E8-203BDF3F6989}" type="presParOf" srcId="{BB82CCD0-C2C4-4AC3-ADC8-1EAD96E4F115}" destId="{7246E295-5431-4113-A1E3-AFB6E47E4187}" srcOrd="0" destOrd="0" presId="urn:microsoft.com/office/officeart/2009/3/layout/StepUpProcess"/>
    <dgm:cxn modelId="{BC546955-35C6-4EA3-89E8-69CB54D45A01}" type="presParOf" srcId="{BB82CCD0-C2C4-4AC3-ADC8-1EAD96E4F115}" destId="{68365E3D-BE6A-4F59-9ABF-C2D5B217823D}" srcOrd="1" destOrd="0" presId="urn:microsoft.com/office/officeart/2009/3/layout/StepUpProcess"/>
    <dgm:cxn modelId="{F07F4F8E-2E13-4C3B-8F80-540EF9081EF7}" type="presParOf" srcId="{BB82CCD0-C2C4-4AC3-ADC8-1EAD96E4F115}" destId="{348772A0-C7C9-4E03-8BBD-C5112FE2161B}" srcOrd="2" destOrd="0" presId="urn:microsoft.com/office/officeart/2009/3/layout/StepUpProcess"/>
    <dgm:cxn modelId="{8F219380-2C25-4F8F-8E32-356BC3154F2A}" type="presParOf" srcId="{34FE86E5-625E-423E-BD46-9DBE59417CD3}" destId="{CADA6F42-3711-4450-825C-E3AD2FE07B12}" srcOrd="1" destOrd="0" presId="urn:microsoft.com/office/officeart/2009/3/layout/StepUpProcess"/>
    <dgm:cxn modelId="{16006BC9-41FA-4678-BCC5-54AE85BE70E7}" type="presParOf" srcId="{CADA6F42-3711-4450-825C-E3AD2FE07B12}" destId="{1D9DCE69-70FB-4FC0-8219-E16AF80337A1}" srcOrd="0" destOrd="0" presId="urn:microsoft.com/office/officeart/2009/3/layout/StepUpProcess"/>
    <dgm:cxn modelId="{16910DF6-38A0-42F2-B71D-025763A1FD93}" type="presParOf" srcId="{34FE86E5-625E-423E-BD46-9DBE59417CD3}" destId="{F221DF4C-2F04-4153-B2BB-CB9B2F4D0C9C}" srcOrd="2" destOrd="0" presId="urn:microsoft.com/office/officeart/2009/3/layout/StepUpProcess"/>
    <dgm:cxn modelId="{3F849096-D654-45B7-8D64-2287AD310459}" type="presParOf" srcId="{F221DF4C-2F04-4153-B2BB-CB9B2F4D0C9C}" destId="{9A5E2D5F-2D9D-4C9E-B6C6-875B7629E884}" srcOrd="0" destOrd="0" presId="urn:microsoft.com/office/officeart/2009/3/layout/StepUpProcess"/>
    <dgm:cxn modelId="{251C3B63-9788-4669-A546-53B550EA529A}" type="presParOf" srcId="{F221DF4C-2F04-4153-B2BB-CB9B2F4D0C9C}" destId="{717DF169-93E1-4681-AA39-05F8426F0553}" srcOrd="1" destOrd="0" presId="urn:microsoft.com/office/officeart/2009/3/layout/StepUpProcess"/>
    <dgm:cxn modelId="{7F756DF4-6169-4E87-8210-3A81A9785796}" type="presParOf" srcId="{F221DF4C-2F04-4153-B2BB-CB9B2F4D0C9C}" destId="{3C9C4688-79F3-4821-80F3-DAE496987B7F}" srcOrd="2" destOrd="0" presId="urn:microsoft.com/office/officeart/2009/3/layout/StepUpProcess"/>
    <dgm:cxn modelId="{EDD22178-AC8F-447A-B533-2E9AF4790683}" type="presParOf" srcId="{34FE86E5-625E-423E-BD46-9DBE59417CD3}" destId="{6836310F-3CF1-4562-B4B1-BB7A814AB97C}" srcOrd="3" destOrd="0" presId="urn:microsoft.com/office/officeart/2009/3/layout/StepUpProcess"/>
    <dgm:cxn modelId="{E1506959-4E19-48C7-B7ED-6B35398075D5}" type="presParOf" srcId="{6836310F-3CF1-4562-B4B1-BB7A814AB97C}" destId="{BD4CDF48-CC75-4B6A-85C8-578C874219D5}" srcOrd="0" destOrd="0" presId="urn:microsoft.com/office/officeart/2009/3/layout/StepUpProcess"/>
    <dgm:cxn modelId="{9473E6FF-0752-4FF6-B4B6-68CD68FF864C}" type="presParOf" srcId="{34FE86E5-625E-423E-BD46-9DBE59417CD3}" destId="{600030B8-09BA-4BED-B0C0-50DF2DED1E36}" srcOrd="4" destOrd="0" presId="urn:microsoft.com/office/officeart/2009/3/layout/StepUpProcess"/>
    <dgm:cxn modelId="{8B66A8BB-CC47-429C-ADDD-DD364B489665}" type="presParOf" srcId="{600030B8-09BA-4BED-B0C0-50DF2DED1E36}" destId="{34AC9819-3950-432F-BB33-74EF050E6BAB}" srcOrd="0" destOrd="0" presId="urn:microsoft.com/office/officeart/2009/3/layout/StepUpProcess"/>
    <dgm:cxn modelId="{36F73AA1-89A6-452E-92E9-D653707F8512}" type="presParOf" srcId="{600030B8-09BA-4BED-B0C0-50DF2DED1E36}" destId="{CC88B3E1-119B-4F22-8EA5-0851B8D04D3B}" srcOrd="1" destOrd="0" presId="urn:microsoft.com/office/officeart/2009/3/layout/StepUpProcess"/>
    <dgm:cxn modelId="{C566F611-BA71-44A0-B554-2C79E20E76A7}" type="presParOf" srcId="{600030B8-09BA-4BED-B0C0-50DF2DED1E36}" destId="{A894293D-E0E8-4942-BA27-235532E223A8}" srcOrd="2" destOrd="0" presId="urn:microsoft.com/office/officeart/2009/3/layout/StepUpProcess"/>
    <dgm:cxn modelId="{B3BE8254-91A5-4270-AACD-1FA3DB4A1F5B}" type="presParOf" srcId="{34FE86E5-625E-423E-BD46-9DBE59417CD3}" destId="{C56C2B82-065D-49B9-BB2E-5CDE1FBE0CF8}" srcOrd="5" destOrd="0" presId="urn:microsoft.com/office/officeart/2009/3/layout/StepUpProcess"/>
    <dgm:cxn modelId="{4666D791-0738-4A23-BCD2-01633BE96221}" type="presParOf" srcId="{C56C2B82-065D-49B9-BB2E-5CDE1FBE0CF8}" destId="{6CE42C60-AE34-4138-8B50-05953BBF3A1E}" srcOrd="0" destOrd="0" presId="urn:microsoft.com/office/officeart/2009/3/layout/StepUpProcess"/>
    <dgm:cxn modelId="{73A99E73-7A92-4BB1-938C-97C7E2B794E1}" type="presParOf" srcId="{34FE86E5-625E-423E-BD46-9DBE59417CD3}" destId="{4B2180A5-9099-4599-8604-029CD1E09196}" srcOrd="6" destOrd="0" presId="urn:microsoft.com/office/officeart/2009/3/layout/StepUpProcess"/>
    <dgm:cxn modelId="{CD82D9EB-82DE-4D1A-949A-E34B41CD7F12}" type="presParOf" srcId="{4B2180A5-9099-4599-8604-029CD1E09196}" destId="{C1E3E8C6-E4DF-47CC-9FA4-B65DC72EC8A8}" srcOrd="0" destOrd="0" presId="urn:microsoft.com/office/officeart/2009/3/layout/StepUpProcess"/>
    <dgm:cxn modelId="{2FD1FE59-8783-4BB1-8FE5-F3DFE1181BC9}" type="presParOf" srcId="{4B2180A5-9099-4599-8604-029CD1E09196}" destId="{BEFEDF64-6FCB-458A-801B-DAB37ECFC884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56487A-056D-4A97-9A17-EF1F767FC166}" type="doc">
      <dgm:prSet loTypeId="urn:microsoft.com/office/officeart/2005/8/layout/gear1" loCatId="cycle" qsTypeId="urn:microsoft.com/office/officeart/2005/8/quickstyle/simple5" qsCatId="simple" csTypeId="urn:microsoft.com/office/officeart/2005/8/colors/colorful4" csCatId="colorful" phldr="1"/>
      <dgm:spPr/>
    </dgm:pt>
    <dgm:pt modelId="{3E2F9C51-F22C-434B-89DB-BDA9A87D15B2}">
      <dgm:prSet phldrT="[Текст]" custT="1"/>
      <dgm:spPr/>
      <dgm:t>
        <a:bodyPr/>
        <a:lstStyle/>
        <a:p>
          <a:r>
            <a: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блок</a:t>
          </a:r>
        </a:p>
        <a:p>
          <a:r>
            <a:rPr lang="ru-RU" sz="2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и контроль двигательных функций</a:t>
          </a:r>
        </a:p>
      </dgm:t>
    </dgm:pt>
    <dgm:pt modelId="{4D3D9B9A-F589-4CF3-A2A4-27A75C7EBEF3}" type="parTrans" cxnId="{3B8C74CF-6BF3-4253-AD91-B467FC6159C7}">
      <dgm:prSet/>
      <dgm:spPr/>
      <dgm:t>
        <a:bodyPr/>
        <a:lstStyle/>
        <a:p>
          <a:endParaRPr lang="ru-RU"/>
        </a:p>
      </dgm:t>
    </dgm:pt>
    <dgm:pt modelId="{C48D578D-5B63-49A7-BF98-E432426F3D76}" type="sibTrans" cxnId="{3B8C74CF-6BF3-4253-AD91-B467FC6159C7}">
      <dgm:prSet/>
      <dgm:spPr/>
      <dgm:t>
        <a:bodyPr/>
        <a:lstStyle/>
        <a:p>
          <a:endParaRPr lang="ru-RU"/>
        </a:p>
      </dgm:t>
    </dgm:pt>
    <dgm:pt modelId="{2A03CFC8-EA89-4406-B88F-12D47ED82ADC}">
      <dgm:prSet phldrT="[Текст]" custT="1"/>
      <dgm:spPr/>
      <dgm:t>
        <a:bodyPr/>
        <a:lstStyle/>
        <a:p>
          <a:r>
            <a: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блок</a:t>
          </a:r>
        </a:p>
        <a:p>
          <a:r>
            <a:rPr lang="ru-RU" sz="2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Обработка сенсорной информации</a:t>
          </a:r>
        </a:p>
      </dgm:t>
    </dgm:pt>
    <dgm:pt modelId="{B98DF664-12A7-4696-B963-AA44E54625DC}" type="parTrans" cxnId="{871104D5-125F-4A8E-9EBA-C4854D896976}">
      <dgm:prSet/>
      <dgm:spPr/>
      <dgm:t>
        <a:bodyPr/>
        <a:lstStyle/>
        <a:p>
          <a:endParaRPr lang="ru-RU"/>
        </a:p>
      </dgm:t>
    </dgm:pt>
    <dgm:pt modelId="{AA112862-FEF3-46BD-9BBF-CA2D40D863D6}" type="sibTrans" cxnId="{871104D5-125F-4A8E-9EBA-C4854D896976}">
      <dgm:prSet/>
      <dgm:spPr/>
      <dgm:t>
        <a:bodyPr/>
        <a:lstStyle/>
        <a:p>
          <a:endParaRPr lang="ru-RU"/>
        </a:p>
      </dgm:t>
    </dgm:pt>
    <dgm:pt modelId="{93054ABE-CA19-4395-9CE3-B202C4788064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bg1"/>
              </a:solidFill>
            </a:rPr>
            <a:t> </a:t>
          </a:r>
          <a:r>
            <a:rPr lang="ru-RU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блок</a:t>
          </a:r>
        </a:p>
        <a:p>
          <a:r>
            <a:rPr lang="ru-RU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Тонус нервной системы</a:t>
          </a:r>
        </a:p>
      </dgm:t>
    </dgm:pt>
    <dgm:pt modelId="{A2EED9EA-7ACD-4455-927B-2A939A46A4DA}" type="sibTrans" cxnId="{529E0112-9B1B-402B-B469-E7CA6C75788C}">
      <dgm:prSet/>
      <dgm:spPr/>
      <dgm:t>
        <a:bodyPr/>
        <a:lstStyle/>
        <a:p>
          <a:endParaRPr lang="ru-RU"/>
        </a:p>
      </dgm:t>
    </dgm:pt>
    <dgm:pt modelId="{6DE9DD2C-38F2-4278-BDB9-BFFB14E8A289}" type="parTrans" cxnId="{529E0112-9B1B-402B-B469-E7CA6C75788C}">
      <dgm:prSet/>
      <dgm:spPr/>
      <dgm:t>
        <a:bodyPr/>
        <a:lstStyle/>
        <a:p>
          <a:endParaRPr lang="ru-RU"/>
        </a:p>
      </dgm:t>
    </dgm:pt>
    <dgm:pt modelId="{60DB9693-6D14-4A56-8BA7-D8058A317B2C}">
      <dgm:prSet/>
      <dgm:spPr/>
      <dgm:t>
        <a:bodyPr/>
        <a:lstStyle/>
        <a:p>
          <a:endParaRPr lang="ru-RU"/>
        </a:p>
      </dgm:t>
    </dgm:pt>
    <dgm:pt modelId="{49AFDCD7-2250-45E9-8A1F-F94DF6C2B0C9}" type="parTrans" cxnId="{86CBECCC-7612-4696-A4BD-A58A1ED57EC3}">
      <dgm:prSet/>
      <dgm:spPr/>
      <dgm:t>
        <a:bodyPr/>
        <a:lstStyle/>
        <a:p>
          <a:endParaRPr lang="ru-RU"/>
        </a:p>
      </dgm:t>
    </dgm:pt>
    <dgm:pt modelId="{06C1FD3A-CC77-427F-AA8A-C36C3F2E2332}" type="sibTrans" cxnId="{86CBECCC-7612-4696-A4BD-A58A1ED57EC3}">
      <dgm:prSet/>
      <dgm:spPr/>
      <dgm:t>
        <a:bodyPr/>
        <a:lstStyle/>
        <a:p>
          <a:endParaRPr lang="ru-RU"/>
        </a:p>
      </dgm:t>
    </dgm:pt>
    <dgm:pt modelId="{15E321F9-A0D3-42EB-A195-22F449DFD671}" type="pres">
      <dgm:prSet presAssocID="{9856487A-056D-4A97-9A17-EF1F767FC16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BD35CBA-64E0-4E89-BD9A-44DAC75B7ACC}" type="pres">
      <dgm:prSet presAssocID="{3E2F9C51-F22C-434B-89DB-BDA9A87D15B2}" presName="gear1" presStyleLbl="node1" presStyleIdx="0" presStyleCnt="3" custScaleX="124215" custScaleY="111134" custLinFactNeighborX="30067" custLinFactNeighborY="30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6288BE-167C-4736-AFD3-3F5B158F30E0}" type="pres">
      <dgm:prSet presAssocID="{3E2F9C51-F22C-434B-89DB-BDA9A87D15B2}" presName="gear1srcNode" presStyleLbl="node1" presStyleIdx="0" presStyleCnt="3"/>
      <dgm:spPr/>
      <dgm:t>
        <a:bodyPr/>
        <a:lstStyle/>
        <a:p>
          <a:endParaRPr lang="ru-RU"/>
        </a:p>
      </dgm:t>
    </dgm:pt>
    <dgm:pt modelId="{3967D258-3DF4-46E4-B926-3D4CFE7EA575}" type="pres">
      <dgm:prSet presAssocID="{3E2F9C51-F22C-434B-89DB-BDA9A87D15B2}" presName="gear1dstNode" presStyleLbl="node1" presStyleIdx="0" presStyleCnt="3"/>
      <dgm:spPr/>
      <dgm:t>
        <a:bodyPr/>
        <a:lstStyle/>
        <a:p>
          <a:endParaRPr lang="ru-RU"/>
        </a:p>
      </dgm:t>
    </dgm:pt>
    <dgm:pt modelId="{E207AB0D-10B4-45B2-9857-35C1B1E4A1E7}" type="pres">
      <dgm:prSet presAssocID="{2A03CFC8-EA89-4406-B88F-12D47ED82ADC}" presName="gear2" presStyleLbl="node1" presStyleIdx="1" presStyleCnt="3" custScaleX="182847" custScaleY="160223" custLinFactNeighborX="-5877" custLinFactNeighborY="330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FB0FEA-B695-411D-A477-D94EEF92CC73}" type="pres">
      <dgm:prSet presAssocID="{2A03CFC8-EA89-4406-B88F-12D47ED82ADC}" presName="gear2srcNode" presStyleLbl="node1" presStyleIdx="1" presStyleCnt="3"/>
      <dgm:spPr/>
      <dgm:t>
        <a:bodyPr/>
        <a:lstStyle/>
        <a:p>
          <a:endParaRPr lang="ru-RU"/>
        </a:p>
      </dgm:t>
    </dgm:pt>
    <dgm:pt modelId="{758E5BDF-D1DA-477F-B94F-A1A2ECF515C0}" type="pres">
      <dgm:prSet presAssocID="{2A03CFC8-EA89-4406-B88F-12D47ED82ADC}" presName="gear2dstNode" presStyleLbl="node1" presStyleIdx="1" presStyleCnt="3"/>
      <dgm:spPr/>
      <dgm:t>
        <a:bodyPr/>
        <a:lstStyle/>
        <a:p>
          <a:endParaRPr lang="ru-RU"/>
        </a:p>
      </dgm:t>
    </dgm:pt>
    <dgm:pt modelId="{07A675B2-A3D2-4CDD-A99C-A7C7F2B4E1BB}" type="pres">
      <dgm:prSet presAssocID="{93054ABE-CA19-4395-9CE3-B202C4788064}" presName="gear3" presStyleLbl="node1" presStyleIdx="2" presStyleCnt="3" custAng="59138" custScaleX="160108" custScaleY="154080" custLinFactNeighborX="13465" custLinFactNeighborY="-10295"/>
      <dgm:spPr/>
      <dgm:t>
        <a:bodyPr/>
        <a:lstStyle/>
        <a:p>
          <a:endParaRPr lang="ru-RU"/>
        </a:p>
      </dgm:t>
    </dgm:pt>
    <dgm:pt modelId="{CAED2E5E-FDAB-4758-9BED-9ABE6EA8496E}" type="pres">
      <dgm:prSet presAssocID="{93054ABE-CA19-4395-9CE3-B202C4788064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0D2F13-BEA4-4765-9336-C45CE95D6A7E}" type="pres">
      <dgm:prSet presAssocID="{93054ABE-CA19-4395-9CE3-B202C4788064}" presName="gear3srcNode" presStyleLbl="node1" presStyleIdx="2" presStyleCnt="3"/>
      <dgm:spPr/>
      <dgm:t>
        <a:bodyPr/>
        <a:lstStyle/>
        <a:p>
          <a:endParaRPr lang="ru-RU"/>
        </a:p>
      </dgm:t>
    </dgm:pt>
    <dgm:pt modelId="{38130806-0B17-4F50-A43E-3B2CF30D791C}" type="pres">
      <dgm:prSet presAssocID="{93054ABE-CA19-4395-9CE3-B202C4788064}" presName="gear3dstNode" presStyleLbl="node1" presStyleIdx="2" presStyleCnt="3"/>
      <dgm:spPr/>
      <dgm:t>
        <a:bodyPr/>
        <a:lstStyle/>
        <a:p>
          <a:endParaRPr lang="ru-RU"/>
        </a:p>
      </dgm:t>
    </dgm:pt>
    <dgm:pt modelId="{169893A3-5B26-4E63-B07C-83C0E7BB7674}" type="pres">
      <dgm:prSet presAssocID="{C48D578D-5B63-49A7-BF98-E432426F3D76}" presName="connector1" presStyleLbl="sibTrans2D1" presStyleIdx="0" presStyleCnt="3" custAng="20907037" custScaleX="77892" custScaleY="90729" custLinFactNeighborX="41294" custLinFactNeighborY="-9584"/>
      <dgm:spPr/>
      <dgm:t>
        <a:bodyPr/>
        <a:lstStyle/>
        <a:p>
          <a:endParaRPr lang="ru-RU"/>
        </a:p>
      </dgm:t>
    </dgm:pt>
    <dgm:pt modelId="{AC0C69B1-26DE-44EC-A2BE-5AFCB22A7EF0}" type="pres">
      <dgm:prSet presAssocID="{AA112862-FEF3-46BD-9BBF-CA2D40D863D6}" presName="connector2" presStyleLbl="sibTrans2D1" presStyleIdx="1" presStyleCnt="3" custAng="20407649" custLinFactNeighborX="-40585" custLinFactNeighborY="27339"/>
      <dgm:spPr/>
      <dgm:t>
        <a:bodyPr/>
        <a:lstStyle/>
        <a:p>
          <a:endParaRPr lang="ru-RU"/>
        </a:p>
      </dgm:t>
    </dgm:pt>
    <dgm:pt modelId="{9B677126-0ABD-4846-BAA7-EBB787EA65D8}" type="pres">
      <dgm:prSet presAssocID="{A2EED9EA-7ACD-4455-927B-2A939A46A4DA}" presName="connector3" presStyleLbl="sibTrans2D1" presStyleIdx="2" presStyleCnt="3" custAng="3444091" custScaleX="157048" custScaleY="213594" custLinFactNeighborX="-6988" custLinFactNeighborY="13006"/>
      <dgm:spPr/>
      <dgm:t>
        <a:bodyPr/>
        <a:lstStyle/>
        <a:p>
          <a:endParaRPr lang="ru-RU"/>
        </a:p>
      </dgm:t>
    </dgm:pt>
  </dgm:ptLst>
  <dgm:cxnLst>
    <dgm:cxn modelId="{9B3492CF-5C25-4691-920B-064D0140683D}" type="presOf" srcId="{3E2F9C51-F22C-434B-89DB-BDA9A87D15B2}" destId="{ABD35CBA-64E0-4E89-BD9A-44DAC75B7ACC}" srcOrd="0" destOrd="0" presId="urn:microsoft.com/office/officeart/2005/8/layout/gear1"/>
    <dgm:cxn modelId="{C8DC9AFF-AC68-4752-82E1-F3EF1AEFB02D}" type="presOf" srcId="{2A03CFC8-EA89-4406-B88F-12D47ED82ADC}" destId="{E207AB0D-10B4-45B2-9857-35C1B1E4A1E7}" srcOrd="0" destOrd="0" presId="urn:microsoft.com/office/officeart/2005/8/layout/gear1"/>
    <dgm:cxn modelId="{340E1698-6BDF-4462-B87A-5B7CCE0694B2}" type="presOf" srcId="{93054ABE-CA19-4395-9CE3-B202C4788064}" destId="{38130806-0B17-4F50-A43E-3B2CF30D791C}" srcOrd="3" destOrd="0" presId="urn:microsoft.com/office/officeart/2005/8/layout/gear1"/>
    <dgm:cxn modelId="{1389F208-67FD-43C6-B696-B2E8BB614535}" type="presOf" srcId="{2A03CFC8-EA89-4406-B88F-12D47ED82ADC}" destId="{20FB0FEA-B695-411D-A477-D94EEF92CC73}" srcOrd="1" destOrd="0" presId="urn:microsoft.com/office/officeart/2005/8/layout/gear1"/>
    <dgm:cxn modelId="{871104D5-125F-4A8E-9EBA-C4854D896976}" srcId="{9856487A-056D-4A97-9A17-EF1F767FC166}" destId="{2A03CFC8-EA89-4406-B88F-12D47ED82ADC}" srcOrd="1" destOrd="0" parTransId="{B98DF664-12A7-4696-B963-AA44E54625DC}" sibTransId="{AA112862-FEF3-46BD-9BBF-CA2D40D863D6}"/>
    <dgm:cxn modelId="{9B45A15C-1ABC-4125-A74A-1B5C3E7810B8}" type="presOf" srcId="{A2EED9EA-7ACD-4455-927B-2A939A46A4DA}" destId="{9B677126-0ABD-4846-BAA7-EBB787EA65D8}" srcOrd="0" destOrd="0" presId="urn:microsoft.com/office/officeart/2005/8/layout/gear1"/>
    <dgm:cxn modelId="{12613FEE-84CA-4B43-8ED8-6A4EBF42C137}" type="presOf" srcId="{C48D578D-5B63-49A7-BF98-E432426F3D76}" destId="{169893A3-5B26-4E63-B07C-83C0E7BB7674}" srcOrd="0" destOrd="0" presId="urn:microsoft.com/office/officeart/2005/8/layout/gear1"/>
    <dgm:cxn modelId="{D0C8337A-83FA-4D36-AC00-AFEC8C93E54F}" type="presOf" srcId="{93054ABE-CA19-4395-9CE3-B202C4788064}" destId="{CAED2E5E-FDAB-4758-9BED-9ABE6EA8496E}" srcOrd="1" destOrd="0" presId="urn:microsoft.com/office/officeart/2005/8/layout/gear1"/>
    <dgm:cxn modelId="{B3F55651-BFFD-42CF-A343-232B6EFFFA8F}" type="presOf" srcId="{2A03CFC8-EA89-4406-B88F-12D47ED82ADC}" destId="{758E5BDF-D1DA-477F-B94F-A1A2ECF515C0}" srcOrd="2" destOrd="0" presId="urn:microsoft.com/office/officeart/2005/8/layout/gear1"/>
    <dgm:cxn modelId="{3B8C74CF-6BF3-4253-AD91-B467FC6159C7}" srcId="{9856487A-056D-4A97-9A17-EF1F767FC166}" destId="{3E2F9C51-F22C-434B-89DB-BDA9A87D15B2}" srcOrd="0" destOrd="0" parTransId="{4D3D9B9A-F589-4CF3-A2A4-27A75C7EBEF3}" sibTransId="{C48D578D-5B63-49A7-BF98-E432426F3D76}"/>
    <dgm:cxn modelId="{EEF8BC3F-A4AF-4184-B773-016163320DBD}" type="presOf" srcId="{93054ABE-CA19-4395-9CE3-B202C4788064}" destId="{07A675B2-A3D2-4CDD-A99C-A7C7F2B4E1BB}" srcOrd="0" destOrd="0" presId="urn:microsoft.com/office/officeart/2005/8/layout/gear1"/>
    <dgm:cxn modelId="{BA035650-78C6-4DB1-809B-73704119F607}" type="presOf" srcId="{3E2F9C51-F22C-434B-89DB-BDA9A87D15B2}" destId="{3967D258-3DF4-46E4-B926-3D4CFE7EA575}" srcOrd="2" destOrd="0" presId="urn:microsoft.com/office/officeart/2005/8/layout/gear1"/>
    <dgm:cxn modelId="{934619EF-E006-4E1E-8F6E-A78F7B957865}" type="presOf" srcId="{93054ABE-CA19-4395-9CE3-B202C4788064}" destId="{5D0D2F13-BEA4-4765-9336-C45CE95D6A7E}" srcOrd="2" destOrd="0" presId="urn:microsoft.com/office/officeart/2005/8/layout/gear1"/>
    <dgm:cxn modelId="{86CBECCC-7612-4696-A4BD-A58A1ED57EC3}" srcId="{9856487A-056D-4A97-9A17-EF1F767FC166}" destId="{60DB9693-6D14-4A56-8BA7-D8058A317B2C}" srcOrd="3" destOrd="0" parTransId="{49AFDCD7-2250-45E9-8A1F-F94DF6C2B0C9}" sibTransId="{06C1FD3A-CC77-427F-AA8A-C36C3F2E2332}"/>
    <dgm:cxn modelId="{529E0112-9B1B-402B-B469-E7CA6C75788C}" srcId="{9856487A-056D-4A97-9A17-EF1F767FC166}" destId="{93054ABE-CA19-4395-9CE3-B202C4788064}" srcOrd="2" destOrd="0" parTransId="{6DE9DD2C-38F2-4278-BDB9-BFFB14E8A289}" sibTransId="{A2EED9EA-7ACD-4455-927B-2A939A46A4DA}"/>
    <dgm:cxn modelId="{3AC10AB2-E652-42D9-8642-D622B1020EB3}" type="presOf" srcId="{3E2F9C51-F22C-434B-89DB-BDA9A87D15B2}" destId="{EE6288BE-167C-4736-AFD3-3F5B158F30E0}" srcOrd="1" destOrd="0" presId="urn:microsoft.com/office/officeart/2005/8/layout/gear1"/>
    <dgm:cxn modelId="{2EA2F096-9DA4-48BE-AAEB-A376737CB165}" type="presOf" srcId="{AA112862-FEF3-46BD-9BBF-CA2D40D863D6}" destId="{AC0C69B1-26DE-44EC-A2BE-5AFCB22A7EF0}" srcOrd="0" destOrd="0" presId="urn:microsoft.com/office/officeart/2005/8/layout/gear1"/>
    <dgm:cxn modelId="{CE84807B-9352-4673-9944-06119889111D}" type="presOf" srcId="{9856487A-056D-4A97-9A17-EF1F767FC166}" destId="{15E321F9-A0D3-42EB-A195-22F449DFD671}" srcOrd="0" destOrd="0" presId="urn:microsoft.com/office/officeart/2005/8/layout/gear1"/>
    <dgm:cxn modelId="{F052F3CA-5E88-43C8-95A6-F5AB666A7C09}" type="presParOf" srcId="{15E321F9-A0D3-42EB-A195-22F449DFD671}" destId="{ABD35CBA-64E0-4E89-BD9A-44DAC75B7ACC}" srcOrd="0" destOrd="0" presId="urn:microsoft.com/office/officeart/2005/8/layout/gear1"/>
    <dgm:cxn modelId="{EABF8F36-141E-4279-BDB0-75A2B5BD6334}" type="presParOf" srcId="{15E321F9-A0D3-42EB-A195-22F449DFD671}" destId="{EE6288BE-167C-4736-AFD3-3F5B158F30E0}" srcOrd="1" destOrd="0" presId="urn:microsoft.com/office/officeart/2005/8/layout/gear1"/>
    <dgm:cxn modelId="{75702979-40CA-4897-9777-3833D2F1FA55}" type="presParOf" srcId="{15E321F9-A0D3-42EB-A195-22F449DFD671}" destId="{3967D258-3DF4-46E4-B926-3D4CFE7EA575}" srcOrd="2" destOrd="0" presId="urn:microsoft.com/office/officeart/2005/8/layout/gear1"/>
    <dgm:cxn modelId="{176A0F21-2D50-435C-ACB2-9205207E6B5F}" type="presParOf" srcId="{15E321F9-A0D3-42EB-A195-22F449DFD671}" destId="{E207AB0D-10B4-45B2-9857-35C1B1E4A1E7}" srcOrd="3" destOrd="0" presId="urn:microsoft.com/office/officeart/2005/8/layout/gear1"/>
    <dgm:cxn modelId="{8FB8DF85-C10B-49B6-A1F1-93ED42C291B2}" type="presParOf" srcId="{15E321F9-A0D3-42EB-A195-22F449DFD671}" destId="{20FB0FEA-B695-411D-A477-D94EEF92CC73}" srcOrd="4" destOrd="0" presId="urn:microsoft.com/office/officeart/2005/8/layout/gear1"/>
    <dgm:cxn modelId="{7AD99BFC-2554-44BE-A128-E874F3235F8A}" type="presParOf" srcId="{15E321F9-A0D3-42EB-A195-22F449DFD671}" destId="{758E5BDF-D1DA-477F-B94F-A1A2ECF515C0}" srcOrd="5" destOrd="0" presId="urn:microsoft.com/office/officeart/2005/8/layout/gear1"/>
    <dgm:cxn modelId="{444F3675-69A4-4F27-A82D-19132219F79A}" type="presParOf" srcId="{15E321F9-A0D3-42EB-A195-22F449DFD671}" destId="{07A675B2-A3D2-4CDD-A99C-A7C7F2B4E1BB}" srcOrd="6" destOrd="0" presId="urn:microsoft.com/office/officeart/2005/8/layout/gear1"/>
    <dgm:cxn modelId="{04FADCAE-23BF-499F-A19F-54932F92048F}" type="presParOf" srcId="{15E321F9-A0D3-42EB-A195-22F449DFD671}" destId="{CAED2E5E-FDAB-4758-9BED-9ABE6EA8496E}" srcOrd="7" destOrd="0" presId="urn:microsoft.com/office/officeart/2005/8/layout/gear1"/>
    <dgm:cxn modelId="{F4187822-1AF7-4AC2-97D3-5C003EE76982}" type="presParOf" srcId="{15E321F9-A0D3-42EB-A195-22F449DFD671}" destId="{5D0D2F13-BEA4-4765-9336-C45CE95D6A7E}" srcOrd="8" destOrd="0" presId="urn:microsoft.com/office/officeart/2005/8/layout/gear1"/>
    <dgm:cxn modelId="{B9C8BEE3-149C-4D44-928F-5B308C2B58EA}" type="presParOf" srcId="{15E321F9-A0D3-42EB-A195-22F449DFD671}" destId="{38130806-0B17-4F50-A43E-3B2CF30D791C}" srcOrd="9" destOrd="0" presId="urn:microsoft.com/office/officeart/2005/8/layout/gear1"/>
    <dgm:cxn modelId="{CE6200EB-B4CA-4D01-B911-0DCFC840FB97}" type="presParOf" srcId="{15E321F9-A0D3-42EB-A195-22F449DFD671}" destId="{169893A3-5B26-4E63-B07C-83C0E7BB7674}" srcOrd="10" destOrd="0" presId="urn:microsoft.com/office/officeart/2005/8/layout/gear1"/>
    <dgm:cxn modelId="{06D81BAD-C327-4609-9D65-7C74B110D77F}" type="presParOf" srcId="{15E321F9-A0D3-42EB-A195-22F449DFD671}" destId="{AC0C69B1-26DE-44EC-A2BE-5AFCB22A7EF0}" srcOrd="11" destOrd="0" presId="urn:microsoft.com/office/officeart/2005/8/layout/gear1"/>
    <dgm:cxn modelId="{CF2842CA-0D62-412C-A635-24C098586C85}" type="presParOf" srcId="{15E321F9-A0D3-42EB-A195-22F449DFD671}" destId="{9B677126-0ABD-4846-BAA7-EBB787EA65D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4C9A75-42D0-49C4-BA26-F7865373DA75}" type="doc">
      <dgm:prSet loTypeId="urn:microsoft.com/office/officeart/2005/8/layout/target3" loCatId="relationship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DB60255-076E-4059-B49E-D6599B010823}">
      <dgm:prSet phldrT="[Текст]" custT="1"/>
      <dgm:spPr/>
      <dgm:t>
        <a:bodyPr/>
        <a:lstStyle/>
        <a:p>
          <a:pPr algn="ctr"/>
          <a:r>
            <a:rPr lang="ru-RU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Зрение + Движение</a:t>
          </a:r>
        </a:p>
      </dgm:t>
    </dgm:pt>
    <dgm:pt modelId="{AF55AE83-91C6-46E5-8D2E-384D6C9F1F40}" type="parTrans" cxnId="{EC074CD0-CB72-4C91-BD1E-64F3BA55CCD5}">
      <dgm:prSet/>
      <dgm:spPr/>
      <dgm:t>
        <a:bodyPr/>
        <a:lstStyle/>
        <a:p>
          <a:endParaRPr lang="ru-RU"/>
        </a:p>
      </dgm:t>
    </dgm:pt>
    <dgm:pt modelId="{4E7301A3-690C-4D94-8554-B66D1BC4DD13}" type="sibTrans" cxnId="{EC074CD0-CB72-4C91-BD1E-64F3BA55CCD5}">
      <dgm:prSet/>
      <dgm:spPr/>
      <dgm:t>
        <a:bodyPr/>
        <a:lstStyle/>
        <a:p>
          <a:endParaRPr lang="ru-RU"/>
        </a:p>
      </dgm:t>
    </dgm:pt>
    <dgm:pt modelId="{947A1C5F-6910-4713-BBE2-AFA7BCA83062}">
      <dgm:prSet phldrT="[Текст]" custT="1"/>
      <dgm:spPr/>
      <dgm:t>
        <a:bodyPr/>
        <a:lstStyle/>
        <a:p>
          <a:pPr algn="ctr"/>
          <a:r>
            <a:rPr lang="ru-RU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Зрение + Слух </a:t>
          </a:r>
        </a:p>
      </dgm:t>
    </dgm:pt>
    <dgm:pt modelId="{B4DB6557-3A9D-4242-A705-535425B605FE}" type="parTrans" cxnId="{334B56F4-2809-4204-851D-163C25199F6A}">
      <dgm:prSet/>
      <dgm:spPr/>
      <dgm:t>
        <a:bodyPr/>
        <a:lstStyle/>
        <a:p>
          <a:endParaRPr lang="ru-RU"/>
        </a:p>
      </dgm:t>
    </dgm:pt>
    <dgm:pt modelId="{C9404B66-C437-4C63-BFA2-1C570BE2B838}" type="sibTrans" cxnId="{334B56F4-2809-4204-851D-163C25199F6A}">
      <dgm:prSet/>
      <dgm:spPr/>
      <dgm:t>
        <a:bodyPr/>
        <a:lstStyle/>
        <a:p>
          <a:endParaRPr lang="ru-RU"/>
        </a:p>
      </dgm:t>
    </dgm:pt>
    <dgm:pt modelId="{9D8D9296-A4AC-4D81-B684-37903E24C643}">
      <dgm:prSet phldrT="[Текст]" custT="1"/>
      <dgm:spPr/>
      <dgm:t>
        <a:bodyPr/>
        <a:lstStyle/>
        <a:p>
          <a:pPr algn="ctr"/>
          <a:r>
            <a:rPr lang="ru-RU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Слух + Движение</a:t>
          </a:r>
        </a:p>
      </dgm:t>
    </dgm:pt>
    <dgm:pt modelId="{8D39C45B-EF31-42D4-B103-2D4C9BC70E41}" type="parTrans" cxnId="{A4FB137A-3190-4F77-80C6-760F21066ACC}">
      <dgm:prSet/>
      <dgm:spPr/>
      <dgm:t>
        <a:bodyPr/>
        <a:lstStyle/>
        <a:p>
          <a:endParaRPr lang="ru-RU"/>
        </a:p>
      </dgm:t>
    </dgm:pt>
    <dgm:pt modelId="{41E0F195-8C18-4DC5-A141-28135DA0FDC3}" type="sibTrans" cxnId="{A4FB137A-3190-4F77-80C6-760F21066ACC}">
      <dgm:prSet/>
      <dgm:spPr/>
      <dgm:t>
        <a:bodyPr/>
        <a:lstStyle/>
        <a:p>
          <a:endParaRPr lang="ru-RU"/>
        </a:p>
      </dgm:t>
    </dgm:pt>
    <dgm:pt modelId="{6D3CB96D-D587-4C46-96E1-FD487F25A2CF}" type="pres">
      <dgm:prSet presAssocID="{D64C9A75-42D0-49C4-BA26-F7865373DA7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C29896-1610-4DC3-975B-3F1EF8BE5FD6}" type="pres">
      <dgm:prSet presAssocID="{1DB60255-076E-4059-B49E-D6599B010823}" presName="circle1" presStyleLbl="node1" presStyleIdx="0" presStyleCnt="3"/>
      <dgm:spPr/>
    </dgm:pt>
    <dgm:pt modelId="{2402259C-3454-4B95-BE4C-25C92FC1C71C}" type="pres">
      <dgm:prSet presAssocID="{1DB60255-076E-4059-B49E-D6599B010823}" presName="space" presStyleCnt="0"/>
      <dgm:spPr/>
    </dgm:pt>
    <dgm:pt modelId="{D97A0C2B-5083-4AD4-8399-B9C9CB5F6668}" type="pres">
      <dgm:prSet presAssocID="{1DB60255-076E-4059-B49E-D6599B010823}" presName="rect1" presStyleLbl="alignAcc1" presStyleIdx="0" presStyleCnt="3"/>
      <dgm:spPr/>
      <dgm:t>
        <a:bodyPr/>
        <a:lstStyle/>
        <a:p>
          <a:endParaRPr lang="ru-RU"/>
        </a:p>
      </dgm:t>
    </dgm:pt>
    <dgm:pt modelId="{AEAD9C20-17B0-4DCE-A102-BF9C19C6AD99}" type="pres">
      <dgm:prSet presAssocID="{947A1C5F-6910-4713-BBE2-AFA7BCA83062}" presName="vertSpace2" presStyleLbl="node1" presStyleIdx="0" presStyleCnt="3"/>
      <dgm:spPr/>
    </dgm:pt>
    <dgm:pt modelId="{59C1DD57-5746-4894-BD2C-BE817D036FBE}" type="pres">
      <dgm:prSet presAssocID="{947A1C5F-6910-4713-BBE2-AFA7BCA83062}" presName="circle2" presStyleLbl="node1" presStyleIdx="1" presStyleCnt="3"/>
      <dgm:spPr/>
    </dgm:pt>
    <dgm:pt modelId="{AF015F5B-DA6E-4F9D-B712-87A4E22296BF}" type="pres">
      <dgm:prSet presAssocID="{947A1C5F-6910-4713-BBE2-AFA7BCA83062}" presName="rect2" presStyleLbl="alignAcc1" presStyleIdx="1" presStyleCnt="3"/>
      <dgm:spPr/>
      <dgm:t>
        <a:bodyPr/>
        <a:lstStyle/>
        <a:p>
          <a:endParaRPr lang="ru-RU"/>
        </a:p>
      </dgm:t>
    </dgm:pt>
    <dgm:pt modelId="{9C184057-409B-4757-B5CF-8B3BB5FCD9A8}" type="pres">
      <dgm:prSet presAssocID="{9D8D9296-A4AC-4D81-B684-37903E24C643}" presName="vertSpace3" presStyleLbl="node1" presStyleIdx="1" presStyleCnt="3"/>
      <dgm:spPr/>
    </dgm:pt>
    <dgm:pt modelId="{8EEB8779-1EE8-4887-BAF8-445F8F3F4FE8}" type="pres">
      <dgm:prSet presAssocID="{9D8D9296-A4AC-4D81-B684-37903E24C643}" presName="circle3" presStyleLbl="node1" presStyleIdx="2" presStyleCnt="3"/>
      <dgm:spPr/>
    </dgm:pt>
    <dgm:pt modelId="{8BCB6D77-DB58-4ADE-A448-CBC8EC9CB35D}" type="pres">
      <dgm:prSet presAssocID="{9D8D9296-A4AC-4D81-B684-37903E24C643}" presName="rect3" presStyleLbl="alignAcc1" presStyleIdx="2" presStyleCnt="3"/>
      <dgm:spPr/>
      <dgm:t>
        <a:bodyPr/>
        <a:lstStyle/>
        <a:p>
          <a:endParaRPr lang="ru-RU"/>
        </a:p>
      </dgm:t>
    </dgm:pt>
    <dgm:pt modelId="{5F4BA21D-8D97-4AD5-B066-4E6F0445604B}" type="pres">
      <dgm:prSet presAssocID="{1DB60255-076E-4059-B49E-D6599B010823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1C1801-4C79-43D8-A91D-725DC59F12F1}" type="pres">
      <dgm:prSet presAssocID="{947A1C5F-6910-4713-BBE2-AFA7BCA83062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B63934-173A-47C9-B02F-5B18DABF0C3C}" type="pres">
      <dgm:prSet presAssocID="{9D8D9296-A4AC-4D81-B684-37903E24C643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074CD0-CB72-4C91-BD1E-64F3BA55CCD5}" srcId="{D64C9A75-42D0-49C4-BA26-F7865373DA75}" destId="{1DB60255-076E-4059-B49E-D6599B010823}" srcOrd="0" destOrd="0" parTransId="{AF55AE83-91C6-46E5-8D2E-384D6C9F1F40}" sibTransId="{4E7301A3-690C-4D94-8554-B66D1BC4DD13}"/>
    <dgm:cxn modelId="{3A695D6C-688B-4A34-8CD0-9783A0702AF9}" type="presOf" srcId="{9D8D9296-A4AC-4D81-B684-37903E24C643}" destId="{C1B63934-173A-47C9-B02F-5B18DABF0C3C}" srcOrd="1" destOrd="0" presId="urn:microsoft.com/office/officeart/2005/8/layout/target3"/>
    <dgm:cxn modelId="{334B56F4-2809-4204-851D-163C25199F6A}" srcId="{D64C9A75-42D0-49C4-BA26-F7865373DA75}" destId="{947A1C5F-6910-4713-BBE2-AFA7BCA83062}" srcOrd="1" destOrd="0" parTransId="{B4DB6557-3A9D-4242-A705-535425B605FE}" sibTransId="{C9404B66-C437-4C63-BFA2-1C570BE2B838}"/>
    <dgm:cxn modelId="{3F8AD98E-E2DE-46CE-8D88-8E9FEE094A3D}" type="presOf" srcId="{9D8D9296-A4AC-4D81-B684-37903E24C643}" destId="{8BCB6D77-DB58-4ADE-A448-CBC8EC9CB35D}" srcOrd="0" destOrd="0" presId="urn:microsoft.com/office/officeart/2005/8/layout/target3"/>
    <dgm:cxn modelId="{76300D6E-C459-4C44-80A2-C3A7C141021E}" type="presOf" srcId="{1DB60255-076E-4059-B49E-D6599B010823}" destId="{5F4BA21D-8D97-4AD5-B066-4E6F0445604B}" srcOrd="1" destOrd="0" presId="urn:microsoft.com/office/officeart/2005/8/layout/target3"/>
    <dgm:cxn modelId="{F7E9EED4-A0C4-40F6-86C2-8DB35245AEC0}" type="presOf" srcId="{947A1C5F-6910-4713-BBE2-AFA7BCA83062}" destId="{411C1801-4C79-43D8-A91D-725DC59F12F1}" srcOrd="1" destOrd="0" presId="urn:microsoft.com/office/officeart/2005/8/layout/target3"/>
    <dgm:cxn modelId="{A4FB137A-3190-4F77-80C6-760F21066ACC}" srcId="{D64C9A75-42D0-49C4-BA26-F7865373DA75}" destId="{9D8D9296-A4AC-4D81-B684-37903E24C643}" srcOrd="2" destOrd="0" parTransId="{8D39C45B-EF31-42D4-B103-2D4C9BC70E41}" sibTransId="{41E0F195-8C18-4DC5-A141-28135DA0FDC3}"/>
    <dgm:cxn modelId="{F4538FE1-8FBF-4EA7-8CF2-8863FB58F4D7}" type="presOf" srcId="{D64C9A75-42D0-49C4-BA26-F7865373DA75}" destId="{6D3CB96D-D587-4C46-96E1-FD487F25A2CF}" srcOrd="0" destOrd="0" presId="urn:microsoft.com/office/officeart/2005/8/layout/target3"/>
    <dgm:cxn modelId="{FB43F92B-1EA4-4A25-9FF0-FE232243A56C}" type="presOf" srcId="{947A1C5F-6910-4713-BBE2-AFA7BCA83062}" destId="{AF015F5B-DA6E-4F9D-B712-87A4E22296BF}" srcOrd="0" destOrd="0" presId="urn:microsoft.com/office/officeart/2005/8/layout/target3"/>
    <dgm:cxn modelId="{7AF7218B-496A-466C-909C-84503E41E55E}" type="presOf" srcId="{1DB60255-076E-4059-B49E-D6599B010823}" destId="{D97A0C2B-5083-4AD4-8399-B9C9CB5F6668}" srcOrd="0" destOrd="0" presId="urn:microsoft.com/office/officeart/2005/8/layout/target3"/>
    <dgm:cxn modelId="{AA89A946-2961-42F1-BB69-1F26E6AEC920}" type="presParOf" srcId="{6D3CB96D-D587-4C46-96E1-FD487F25A2CF}" destId="{DAC29896-1610-4DC3-975B-3F1EF8BE5FD6}" srcOrd="0" destOrd="0" presId="urn:microsoft.com/office/officeart/2005/8/layout/target3"/>
    <dgm:cxn modelId="{104A6963-0B61-473F-ACC4-28E462664FD4}" type="presParOf" srcId="{6D3CB96D-D587-4C46-96E1-FD487F25A2CF}" destId="{2402259C-3454-4B95-BE4C-25C92FC1C71C}" srcOrd="1" destOrd="0" presId="urn:microsoft.com/office/officeart/2005/8/layout/target3"/>
    <dgm:cxn modelId="{4CDC1EFB-E8CE-4249-A910-AB86A2980F0C}" type="presParOf" srcId="{6D3CB96D-D587-4C46-96E1-FD487F25A2CF}" destId="{D97A0C2B-5083-4AD4-8399-B9C9CB5F6668}" srcOrd="2" destOrd="0" presId="urn:microsoft.com/office/officeart/2005/8/layout/target3"/>
    <dgm:cxn modelId="{E1A5FB61-B040-46C4-9948-34F5F78EEA27}" type="presParOf" srcId="{6D3CB96D-D587-4C46-96E1-FD487F25A2CF}" destId="{AEAD9C20-17B0-4DCE-A102-BF9C19C6AD99}" srcOrd="3" destOrd="0" presId="urn:microsoft.com/office/officeart/2005/8/layout/target3"/>
    <dgm:cxn modelId="{4D17C3A0-E1DB-400A-BAE8-7D197AB503A6}" type="presParOf" srcId="{6D3CB96D-D587-4C46-96E1-FD487F25A2CF}" destId="{59C1DD57-5746-4894-BD2C-BE817D036FBE}" srcOrd="4" destOrd="0" presId="urn:microsoft.com/office/officeart/2005/8/layout/target3"/>
    <dgm:cxn modelId="{E92C2A6A-1A5D-434B-86CB-C80AA9C2D8E3}" type="presParOf" srcId="{6D3CB96D-D587-4C46-96E1-FD487F25A2CF}" destId="{AF015F5B-DA6E-4F9D-B712-87A4E22296BF}" srcOrd="5" destOrd="0" presId="urn:microsoft.com/office/officeart/2005/8/layout/target3"/>
    <dgm:cxn modelId="{13790A21-8487-424C-BAAD-EE171ABD7C83}" type="presParOf" srcId="{6D3CB96D-D587-4C46-96E1-FD487F25A2CF}" destId="{9C184057-409B-4757-B5CF-8B3BB5FCD9A8}" srcOrd="6" destOrd="0" presId="urn:microsoft.com/office/officeart/2005/8/layout/target3"/>
    <dgm:cxn modelId="{A6ED5AD3-6BBE-483E-9A4A-9543788CC605}" type="presParOf" srcId="{6D3CB96D-D587-4C46-96E1-FD487F25A2CF}" destId="{8EEB8779-1EE8-4887-BAF8-445F8F3F4FE8}" srcOrd="7" destOrd="0" presId="urn:microsoft.com/office/officeart/2005/8/layout/target3"/>
    <dgm:cxn modelId="{52A0CC77-2263-41D5-9B1F-9210E85EB94C}" type="presParOf" srcId="{6D3CB96D-D587-4C46-96E1-FD487F25A2CF}" destId="{8BCB6D77-DB58-4ADE-A448-CBC8EC9CB35D}" srcOrd="8" destOrd="0" presId="urn:microsoft.com/office/officeart/2005/8/layout/target3"/>
    <dgm:cxn modelId="{C4DA630C-A1B1-4434-815F-7FE195C363F0}" type="presParOf" srcId="{6D3CB96D-D587-4C46-96E1-FD487F25A2CF}" destId="{5F4BA21D-8D97-4AD5-B066-4E6F0445604B}" srcOrd="9" destOrd="0" presId="urn:microsoft.com/office/officeart/2005/8/layout/target3"/>
    <dgm:cxn modelId="{DB47C7B2-123E-473B-84FF-2A84C5E45C78}" type="presParOf" srcId="{6D3CB96D-D587-4C46-96E1-FD487F25A2CF}" destId="{411C1801-4C79-43D8-A91D-725DC59F12F1}" srcOrd="10" destOrd="0" presId="urn:microsoft.com/office/officeart/2005/8/layout/target3"/>
    <dgm:cxn modelId="{2FA7FEE3-3F82-4FA1-A7FF-CA729AEFAB4A}" type="presParOf" srcId="{6D3CB96D-D587-4C46-96E1-FD487F25A2CF}" destId="{C1B63934-173A-47C9-B02F-5B18DABF0C3C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6E295-5431-4113-A1E3-AFB6E47E4187}">
      <dsp:nvSpPr>
        <dsp:cNvPr id="0" name=""/>
        <dsp:cNvSpPr/>
      </dsp:nvSpPr>
      <dsp:spPr>
        <a:xfrm rot="5400000">
          <a:off x="1033034" y="962434"/>
          <a:ext cx="1250839" cy="2594634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365E3D-BE6A-4F59-9ABF-C2D5B217823D}">
      <dsp:nvSpPr>
        <dsp:cNvPr id="0" name=""/>
        <dsp:cNvSpPr/>
      </dsp:nvSpPr>
      <dsp:spPr>
        <a:xfrm>
          <a:off x="558345" y="1856356"/>
          <a:ext cx="1879071" cy="1409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 ступень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Овладение буквенными обозначениями</a:t>
          </a:r>
        </a:p>
      </dsp:txBody>
      <dsp:txXfrm>
        <a:off x="558345" y="1856356"/>
        <a:ext cx="1879071" cy="1409865"/>
      </dsp:txXfrm>
    </dsp:sp>
    <dsp:sp modelId="{348772A0-C7C9-4E03-8BBD-C5112FE2161B}">
      <dsp:nvSpPr>
        <dsp:cNvPr id="0" name=""/>
        <dsp:cNvSpPr/>
      </dsp:nvSpPr>
      <dsp:spPr>
        <a:xfrm>
          <a:off x="2504170" y="1184144"/>
          <a:ext cx="354541" cy="354541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5E2D5F-2D9D-4C9E-B6C6-875B7629E884}">
      <dsp:nvSpPr>
        <dsp:cNvPr id="0" name=""/>
        <dsp:cNvSpPr/>
      </dsp:nvSpPr>
      <dsp:spPr>
        <a:xfrm rot="5400000">
          <a:off x="3949929" y="558408"/>
          <a:ext cx="1250839" cy="2689523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7DF169-93E1-4681-AA39-05F8426F0553}">
      <dsp:nvSpPr>
        <dsp:cNvPr id="0" name=""/>
        <dsp:cNvSpPr/>
      </dsp:nvSpPr>
      <dsp:spPr>
        <a:xfrm>
          <a:off x="3432503" y="1494999"/>
          <a:ext cx="1879071" cy="1647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 ступень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Слоговое чтение</a:t>
          </a:r>
        </a:p>
      </dsp:txBody>
      <dsp:txXfrm>
        <a:off x="3432503" y="1494999"/>
        <a:ext cx="1879071" cy="1647116"/>
      </dsp:txXfrm>
    </dsp:sp>
    <dsp:sp modelId="{3C9C4688-79F3-4821-80F3-DAE496987B7F}">
      <dsp:nvSpPr>
        <dsp:cNvPr id="0" name=""/>
        <dsp:cNvSpPr/>
      </dsp:nvSpPr>
      <dsp:spPr>
        <a:xfrm>
          <a:off x="5531434" y="829606"/>
          <a:ext cx="354541" cy="354541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AC9819-3950-432F-BB33-74EF050E6BAB}">
      <dsp:nvSpPr>
        <dsp:cNvPr id="0" name=""/>
        <dsp:cNvSpPr/>
      </dsp:nvSpPr>
      <dsp:spPr>
        <a:xfrm rot="5400000">
          <a:off x="6787504" y="59900"/>
          <a:ext cx="1250839" cy="2611909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88B3E1-119B-4F22-8EA5-0851B8D04D3B}">
      <dsp:nvSpPr>
        <dsp:cNvPr id="0" name=""/>
        <dsp:cNvSpPr/>
      </dsp:nvSpPr>
      <dsp:spPr>
        <a:xfrm>
          <a:off x="6447683" y="1010848"/>
          <a:ext cx="1879071" cy="1647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 ступень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Целостное восприятие слова</a:t>
          </a:r>
        </a:p>
      </dsp:txBody>
      <dsp:txXfrm>
        <a:off x="6447683" y="1010848"/>
        <a:ext cx="1879071" cy="1647116"/>
      </dsp:txXfrm>
    </dsp:sp>
    <dsp:sp modelId="{A894293D-E0E8-4942-BA27-235532E223A8}">
      <dsp:nvSpPr>
        <dsp:cNvPr id="0" name=""/>
        <dsp:cNvSpPr/>
      </dsp:nvSpPr>
      <dsp:spPr>
        <a:xfrm>
          <a:off x="8276333" y="299477"/>
          <a:ext cx="354541" cy="354541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E3E8C6-E4DF-47CC-9FA4-B65DC72EC8A8}">
      <dsp:nvSpPr>
        <dsp:cNvPr id="0" name=""/>
        <dsp:cNvSpPr/>
      </dsp:nvSpPr>
      <dsp:spPr>
        <a:xfrm rot="5400000">
          <a:off x="9284348" y="-92814"/>
          <a:ext cx="1250839" cy="2081368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FEDF64-6FCB-458A-801B-DAB37ECFC884}">
      <dsp:nvSpPr>
        <dsp:cNvPr id="0" name=""/>
        <dsp:cNvSpPr/>
      </dsp:nvSpPr>
      <dsp:spPr>
        <a:xfrm>
          <a:off x="9204512" y="601806"/>
          <a:ext cx="1879071" cy="1647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 ступень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Синтетическое чтение</a:t>
          </a:r>
        </a:p>
      </dsp:txBody>
      <dsp:txXfrm>
        <a:off x="9204512" y="601806"/>
        <a:ext cx="1879071" cy="16471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35CBA-64E0-4E89-BD9A-44DAC75B7ACC}">
      <dsp:nvSpPr>
        <dsp:cNvPr id="0" name=""/>
        <dsp:cNvSpPr/>
      </dsp:nvSpPr>
      <dsp:spPr>
        <a:xfrm>
          <a:off x="3016849" y="1911675"/>
          <a:ext cx="2784886" cy="2491612"/>
        </a:xfrm>
        <a:prstGeom prst="gear9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блок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и контроль двигательных функций</a:t>
          </a:r>
        </a:p>
      </dsp:txBody>
      <dsp:txXfrm>
        <a:off x="3554816" y="2495323"/>
        <a:ext cx="1708952" cy="1280740"/>
      </dsp:txXfrm>
    </dsp:sp>
    <dsp:sp modelId="{E207AB0D-10B4-45B2-9857-35C1B1E4A1E7}">
      <dsp:nvSpPr>
        <dsp:cNvPr id="0" name=""/>
        <dsp:cNvSpPr/>
      </dsp:nvSpPr>
      <dsp:spPr>
        <a:xfrm>
          <a:off x="558394" y="1463847"/>
          <a:ext cx="2981389" cy="2612496"/>
        </a:xfrm>
        <a:prstGeom prst="gear6">
          <a:avLst/>
        </a:prstGeom>
        <a:gradFill rotWithShape="0">
          <a:gsLst>
            <a:gs pos="0">
              <a:schemeClr val="accent4">
                <a:hueOff val="5197847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7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7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блок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Обработка сенсорной информации</a:t>
          </a:r>
        </a:p>
      </dsp:txBody>
      <dsp:txXfrm>
        <a:off x="1269721" y="2125526"/>
        <a:ext cx="1558735" cy="1289138"/>
      </dsp:txXfrm>
    </dsp:sp>
    <dsp:sp modelId="{07A675B2-A3D2-4CDD-A99C-A7C7F2B4E1BB}">
      <dsp:nvSpPr>
        <dsp:cNvPr id="0" name=""/>
        <dsp:cNvSpPr/>
      </dsp:nvSpPr>
      <dsp:spPr>
        <a:xfrm rot="20759138">
          <a:off x="2008610" y="-32706"/>
          <a:ext cx="2593125" cy="2426323"/>
        </a:xfrm>
        <a:prstGeom prst="gear6">
          <a:avLst/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bg1"/>
              </a:solidFill>
            </a:rPr>
            <a:t> </a:t>
          </a:r>
          <a:r>
            <a:rPr lang="ru-RU" sz="22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блок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Тонус нервной системы</a:t>
          </a:r>
        </a:p>
      </dsp:txBody>
      <dsp:txXfrm rot="-20700000">
        <a:off x="2587252" y="489563"/>
        <a:ext cx="1435841" cy="1381782"/>
      </dsp:txXfrm>
    </dsp:sp>
    <dsp:sp modelId="{169893A3-5B26-4E63-B07C-83C0E7BB7674}">
      <dsp:nvSpPr>
        <dsp:cNvPr id="0" name=""/>
        <dsp:cNvSpPr/>
      </dsp:nvSpPr>
      <dsp:spPr>
        <a:xfrm rot="20907037">
          <a:off x="3962649" y="1556898"/>
          <a:ext cx="2235302" cy="2603692"/>
        </a:xfrm>
        <a:prstGeom prst="circularArrow">
          <a:avLst>
            <a:gd name="adj1" fmla="val 4688"/>
            <a:gd name="adj2" fmla="val 299029"/>
            <a:gd name="adj3" fmla="val 2513390"/>
            <a:gd name="adj4" fmla="val 15867269"/>
            <a:gd name="adj5" fmla="val 5469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C0C69B1-26DE-44EC-A2BE-5AFCB22A7EF0}">
      <dsp:nvSpPr>
        <dsp:cNvPr id="0" name=""/>
        <dsp:cNvSpPr/>
      </dsp:nvSpPr>
      <dsp:spPr>
        <a:xfrm rot="20407649">
          <a:off x="194664" y="1716324"/>
          <a:ext cx="2085049" cy="208504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4">
                <a:hueOff val="5197847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7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7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B677126-0ABD-4846-BAA7-EBB787EA65D8}">
      <dsp:nvSpPr>
        <dsp:cNvPr id="0" name=""/>
        <dsp:cNvSpPr/>
      </dsp:nvSpPr>
      <dsp:spPr>
        <a:xfrm rot="3444091">
          <a:off x="1075027" y="-952235"/>
          <a:ext cx="3530601" cy="480181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C29896-1610-4DC3-975B-3F1EF8BE5FD6}">
      <dsp:nvSpPr>
        <dsp:cNvPr id="0" name=""/>
        <dsp:cNvSpPr/>
      </dsp:nvSpPr>
      <dsp:spPr>
        <a:xfrm>
          <a:off x="0" y="0"/>
          <a:ext cx="4076343" cy="407634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7A0C2B-5083-4AD4-8399-B9C9CB5F6668}">
      <dsp:nvSpPr>
        <dsp:cNvPr id="0" name=""/>
        <dsp:cNvSpPr/>
      </dsp:nvSpPr>
      <dsp:spPr>
        <a:xfrm>
          <a:off x="2038171" y="0"/>
          <a:ext cx="8671729" cy="407634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Зрение + Движение</a:t>
          </a:r>
        </a:p>
      </dsp:txBody>
      <dsp:txXfrm>
        <a:off x="2038171" y="0"/>
        <a:ext cx="8671729" cy="1222905"/>
      </dsp:txXfrm>
    </dsp:sp>
    <dsp:sp modelId="{59C1DD57-5746-4894-BD2C-BE817D036FBE}">
      <dsp:nvSpPr>
        <dsp:cNvPr id="0" name=""/>
        <dsp:cNvSpPr/>
      </dsp:nvSpPr>
      <dsp:spPr>
        <a:xfrm>
          <a:off x="713361" y="1222905"/>
          <a:ext cx="2649620" cy="264962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5197847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7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7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015F5B-DA6E-4F9D-B712-87A4E22296BF}">
      <dsp:nvSpPr>
        <dsp:cNvPr id="0" name=""/>
        <dsp:cNvSpPr/>
      </dsp:nvSpPr>
      <dsp:spPr>
        <a:xfrm>
          <a:off x="2038171" y="1222905"/>
          <a:ext cx="8671729" cy="26496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7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Зрение + Слух </a:t>
          </a:r>
        </a:p>
      </dsp:txBody>
      <dsp:txXfrm>
        <a:off x="2038171" y="1222905"/>
        <a:ext cx="8671729" cy="1222901"/>
      </dsp:txXfrm>
    </dsp:sp>
    <dsp:sp modelId="{8EEB8779-1EE8-4887-BAF8-445F8F3F4FE8}">
      <dsp:nvSpPr>
        <dsp:cNvPr id="0" name=""/>
        <dsp:cNvSpPr/>
      </dsp:nvSpPr>
      <dsp:spPr>
        <a:xfrm>
          <a:off x="1426721" y="2445807"/>
          <a:ext cx="1222901" cy="122290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CB6D77-DB58-4ADE-A448-CBC8EC9CB35D}">
      <dsp:nvSpPr>
        <dsp:cNvPr id="0" name=""/>
        <dsp:cNvSpPr/>
      </dsp:nvSpPr>
      <dsp:spPr>
        <a:xfrm>
          <a:off x="2038171" y="2445807"/>
          <a:ext cx="8671729" cy="122290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Слух + Движение</a:t>
          </a:r>
        </a:p>
      </dsp:txBody>
      <dsp:txXfrm>
        <a:off x="2038171" y="2445807"/>
        <a:ext cx="8671729" cy="12229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C87D2-0456-49B5-9BC8-49BB025099A2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EEC76-8C2D-453E-8D9E-7D2F6517B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60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954C8-4043-4C7B-8795-FCEF8F6CE49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04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954C8-4043-4C7B-8795-FCEF8F6CE494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106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954C8-4043-4C7B-8795-FCEF8F6CE494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87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6C7F-8F01-4789-BE9F-ABE31BA0DAE6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84DD-DFC2-48AC-A92C-992844DBF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040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6C7F-8F01-4789-BE9F-ABE31BA0DAE6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84DD-DFC2-48AC-A92C-992844DBF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008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6C7F-8F01-4789-BE9F-ABE31BA0DAE6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84DD-DFC2-48AC-A92C-992844DBF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397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6C7F-8F01-4789-BE9F-ABE31BA0DAE6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84DD-DFC2-48AC-A92C-992844DBF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129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6C7F-8F01-4789-BE9F-ABE31BA0DAE6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84DD-DFC2-48AC-A92C-992844DBF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045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6C7F-8F01-4789-BE9F-ABE31BA0DAE6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84DD-DFC2-48AC-A92C-992844DBF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423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6C7F-8F01-4789-BE9F-ABE31BA0DAE6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84DD-DFC2-48AC-A92C-992844DBF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533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6C7F-8F01-4789-BE9F-ABE31BA0DAE6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84DD-DFC2-48AC-A92C-992844DBF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479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6C7F-8F01-4789-BE9F-ABE31BA0DAE6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84DD-DFC2-48AC-A92C-992844DBF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968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6C7F-8F01-4789-BE9F-ABE31BA0DAE6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84DD-DFC2-48AC-A92C-992844DBF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590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6C7F-8F01-4789-BE9F-ABE31BA0DAE6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84DD-DFC2-48AC-A92C-992844DBF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55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1">
                <a:lumMod val="0"/>
                <a:lumOff val="100000"/>
                <a:alpha val="0"/>
              </a:schemeClr>
            </a:gs>
            <a:gs pos="98000">
              <a:schemeClr val="accent1">
                <a:tint val="44500"/>
                <a:satMod val="160000"/>
              </a:schemeClr>
            </a:gs>
            <a:gs pos="98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66C7F-8F01-4789-BE9F-ABE31BA0DAE6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F84DD-DFC2-48AC-A92C-992844DBF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24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37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36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7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dyslexiarf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6985" y="1720848"/>
            <a:ext cx="103180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</a:t>
            </a: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чтения у ребёнка. </a:t>
            </a:r>
          </a:p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важно знать родителям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67655" y="3861944"/>
            <a:ext cx="6776815" cy="2202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Радомецкая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Наталья Ивановна,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учитель-дефектолог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высшей квалификационной категории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Ильюхина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Светлана Анатольевна,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учитель-логопед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высшей квалификационной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категории</a:t>
            </a:r>
            <a:endParaRPr lang="ru-RU" sz="2000" dirty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750" y="260350"/>
            <a:ext cx="11205560" cy="11079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C83102"/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учреждение Новосибирской области – </a:t>
            </a:r>
          </a:p>
          <a:p>
            <a:pPr algn="ctr"/>
            <a:r>
              <a:rPr lang="ru-RU" sz="1600" dirty="0">
                <a:solidFill>
                  <a:srgbClr val="C83102"/>
                </a:solidFill>
                <a:latin typeface="Times New Roman" pitchFamily="18" charset="0"/>
                <a:cs typeface="Times New Roman" pitchFamily="18" charset="0"/>
              </a:rPr>
              <a:t>Центр психолого-педагогической, медицинской и социальной помощи детям </a:t>
            </a:r>
          </a:p>
          <a:p>
            <a:pPr algn="ctr"/>
            <a:r>
              <a:rPr lang="ru-RU" sz="1600" dirty="0">
                <a:solidFill>
                  <a:srgbClr val="C83102"/>
                </a:solidFill>
                <a:latin typeface="Times New Roman" pitchFamily="18" charset="0"/>
                <a:cs typeface="Times New Roman" pitchFamily="18" charset="0"/>
              </a:rPr>
              <a:t>«Областной центр диагностики и консультирования» </a:t>
            </a:r>
          </a:p>
          <a:p>
            <a:pPr algn="ctr"/>
            <a:r>
              <a:rPr lang="ru-RU" b="1" dirty="0">
                <a:solidFill>
                  <a:srgbClr val="C83102"/>
                </a:solidFill>
                <a:latin typeface="Times New Roman" pitchFamily="18" charset="0"/>
                <a:cs typeface="Times New Roman" pitchFamily="18" charset="0"/>
              </a:rPr>
              <a:t>Куйбышевский филиал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6" name="Picture 2" descr="main0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l="14960" t="9634" r="12753"/>
          <a:stretch>
            <a:fillRect/>
          </a:stretch>
        </p:blipFill>
        <p:spPr bwMode="auto">
          <a:xfrm>
            <a:off x="613591" y="306388"/>
            <a:ext cx="1223962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177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5772" y="1624622"/>
            <a:ext cx="6886054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звука по принципу сходства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АБУШКА –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АПУШКА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АЙКА –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68841" y="4089952"/>
            <a:ext cx="6096000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 или перестановка местами букв, слогов, добавление лишних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68841" y="5686303"/>
            <a:ext cx="6096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Медленный темп чтения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93772" y="371718"/>
            <a:ext cx="4840684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Ошибки в чтении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206" y="1202715"/>
            <a:ext cx="3908425" cy="2603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2" y="3121130"/>
            <a:ext cx="4462462" cy="33226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30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6897" y="371716"/>
            <a:ext cx="10994047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Временные трудности при  формировании навыка чтения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37007082"/>
              </p:ext>
            </p:extLst>
          </p:nvPr>
        </p:nvGraphicFramePr>
        <p:xfrm>
          <a:off x="116958" y="3157869"/>
          <a:ext cx="11887200" cy="3444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58201" y="2422835"/>
            <a:ext cx="24217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Путает буквы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Неправильно читает слоги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Теряет направление чтения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Повторно читает слоги для осознания смысла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27505" y="2310690"/>
            <a:ext cx="25012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Угадывает окончания слов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Повторяет прочитанные слова для восстановления смысла прочитанной фразы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32754" y="2019284"/>
            <a:ext cx="25295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Угадывает целые слова, что приводит к ошибкам понимания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Неправильно согласовывает слова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570563" y="2973885"/>
            <a:ext cx="23848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Читает по догадке</a:t>
            </a:r>
          </a:p>
        </p:txBody>
      </p:sp>
      <p:sp>
        <p:nvSpPr>
          <p:cNvPr id="8" name="Прямоугольник 7"/>
          <p:cNvSpPr/>
          <p:nvPr/>
        </p:nvSpPr>
        <p:spPr>
          <a:xfrm rot="21353107">
            <a:off x="1678238" y="1520319"/>
            <a:ext cx="74648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понимания прочитанного текста</a:t>
            </a:r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10692748" y="3029431"/>
            <a:ext cx="354541" cy="354541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9197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5333" y="1423921"/>
            <a:ext cx="5513635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букв, имеющих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начертания 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АША –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АША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ИЛЕТЫ –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ИЛЕТЫ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18991" y="1423921"/>
            <a:ext cx="5168455" cy="2677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Пропуск, перестановки, добавления букв, слогов, слов, зеркальное чтение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ТАКАН –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АКАН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УБИК –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УБИК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 –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928" y="4016998"/>
            <a:ext cx="3784579" cy="25021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93772" y="371718"/>
            <a:ext cx="4840684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Ошибки в чтении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53" y="3397146"/>
            <a:ext cx="4475554" cy="31488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03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93406960"/>
              </p:ext>
            </p:extLst>
          </p:nvPr>
        </p:nvGraphicFramePr>
        <p:xfrm>
          <a:off x="949442" y="1606610"/>
          <a:ext cx="5801736" cy="407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136591" y="247225"/>
            <a:ext cx="9759297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Нейробиологические причины  нарушения чтения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787171" y="5527091"/>
            <a:ext cx="36977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взаимодействия</a:t>
            </a:r>
          </a:p>
        </p:txBody>
      </p:sp>
      <p:pic>
        <p:nvPicPr>
          <p:cNvPr id="4098" name="Picture 2" descr="C:\Users\user8\Desktop\lZODsTQ-pIU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878" y="1511593"/>
            <a:ext cx="3938311" cy="393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войная стрелка влево/вправо 2"/>
          <p:cNvSpPr/>
          <p:nvPr/>
        </p:nvSpPr>
        <p:spPr>
          <a:xfrm>
            <a:off x="9298474" y="3580688"/>
            <a:ext cx="675117" cy="384561"/>
          </a:xfrm>
          <a:prstGeom prst="left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569369" y="1269275"/>
            <a:ext cx="26860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утомляется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8474" y="4944866"/>
            <a:ext cx="2268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Плохо запоминает и ориентируется в пространстве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17137" y="5527091"/>
            <a:ext cx="21279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контролирует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своё поведение</a:t>
            </a:r>
          </a:p>
        </p:txBody>
      </p:sp>
    </p:spTree>
    <p:extLst>
      <p:ext uri="{BB962C8B-B14F-4D97-AF65-F5344CB8AC3E}">
        <p14:creationId xmlns:p14="http://schemas.microsoft.com/office/powerpoint/2010/main" val="159369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27590321"/>
              </p:ext>
            </p:extLst>
          </p:nvPr>
        </p:nvGraphicFramePr>
        <p:xfrm>
          <a:off x="724371" y="1956987"/>
          <a:ext cx="10709901" cy="407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488532" y="1249086"/>
            <a:ext cx="7711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в работе функциональных систем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6" b="23533"/>
          <a:stretch/>
        </p:blipFill>
        <p:spPr bwMode="auto">
          <a:xfrm flipH="1">
            <a:off x="2883492" y="2031728"/>
            <a:ext cx="1565765" cy="103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r="6964" b="12009"/>
          <a:stretch/>
        </p:blipFill>
        <p:spPr bwMode="auto">
          <a:xfrm>
            <a:off x="9828412" y="2112678"/>
            <a:ext cx="1529542" cy="103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395" y="3239840"/>
            <a:ext cx="1566862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9" t="22517" r="25657" b="27128"/>
          <a:stretch/>
        </p:blipFill>
        <p:spPr bwMode="auto">
          <a:xfrm>
            <a:off x="10200387" y="3239840"/>
            <a:ext cx="975512" cy="10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9" t="18722" r="25657" b="28013"/>
          <a:stretch/>
        </p:blipFill>
        <p:spPr bwMode="auto">
          <a:xfrm flipH="1">
            <a:off x="3142124" y="4423952"/>
            <a:ext cx="1047403" cy="1182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042" y="4499874"/>
            <a:ext cx="1524000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36588" y="364255"/>
            <a:ext cx="9759297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Нейробиологические причины  нарушения чтения</a:t>
            </a:r>
          </a:p>
        </p:txBody>
      </p:sp>
    </p:spTree>
    <p:extLst>
      <p:ext uri="{BB962C8B-B14F-4D97-AF65-F5344CB8AC3E}">
        <p14:creationId xmlns:p14="http://schemas.microsoft.com/office/powerpoint/2010/main" val="91042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6810" y="285982"/>
            <a:ext cx="6635111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чём причина?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09506" y="788120"/>
            <a:ext cx="4785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Неблагоприятные факторы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52771" y="1378861"/>
            <a:ext cx="35880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Осложнения при беременности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04353" y="2429266"/>
            <a:ext cx="54191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родовой деятельности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2830" y="3608504"/>
            <a:ext cx="42911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Травмы и болезни: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139" y="4428626"/>
            <a:ext cx="2846065" cy="19621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7"/>
          <a:stretch/>
        </p:blipFill>
        <p:spPr bwMode="auto">
          <a:xfrm>
            <a:off x="5936962" y="3511974"/>
            <a:ext cx="3534434" cy="18977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970" y="4688529"/>
            <a:ext cx="2165826" cy="17022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29903" y="4657568"/>
            <a:ext cx="32977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возрасте до 3 лет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4854011" y="1688399"/>
            <a:ext cx="788463" cy="4328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Users\user8\Desktop\scale_1200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71" t="21896" r="20601" b="12152"/>
          <a:stretch/>
        </p:blipFill>
        <p:spPr bwMode="auto">
          <a:xfrm>
            <a:off x="9752729" y="2055797"/>
            <a:ext cx="1813101" cy="131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29903" y="4230004"/>
            <a:ext cx="25651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 первые дни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36962" y="1378860"/>
            <a:ext cx="52323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внутриутробного развития ребёнка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415796" y="2622931"/>
            <a:ext cx="3066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родовые травмы</a:t>
            </a:r>
          </a:p>
        </p:txBody>
      </p:sp>
      <p:sp>
        <p:nvSpPr>
          <p:cNvPr id="18" name="Стрелка вправо 17"/>
          <p:cNvSpPr/>
          <p:nvPr/>
        </p:nvSpPr>
        <p:spPr>
          <a:xfrm>
            <a:off x="5266458" y="2713262"/>
            <a:ext cx="788463" cy="4328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41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848" y="3863686"/>
            <a:ext cx="3267297" cy="19603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48146" y="2307829"/>
            <a:ext cx="48240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утомляется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 сосредоточиться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Плохо запоминает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Частые головные боли, некомфортные состояния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92" y="1781754"/>
            <a:ext cx="3302808" cy="183489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6231" y="316100"/>
            <a:ext cx="10058400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неблагоприятных факторов </a:t>
            </a: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ребёнка в раннем возрасте на трудности в обучении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https://sun9-63.userapi.com/impg/WEG8QKQOX80Y9TgGoJUi_UGLeyAvGIr_VVNaPg/EVRQkKe0WCs.jpg?size=604x345&amp;quality=96&amp;sign=4bc94cfaa2eb5f366958b3be24d024b9&amp;type=albu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 descr="C:\Users\user8\Desktop\EVRQkKe0WC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7" r="23475"/>
          <a:stretch/>
        </p:blipFill>
        <p:spPr bwMode="auto">
          <a:xfrm>
            <a:off x="520699" y="3646657"/>
            <a:ext cx="1835695" cy="185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5" descr="https://sun9-63.userapi.com/impg/WEG8QKQOX80Y9TgGoJUi_UGLeyAvGIr_VVNaPg/EVRQkKe0WCs.jpg?size=604x345&amp;quality=96&amp;sign=4bc94cfaa2eb5f366958b3be24d024b9&amp;type=album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20700" y="5496658"/>
            <a:ext cx="1848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помощи</a:t>
            </a:r>
          </a:p>
        </p:txBody>
      </p:sp>
      <p:sp>
        <p:nvSpPr>
          <p:cNvPr id="10" name="Нашивка 9"/>
          <p:cNvSpPr/>
          <p:nvPr/>
        </p:nvSpPr>
        <p:spPr>
          <a:xfrm>
            <a:off x="3078547" y="2158110"/>
            <a:ext cx="1081454" cy="2977093"/>
          </a:xfrm>
          <a:prstGeom prst="chevron">
            <a:avLst>
              <a:gd name="adj" fmla="val 5325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7497" y="2025926"/>
            <a:ext cx="27610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Неблагоприятные факторы развития ребёнка раннего возраста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95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0020" y="346365"/>
            <a:ext cx="8159991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Генетические причины нарушения чтения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47" y="1406210"/>
            <a:ext cx="5912169" cy="40213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193094" y="4566901"/>
            <a:ext cx="47663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наследству передаётся особое функционирование коры головного мозга 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338" y="1152433"/>
            <a:ext cx="3369909" cy="30017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46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0766" y="1315793"/>
            <a:ext cx="507009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ребёнка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«фобия чтения» и «фобии школьного обучения»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успеваемости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снижении самооценки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общения со сверстниками и взрослыми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07085" y="1304591"/>
            <a:ext cx="499054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семье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переживания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повышенная требовательность к ребёнку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усталость, разочарование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неуверенность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5822"/>
          <a:stretch/>
        </p:blipFill>
        <p:spPr>
          <a:xfrm>
            <a:off x="962372" y="4654813"/>
            <a:ext cx="3549784" cy="20024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942"/>
          <a:stretch/>
        </p:blipFill>
        <p:spPr>
          <a:xfrm>
            <a:off x="7761249" y="4543099"/>
            <a:ext cx="3679158" cy="21141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727187" y="433907"/>
            <a:ext cx="9152314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Нежелательные последствия трудностей чтения</a:t>
            </a:r>
          </a:p>
        </p:txBody>
      </p:sp>
    </p:spTree>
    <p:extLst>
      <p:ext uri="{BB962C8B-B14F-4D97-AF65-F5344CB8AC3E}">
        <p14:creationId xmlns:p14="http://schemas.microsoft.com/office/powerpoint/2010/main" val="204444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2082" y="358543"/>
            <a:ext cx="9042027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Когда обратиться к специалисту?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29867" y="1083384"/>
            <a:ext cx="641160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Пропускает, путает и переставляет буквы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Медленно читает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Плохо понимает прочитанное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Плохо запоминает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Отказывается читать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неуспеваемость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Повышенная истощаемость или возбудимость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Моторная неловкость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Наследственная предрасположенность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Известные неблагоприятные факты внутриутробного развития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084" y="1455990"/>
            <a:ext cx="4286250" cy="240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427" r="46539" b="-1"/>
          <a:stretch/>
        </p:blipFill>
        <p:spPr bwMode="auto">
          <a:xfrm>
            <a:off x="8597846" y="4067797"/>
            <a:ext cx="1922028" cy="24295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Левая круглая скобка 3"/>
          <p:cNvSpPr/>
          <p:nvPr/>
        </p:nvSpPr>
        <p:spPr>
          <a:xfrm>
            <a:off x="1703500" y="1083384"/>
            <a:ext cx="452733" cy="3744990"/>
          </a:xfrm>
          <a:prstGeom prst="leftBracket">
            <a:avLst>
              <a:gd name="adj" fmla="val 112451"/>
            </a:avLst>
          </a:prstGeom>
          <a:ln w="539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6739" y="2344707"/>
            <a:ext cx="1629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895" y="3068542"/>
            <a:ext cx="1646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</a:t>
            </a:r>
          </a:p>
        </p:txBody>
      </p:sp>
    </p:spTree>
    <p:extLst>
      <p:ext uri="{BB962C8B-B14F-4D97-AF65-F5344CB8AC3E}">
        <p14:creationId xmlns:p14="http://schemas.microsoft.com/office/powerpoint/2010/main" val="410000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7061" y="1361939"/>
            <a:ext cx="107012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обучения, связанные с нарушением чтения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Распространённые ошибки в чтении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трудностей в чтении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родителю помочь своему ребёнку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53542" y="369337"/>
            <a:ext cx="8212508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Рассматриваемые вопросы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886" y="3752133"/>
            <a:ext cx="3583306" cy="27207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92" y="3752135"/>
            <a:ext cx="3942097" cy="295657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359" y="3931277"/>
            <a:ext cx="3799708" cy="25982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54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02117" y="329401"/>
            <a:ext cx="4905554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кому обратиться?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92152" y="1405066"/>
            <a:ext cx="38896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 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 диагностику речевого развития ребёнка,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выявляет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дислексию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3760" y="2239005"/>
            <a:ext cx="41447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Нейропсихолог</a:t>
            </a:r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выявляет индивидуальные особенности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строения нервной системы ребёнка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78" y="3723328"/>
            <a:ext cx="3552074" cy="213124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0" y="2993423"/>
            <a:ext cx="3400301" cy="226311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062540" y="2008077"/>
            <a:ext cx="35379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выявляет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особенности ребёнка, причины трудностей в межличностных взаимоотношениях, ресурсные возможности</a:t>
            </a:r>
          </a:p>
        </p:txBody>
      </p:sp>
      <p:sp>
        <p:nvSpPr>
          <p:cNvPr id="7" name="AutoShape 2" descr="https://kmarket43.ru/media/cache/offers/org-1719/859975/9cb538bac5a420f867503ac9a73e1e57/968x504_9cb538bac5a420f867503ac9a73e1e5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 descr="C:\Users\user8\Desktop\968x504_9cb538bac5a420f867503ac9a73e1e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72" y="4268562"/>
            <a:ext cx="3276897" cy="2186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58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95" y="3689896"/>
            <a:ext cx="4680528" cy="26327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403" y="3626599"/>
            <a:ext cx="4044142" cy="269609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35862" y="1362378"/>
            <a:ext cx="31294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Своевременная диагностика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19273" y="1839431"/>
            <a:ext cx="39120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Систематическая коррекционная работа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022403" y="2304901"/>
            <a:ext cx="48498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со стороны семьи, близких людей, учителей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82774" y="309062"/>
            <a:ext cx="10125306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чтения </a:t>
            </a: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корректируется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10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60603" y="342247"/>
            <a:ext cx="4758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Стойкие ошибки чтения</a:t>
            </a:r>
          </a:p>
        </p:txBody>
      </p:sp>
      <p:pic>
        <p:nvPicPr>
          <p:cNvPr id="2050" name="Picture 2" descr="C:\Users\user8\Desktop\13441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66" y="1502502"/>
            <a:ext cx="2892541" cy="3098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8\Desktop\Happy_Friends_Reading_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069" y="3251683"/>
            <a:ext cx="4784263" cy="3178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5" descr="https://www.i-igrushki.ru/upload/medialibrary/56e/j3xtwm5li2jmwg02d2wjb9ra9nxrf19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C:\Users\user8\Desktop\depositphotos_131192362-stock-photo-little-girl-with-book-sittin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8" t="15304" b="7530"/>
          <a:stretch/>
        </p:blipFill>
        <p:spPr bwMode="auto">
          <a:xfrm>
            <a:off x="7913404" y="1594433"/>
            <a:ext cx="3486685" cy="2724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26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8189" y="163903"/>
            <a:ext cx="10610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Группа риска по </a:t>
            </a:r>
            <a:r>
              <a:rPr lang="ru-RU" sz="32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дислексии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8189" y="941033"/>
            <a:ext cx="10610490" cy="4522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фонематического слуха; </a:t>
            </a:r>
          </a:p>
          <a:p>
            <a:pPr lvl="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пространственного восприятия; </a:t>
            </a:r>
          </a:p>
          <a:p>
            <a:pPr lvl="1" indent="-45720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28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взаимодействия между слуховыми, зрительными и кинестетическими представлениями;</a:t>
            </a:r>
          </a:p>
          <a:p>
            <a:pPr indent="-45720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28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поведения и работоспособности; </a:t>
            </a:r>
          </a:p>
          <a:p>
            <a:pPr indent="-45720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28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запоминания знаков; </a:t>
            </a:r>
          </a:p>
          <a:p>
            <a:pPr indent="-45720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28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дифференциации звуков и букв; </a:t>
            </a:r>
          </a:p>
          <a:p>
            <a:pPr indent="-45720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28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сливания звуков; </a:t>
            </a:r>
          </a:p>
          <a:p>
            <a:pPr indent="-45720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28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звукового анализа слова.</a:t>
            </a:r>
          </a:p>
        </p:txBody>
      </p:sp>
      <p:sp>
        <p:nvSpPr>
          <p:cNvPr id="2" name="AutoShape 2" descr="https://image.shutterstock.com/image-photo/young-child-girl-stressed-by-260nw-1854794098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user8\Desktop\young-child-girl-stressed-by-260nw-185479409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8144053" y="3202485"/>
            <a:ext cx="3714750" cy="2476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32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7829" y="163903"/>
            <a:ext cx="113915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Умения и навыки</a:t>
            </a: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необходимые для успешного </a:t>
            </a: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формирования</a:t>
            </a:r>
          </a:p>
          <a:p>
            <a:pPr algn="ctr"/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процесса чтения</a:t>
            </a:r>
          </a:p>
          <a:p>
            <a:pPr algn="ctr"/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83520" y="1771918"/>
            <a:ext cx="8964539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нормированного звукопроизношения, фонематического слуха. 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фонематического анализа. </a:t>
            </a:r>
          </a:p>
          <a:p>
            <a:pPr marL="457200" lvl="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Достаточное поле зрения.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зрительного анализа и синтеза. 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пространственных представлений. 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связной речи.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Эмоциональная развитость ребёнка, возможности памяти.</a:t>
            </a:r>
          </a:p>
          <a:p>
            <a:pPr>
              <a:lnSpc>
                <a:spcPct val="115000"/>
              </a:lnSpc>
            </a:pPr>
            <a:r>
              <a:rPr lang="ru-RU" sz="24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13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30022" y="163903"/>
            <a:ext cx="104379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Упражнения для развития фонематического слуха, фонематического анализа</a:t>
            </a:r>
          </a:p>
          <a:p>
            <a:pPr algn="ctr"/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58781" y="1546396"/>
            <a:ext cx="9682385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Систематическое называние слов на определённый звук.</a:t>
            </a:r>
          </a:p>
          <a:p>
            <a:pPr marL="457200" lvl="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первого звука в слове. </a:t>
            </a:r>
          </a:p>
          <a:p>
            <a:pPr marL="457200" lvl="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на слух, есть ли заданный звук в словах.</a:t>
            </a:r>
          </a:p>
          <a:p>
            <a:pPr marL="457200" lvl="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слова со звуком «К» в начале слова.</a:t>
            </a:r>
          </a:p>
          <a:p>
            <a:pPr marL="457200" lvl="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слова со звуком «С» в конце слова.</a:t>
            </a:r>
          </a:p>
          <a:p>
            <a:pPr marL="457200" lvl="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сюжетной картинке назвать слова со звуком «Р».</a:t>
            </a:r>
          </a:p>
          <a:p>
            <a:pPr marL="457200" lvl="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Отгадать слово, произнесённое взрослым по отдельным звукам.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8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2392" y="242349"/>
            <a:ext cx="104379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Упражнения для развития фонематического слуха, фонематического </a:t>
            </a: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анализа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1293" y="1814351"/>
            <a:ext cx="6922094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Вычленение звука из начала и конца слова.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гласных звуков «А», «О», «У», «Э», «Ы», «И» на фоне слова. 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последовательности звуков в слове.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количества звуков в слове.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Опора на цифровой ряд.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Связь звука со зрительным образом буквы.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5E0DBBE-CE6C-4A03-97D9-0EECE5BA9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387" y="1814351"/>
            <a:ext cx="4450476" cy="376225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7916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8190" y="163903"/>
            <a:ext cx="10437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Упражнения на расширение поля зрения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46033" y="1541526"/>
            <a:ext cx="6528987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предметы»</a:t>
            </a:r>
          </a:p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смотри прямо перед собой, не поворачивая головы, не переводя взгляда; назови предметы справа и слева.</a:t>
            </a:r>
          </a:p>
          <a:p>
            <a:pPr marL="457200" lvl="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Таблицы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Шульте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lvl="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случайно расположенные числа для быстрого нахождения их по порядку.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A1683A1-0C4C-4C86-A966-DF75A5D03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0199" y="2037763"/>
            <a:ext cx="3944645" cy="327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3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8190" y="163903"/>
            <a:ext cx="10437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Упражнения на расширение поля зр</a:t>
            </a: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8190" y="861134"/>
            <a:ext cx="11729830" cy="504753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«Стрельба глазами»</a:t>
            </a:r>
          </a:p>
          <a:p>
            <a:pPr lvl="1">
              <a:lnSpc>
                <a:spcPct val="115000"/>
              </a:lnSpc>
            </a:pP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локти на стол,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подбородок</a:t>
            </a:r>
          </a:p>
          <a:p>
            <a:pPr lvl="1">
              <a:lnSpc>
                <a:spcPct val="115000"/>
              </a:lnSpc>
            </a:pP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удерживать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ладонями, </a:t>
            </a:r>
            <a:endParaRPr lang="ru-RU" sz="28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5000"/>
              </a:lnSpc>
            </a:pP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«стрелять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глазами по стрелке.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«Нарисуй глазами» </a:t>
            </a:r>
          </a:p>
          <a:p>
            <a:pPr lvl="1">
              <a:lnSpc>
                <a:spcPct val="115000"/>
              </a:lnSpc>
            </a:pP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квадраты, треугольники,</a:t>
            </a:r>
          </a:p>
          <a:p>
            <a:pPr lvl="1" algn="just">
              <a:lnSpc>
                <a:spcPct val="115000"/>
              </a:lnSpc>
            </a:pP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часовой и против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часовой стрелки,</a:t>
            </a:r>
          </a:p>
          <a:p>
            <a:pPr lvl="1" algn="just">
              <a:lnSpc>
                <a:spcPct val="115000"/>
              </a:lnSpc>
            </a:pP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значки, пружинки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зигзаги.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«Напиши глазами»</a:t>
            </a:r>
          </a:p>
          <a:p>
            <a:pPr lvl="1">
              <a:lnSpc>
                <a:spcPct val="115000"/>
              </a:lnSpc>
            </a:pP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цифры, буквы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4" t="106" r="224" b="49807"/>
          <a:stretch/>
        </p:blipFill>
        <p:spPr bwMode="auto">
          <a:xfrm>
            <a:off x="7426295" y="1126139"/>
            <a:ext cx="3700203" cy="4317532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65092" y="5687844"/>
            <a:ext cx="6856576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упражнения повторяются</a:t>
            </a:r>
          </a:p>
          <a:p>
            <a:pPr algn="ctr">
              <a:lnSpc>
                <a:spcPct val="115000"/>
              </a:lnSpc>
            </a:pP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3-5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76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8189" y="213064"/>
            <a:ext cx="10877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Упражнения для развития зрительного анализа и синтеза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0A21C1-0923-4937-A77C-3B38F093030F}"/>
              </a:ext>
            </a:extLst>
          </p:cNvPr>
          <p:cNvSpPr txBox="1"/>
          <p:nvPr/>
        </p:nvSpPr>
        <p:spPr>
          <a:xfrm>
            <a:off x="302730" y="1202934"/>
            <a:ext cx="7317057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 букв из пластилина, выкладывание из палочек, конструирование при помощи проволоки.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Соотнесение буквы с каким-нибудь предметом (Ж – жук, У – заячьи ушки, Г – гусь).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буквы с добавлением элемента: из К – Ж, 3 – В, Г – Б.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буквы с изменением пространственного расположения её  элементов; например: Р – Ь, И – Н, Н – П, Г– Т.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2BD1E3D-1118-4BA3-ABAA-EDD53FF55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245" y="1202934"/>
            <a:ext cx="4202170" cy="4640367"/>
          </a:xfrm>
          <a:prstGeom prst="rect">
            <a:avLst/>
          </a:prstGeom>
          <a:ln w="76200">
            <a:solidFill>
              <a:srgbClr val="00B0F0"/>
            </a:solidFill>
          </a:ln>
          <a:effectLst>
            <a:outerShdw blurRad="107950" dist="12700" dir="5400000" algn="ctr">
              <a:srgbClr val="000000"/>
            </a:outerShdw>
            <a:softEdge rad="127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416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665" y="982945"/>
            <a:ext cx="108360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«Хорошая книга — точно беседа с умным человеком. Читатель получает от нее знания и обобщение действительности, способность понимать жизнь» </a:t>
            </a:r>
          </a:p>
          <a:p>
            <a:pPr algn="r"/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Толстой 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27301" y="1856623"/>
            <a:ext cx="74804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«Люди перестают мыслить, когда перестают читать» </a:t>
            </a:r>
          </a:p>
          <a:p>
            <a:pPr algn="r"/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Дидро Д.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2012" y="2558276"/>
            <a:ext cx="1176755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 чтения нет настоящего образования, нет и не может быть ни вкуса, ни слова, ни многосторонней шири понимания; Гёте и Шекспир равняются целому университету. Чтением человек переживает века»</a:t>
            </a:r>
          </a:p>
          <a:p>
            <a:pPr algn="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Герцен</a:t>
            </a:r>
          </a:p>
        </p:txBody>
      </p:sp>
      <p:pic>
        <p:nvPicPr>
          <p:cNvPr id="1026" name="Picture 2" descr="C:\Users\user8\Desktop\i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311" y="3937320"/>
            <a:ext cx="2025407" cy="202540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8\Desktop\scale_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81" y="3680055"/>
            <a:ext cx="2469733" cy="164792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8\Desktop\6452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14" y="3809338"/>
            <a:ext cx="3016513" cy="21533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8\Desktop\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003" y="4756750"/>
            <a:ext cx="2605681" cy="18612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8\Desktop\82986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r="6723"/>
          <a:stretch/>
        </p:blipFill>
        <p:spPr bwMode="auto">
          <a:xfrm>
            <a:off x="3224919" y="4886033"/>
            <a:ext cx="2246039" cy="173191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829119" y="151948"/>
            <a:ext cx="6075797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для ребёнка</a:t>
            </a:r>
          </a:p>
        </p:txBody>
      </p:sp>
    </p:spTree>
    <p:extLst>
      <p:ext uri="{BB962C8B-B14F-4D97-AF65-F5344CB8AC3E}">
        <p14:creationId xmlns:p14="http://schemas.microsoft.com/office/powerpoint/2010/main" val="263183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24544" y="332705"/>
            <a:ext cx="10877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Упражнения для развития зрительного анализа и синтеза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0A21C1-0923-4937-A77C-3B38F093030F}"/>
              </a:ext>
            </a:extLst>
          </p:cNvPr>
          <p:cNvSpPr txBox="1"/>
          <p:nvPr/>
        </p:nvSpPr>
        <p:spPr>
          <a:xfrm>
            <a:off x="636016" y="1294646"/>
            <a:ext cx="11054631" cy="356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различий сходных букв, отличающихся лишь одним элементом: 3 – В, Р – В.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различий сходных букв, состоящих из одинаковых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элементов,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различно расположенных в пространстве:  Р – Ь, Г – Т, И – П.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Дополнить недостающий элемент фигуры или буквы по представлению.</a:t>
            </a:r>
          </a:p>
        </p:txBody>
      </p:sp>
    </p:spTree>
    <p:extLst>
      <p:ext uri="{BB962C8B-B14F-4D97-AF65-F5344CB8AC3E}">
        <p14:creationId xmlns:p14="http://schemas.microsoft.com/office/powerpoint/2010/main" val="102847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8189" y="213064"/>
            <a:ext cx="10877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Упражнения для развития зрительного анализа и синтеза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7DC10A1-B1BE-41F2-BF98-41FFE03698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" t="10306" r="16843" b="5038"/>
          <a:stretch/>
        </p:blipFill>
        <p:spPr>
          <a:xfrm rot="5400000">
            <a:off x="1015305" y="914942"/>
            <a:ext cx="4272098" cy="5351242"/>
          </a:xfrm>
          <a:prstGeom prst="rect">
            <a:avLst/>
          </a:prstGeom>
          <a:ln w="76200">
            <a:solidFill>
              <a:srgbClr val="00B0F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F13D34-C012-4AF9-A30B-5420470BC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458" y="1378454"/>
            <a:ext cx="5743854" cy="4851065"/>
          </a:xfrm>
          <a:prstGeom prst="rect">
            <a:avLst/>
          </a:prstGeom>
          <a:ln w="76200">
            <a:solidFill>
              <a:srgbClr val="00B0F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88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4204" y="307068"/>
            <a:ext cx="10877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Упражнения для развития зрительного анализа и синтеза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7433629-BC74-4BF5-85A1-2AF60AE21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105" y="1234950"/>
            <a:ext cx="5708342" cy="471182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6624225-7210-4094-B8AC-5754EF9A5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3" y="1234950"/>
            <a:ext cx="5918447" cy="4711823"/>
          </a:xfrm>
          <a:prstGeom prst="rect">
            <a:avLst/>
          </a:prstGeom>
          <a:ln w="76200">
            <a:solidFill>
              <a:srgbClr val="00B0F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897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8189" y="213064"/>
            <a:ext cx="10877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Упражнения для развития зрительного анализа и синтеза</a:t>
            </a:r>
          </a:p>
        </p:txBody>
      </p:sp>
      <p:pic>
        <p:nvPicPr>
          <p:cNvPr id="3074" name="Picture 2" descr="C:\Users\user8\Desktop\hello_html_m4fc3826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92" y="1358780"/>
            <a:ext cx="4020820" cy="474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8\Desktop\img19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18" t="18692" r="2180" b="2580"/>
          <a:stretch/>
        </p:blipFill>
        <p:spPr bwMode="auto">
          <a:xfrm>
            <a:off x="5971491" y="1777318"/>
            <a:ext cx="5741128" cy="41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57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47112" y="213064"/>
            <a:ext cx="10877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Упражнения для развития зрительного анализа и синтез</a:t>
            </a: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0874F0-2ACA-4735-AB6E-8411DC1E17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17826" r="5795"/>
          <a:stretch/>
        </p:blipFill>
        <p:spPr>
          <a:xfrm>
            <a:off x="1695709" y="1009916"/>
            <a:ext cx="9106405" cy="5192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426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9841" y="213064"/>
            <a:ext cx="108775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Упражнения на развитие пространственных представлений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0A21C1-0923-4937-A77C-3B38F093030F}"/>
              </a:ext>
            </a:extLst>
          </p:cNvPr>
          <p:cNvSpPr txBox="1"/>
          <p:nvPr/>
        </p:nvSpPr>
        <p:spPr>
          <a:xfrm>
            <a:off x="666572" y="985421"/>
            <a:ext cx="11000841" cy="5543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на ориентацию в схеме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собственного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тела.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 буквы справа или слева от вертикальной линии.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Положить кружок, справа от него квадрат, слева от квадрата поставить точку.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Нарисовать по заданию взрослого точку, ниже – крестик, справа от точки – кружок.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правую и левую стороны предметов, пространственные соотношения элементов букв.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«Узнай букву»: буква на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ладошке</a:t>
            </a:r>
          </a:p>
          <a:p>
            <a:pPr lvl="1">
              <a:lnSpc>
                <a:spcPct val="115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печатается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пальцем </a:t>
            </a:r>
          </a:p>
          <a:p>
            <a:pPr lvl="1">
              <a:lnSpc>
                <a:spcPct val="115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мокрой кисточки. </a:t>
            </a:r>
          </a:p>
        </p:txBody>
      </p:sp>
    </p:spTree>
    <p:extLst>
      <p:ext uri="{BB962C8B-B14F-4D97-AF65-F5344CB8AC3E}">
        <p14:creationId xmlns:p14="http://schemas.microsoft.com/office/powerpoint/2010/main" val="263301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8188" y="217273"/>
            <a:ext cx="108775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Упражнения на развитие пространственных представлений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AC3C38C-7175-422A-A79A-08FD21A13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6" b="18120"/>
          <a:stretch/>
        </p:blipFill>
        <p:spPr>
          <a:xfrm>
            <a:off x="6569477" y="1602297"/>
            <a:ext cx="4962618" cy="4018328"/>
          </a:xfrm>
          <a:prstGeom prst="rect">
            <a:avLst/>
          </a:prstGeom>
          <a:ln w="76200">
            <a:solidFill>
              <a:srgbClr val="00B0F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F744078F-4FD3-4CB0-9BE5-53DDE1711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866" t="13998" r="5044" b="9621"/>
          <a:stretch/>
        </p:blipFill>
        <p:spPr bwMode="auto">
          <a:xfrm>
            <a:off x="532245" y="1501629"/>
            <a:ext cx="5424256" cy="43498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447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8189" y="213064"/>
            <a:ext cx="10877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 связной речи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0A21C1-0923-4937-A77C-3B38F093030F}"/>
              </a:ext>
            </a:extLst>
          </p:cNvPr>
          <p:cNvSpPr txBox="1"/>
          <p:nvPr/>
        </p:nvSpPr>
        <p:spPr>
          <a:xfrm>
            <a:off x="1067931" y="859424"/>
            <a:ext cx="10297976" cy="6022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Составление предложений из заданных слов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сидеть, синичка, на, ветка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Витя, косить, трава, кролик, для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«Исправь ошибку»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морю плывут корабль.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 нарисован мальчик.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 большим деревом была глубокая яма.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Добавление предлога в предложение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Лена наливает чай … чашки.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Почки распустились … деревьях.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Птенец выпал … гнезда.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Составление рассказов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серии </a:t>
            </a: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картинок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одной </a:t>
            </a: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картинке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образцу </a:t>
            </a: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взрослого</a:t>
            </a:r>
            <a:endParaRPr lang="ru-RU" sz="24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35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328" y="1085608"/>
            <a:ext cx="5772150" cy="489347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A7339D-A4CB-40AB-80A6-71D41FBF66F9}"/>
              </a:ext>
            </a:extLst>
          </p:cNvPr>
          <p:cNvSpPr txBox="1"/>
          <p:nvPr/>
        </p:nvSpPr>
        <p:spPr>
          <a:xfrm>
            <a:off x="3324604" y="346989"/>
            <a:ext cx="59724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Игры с правилами</a:t>
            </a:r>
          </a:p>
        </p:txBody>
      </p:sp>
    </p:spTree>
    <p:extLst>
      <p:ext uri="{BB962C8B-B14F-4D97-AF65-F5344CB8AC3E}">
        <p14:creationId xmlns:p14="http://schemas.microsoft.com/office/powerpoint/2010/main" val="330794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8189" y="213064"/>
            <a:ext cx="10877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Упражнения для тренировки памяти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0A21C1-0923-4937-A77C-3B38F093030F}"/>
              </a:ext>
            </a:extLst>
          </p:cNvPr>
          <p:cNvSpPr txBox="1"/>
          <p:nvPr/>
        </p:nvSpPr>
        <p:spPr>
          <a:xfrm>
            <a:off x="1014666" y="962969"/>
            <a:ext cx="10251096" cy="5543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изменилось?»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«Представь себе…»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«Послушай и опиши».</a:t>
            </a:r>
          </a:p>
          <a:p>
            <a:pPr lvl="1">
              <a:lnSpc>
                <a:spcPct val="115000"/>
              </a:lnSpc>
            </a:pP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зубная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паста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белая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 мятным вкусом, в тюбике; </a:t>
            </a:r>
            <a:endParaRPr lang="ru-RU" sz="28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5000"/>
              </a:lnSpc>
            </a:pP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разные слова: «гнездо», «кот», «колесо», «блин» и др.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</a:t>
            </a:r>
          </a:p>
          <a:p>
            <a:pPr lvl="1">
              <a:lnSpc>
                <a:spcPct val="115000"/>
              </a:lnSpc>
            </a:pP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верблюд – горб, гора – …, кактус – …, пустыня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…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«Картина из двух слов».</a:t>
            </a:r>
          </a:p>
          <a:p>
            <a:pPr lvl="1">
              <a:lnSpc>
                <a:spcPct val="115000"/>
              </a:lnSpc>
            </a:pP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слова: «цветок – коридор», «ковёр – кофе», «жук – кресло».</a:t>
            </a:r>
          </a:p>
          <a:p>
            <a:pPr>
              <a:lnSpc>
                <a:spcPct val="115000"/>
              </a:lnSpc>
            </a:pP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00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462" y="2558224"/>
            <a:ext cx="4095405" cy="3657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93610" y="1775722"/>
            <a:ext cx="342204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Неуспеваемость</a:t>
            </a:r>
            <a:r>
              <a:rPr lang="ru-RU" sz="2800" dirty="0"/>
              <a:t>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34041" y="4468093"/>
            <a:ext cx="46505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Медленное чтение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Ошибки при чтении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Непонимание прочитанного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20680" y="2626590"/>
            <a:ext cx="46803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Недостаточное восприятие ребёнком учебной информации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15071" y="440815"/>
            <a:ext cx="6075797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в чтении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98" y="1775722"/>
            <a:ext cx="3643138" cy="242823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50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2678" y="178128"/>
            <a:ext cx="10877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Развивающие задания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B07181B-AC0D-4A95-A3E7-3FC69F58A7D8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325" y="932156"/>
            <a:ext cx="3728622" cy="5703902"/>
          </a:xfrm>
          <a:prstGeom prst="rect">
            <a:avLst/>
          </a:prstGeom>
          <a:solidFill>
            <a:srgbClr val="0070C0"/>
          </a:solidFill>
          <a:ln w="76200">
            <a:solidFill>
              <a:srgbClr val="0070C0"/>
            </a:solidFill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FEB2C3E-9066-43A0-BAA2-98B7170C0D7A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5087" y="932156"/>
            <a:ext cx="3728622" cy="5455328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660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5844" y="161681"/>
            <a:ext cx="10469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Развивающие задания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0A21C1-0923-4937-A77C-3B38F093030F}"/>
              </a:ext>
            </a:extLst>
          </p:cNvPr>
          <p:cNvSpPr txBox="1"/>
          <p:nvPr/>
        </p:nvSpPr>
        <p:spPr>
          <a:xfrm>
            <a:off x="971026" y="900604"/>
            <a:ext cx="8894056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endParaRPr lang="ru-RU" sz="2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424E80D-E0D9-44C2-A20C-CD9E6DBF43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" t="1813" r="3710" b="6960"/>
          <a:stretch/>
        </p:blipFill>
        <p:spPr>
          <a:xfrm>
            <a:off x="837861" y="1137884"/>
            <a:ext cx="4152551" cy="5173026"/>
          </a:xfrm>
          <a:prstGeom prst="rect">
            <a:avLst/>
          </a:prstGeom>
          <a:ln w="76200">
            <a:solidFill>
              <a:srgbClr val="00B0F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D4AAE22-B6E7-4DAF-AF23-2B785A0949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5" t="6477" r="5328" b="10179"/>
          <a:stretch/>
        </p:blipFill>
        <p:spPr>
          <a:xfrm rot="10800000">
            <a:off x="6597516" y="976543"/>
            <a:ext cx="4486770" cy="5668389"/>
          </a:xfrm>
          <a:prstGeom prst="rect">
            <a:avLst/>
          </a:prstGeom>
          <a:ln w="76200">
            <a:solidFill>
              <a:srgbClr val="00B0F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572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8189" y="213064"/>
            <a:ext cx="10877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Виды работ с текстом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0A21C1-0923-4937-A77C-3B38F093030F}"/>
              </a:ext>
            </a:extLst>
          </p:cNvPr>
          <p:cNvSpPr txBox="1"/>
          <p:nvPr/>
        </p:nvSpPr>
        <p:spPr>
          <a:xfrm>
            <a:off x="1014666" y="962969"/>
            <a:ext cx="9547936" cy="5998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 закладкой.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Тренируем внимание.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Ролевое чтение.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заданного слова.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Нахождение в рассказе самого длинного слова.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Нахождение двух-, трех-, четырехсложных слов.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Чтение, нахождение отрывка к рисунку.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Чтение, ответы на вопросы.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Нахождение в тексте отрывка, который поможет ответить на вопрос.</a:t>
            </a:r>
          </a:p>
          <a:p>
            <a:pPr marL="45720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endParaRPr lang="ru-RU" sz="2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83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8189" y="213064"/>
            <a:ext cx="10877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Виды работ с текстом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" r="2897" b="2168"/>
          <a:stretch/>
        </p:blipFill>
        <p:spPr bwMode="auto">
          <a:xfrm>
            <a:off x="870012" y="985421"/>
            <a:ext cx="4237718" cy="54864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 descr="Работа с карточками на уроках в начальной школе: примеры и иллюстрации -  Методика преподавания - Преподавание - Образование, воспитание и обучение -  Сообщество взаимопомощи учителей Педсовет.su">
            <a:extLst>
              <a:ext uri="{FF2B5EF4-FFF2-40B4-BE49-F238E27FC236}">
                <a16:creationId xmlns:a16="http://schemas.microsoft.com/office/drawing/2014/main" xmlns="" id="{65865B1E-4EB2-4619-A3A6-57F5A06368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6" t="4716" r="2739" b="5016"/>
          <a:stretch/>
        </p:blipFill>
        <p:spPr bwMode="auto">
          <a:xfrm>
            <a:off x="5948039" y="1717828"/>
            <a:ext cx="5530790" cy="4021585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127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7EE54B-334F-4BE6-A3E8-2F9B369DB7E3}"/>
              </a:ext>
            </a:extLst>
          </p:cNvPr>
          <p:cNvSpPr txBox="1"/>
          <p:nvPr/>
        </p:nvSpPr>
        <p:spPr>
          <a:xfrm>
            <a:off x="2867490" y="473599"/>
            <a:ext cx="6094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Поддержка семьи</a:t>
            </a:r>
          </a:p>
        </p:txBody>
      </p:sp>
      <p:pic>
        <p:nvPicPr>
          <p:cNvPr id="5122" name="Picture 2" descr="C:\Users\user8\Desktop\lukeminen-kannatta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5" t="9871" r="3626" b="6173"/>
          <a:stretch/>
        </p:blipFill>
        <p:spPr bwMode="auto">
          <a:xfrm>
            <a:off x="2256089" y="1469877"/>
            <a:ext cx="7058827" cy="4264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00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10" y="1864300"/>
            <a:ext cx="3906542" cy="292824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Прямоугольник 5"/>
          <p:cNvSpPr/>
          <p:nvPr/>
        </p:nvSpPr>
        <p:spPr>
          <a:xfrm>
            <a:off x="6410889" y="308693"/>
            <a:ext cx="544922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3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у Вас, как родителей, возникают вопросы по воспитанию, обучению и развитию </a:t>
            </a:r>
            <a:r>
              <a:rPr lang="ru-RU" sz="1600" spc="3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</a:t>
            </a:r>
            <a:r>
              <a:rPr lang="ru-RU" sz="1600" spc="3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 Вы можете получить БЕСПЛАТНЫЕ консультации</a:t>
            </a:r>
            <a:r>
              <a:rPr lang="ru-RU" sz="1600" b="1" spc="3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spc="300" dirty="0" smtClean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психолога</a:t>
            </a:r>
            <a:r>
              <a:rPr 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логопеда, дефектолога, </a:t>
            </a:r>
            <a:r>
              <a:rPr lang="ru-RU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методиста</a:t>
            </a:r>
            <a:r>
              <a:rPr lang="ru-RU" b="1" dirty="0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b="1" dirty="0">
              <a:solidFill>
                <a:srgbClr val="33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10889" y="1576147"/>
            <a:ext cx="5206345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>
                <a:ln>
                  <a:solidFill>
                    <a:srgbClr val="3A1953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Записаться на консультацию можно через единую систему </a:t>
            </a:r>
          </a:p>
          <a:p>
            <a:pPr algn="ctr">
              <a:lnSpc>
                <a:spcPct val="150000"/>
              </a:lnSpc>
            </a:pPr>
            <a:r>
              <a:rPr lang="ru-RU" sz="2000" dirty="0">
                <a:ln>
                  <a:solidFill>
                    <a:srgbClr val="3A1953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по телефонам </a:t>
            </a:r>
            <a:r>
              <a:rPr lang="ru-RU" sz="2200" dirty="0">
                <a:ln>
                  <a:solidFill>
                    <a:srgbClr val="3333CC"/>
                  </a:solidFill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8(383) 212-0-999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35935" y="5041275"/>
            <a:ext cx="61651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n>
                  <a:solidFill>
                    <a:srgbClr val="3333CC"/>
                  </a:solidFill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Адреса консультационных пунктов </a:t>
            </a:r>
          </a:p>
          <a:p>
            <a:pPr algn="ctr"/>
            <a:r>
              <a:rPr lang="ru-RU" sz="2200" dirty="0">
                <a:ln>
                  <a:solidFill>
                    <a:srgbClr val="3333CC"/>
                  </a:solidFill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Новосибирска и Новосибирской </a:t>
            </a:r>
            <a:r>
              <a:rPr lang="ru-RU" sz="2200" dirty="0" smtClean="0">
                <a:ln>
                  <a:solidFill>
                    <a:srgbClr val="3333CC"/>
                  </a:solidFill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r>
              <a:rPr lang="ru-RU" sz="2200" dirty="0" smtClean="0">
                <a:ln>
                  <a:solidFill>
                    <a:srgbClr val="3333CC"/>
                  </a:solidFill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dirty="0">
                <a:ln>
                  <a:solidFill>
                    <a:srgbClr val="3333CC"/>
                  </a:solidFill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сайте ГБУ НСО «</a:t>
            </a:r>
            <a:r>
              <a:rPr lang="ru-RU" sz="2200" dirty="0" smtClean="0">
                <a:ln>
                  <a:solidFill>
                    <a:srgbClr val="3333CC"/>
                  </a:solidFill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ОЦДК» </a:t>
            </a:r>
            <a:r>
              <a:rPr lang="en-US" sz="2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concord.websib.ru</a:t>
            </a:r>
            <a:r>
              <a:rPr lang="ru-RU" sz="2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53928" y="470049"/>
            <a:ext cx="33639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>
                  <a:solidFill>
                    <a:srgbClr val="3A1953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проект  «Современная школа»</a:t>
            </a:r>
          </a:p>
          <a:p>
            <a:pPr algn="ctr"/>
            <a:r>
              <a:rPr lang="ru-RU" b="1" dirty="0">
                <a:ln>
                  <a:solidFill>
                    <a:srgbClr val="3A1953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«Образование»</a:t>
            </a:r>
          </a:p>
        </p:txBody>
      </p:sp>
      <p:pic>
        <p:nvPicPr>
          <p:cNvPr id="10" name="Picture 2" descr="http://concord.websib.ru/wp-content/uploads/2019/06/WhatsApp-Image-2019-06-24-at-08.51.12-1-284x30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4" y="470049"/>
            <a:ext cx="1259856" cy="1330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299" y="2181189"/>
            <a:ext cx="1153634" cy="313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5"/>
          <a:stretch>
            <a:fillRect/>
          </a:stretch>
        </p:blipFill>
        <p:spPr>
          <a:xfrm>
            <a:off x="7141853" y="3248700"/>
            <a:ext cx="3744415" cy="32391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82730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946" y="-266045"/>
            <a:ext cx="10947400" cy="1069349"/>
          </a:xfrm>
        </p:spPr>
        <p:txBody>
          <a:bodyPr anchor="b"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Филиалы ГБУ НСО ОЦДК</a:t>
            </a:r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36523" y="859611"/>
            <a:ext cx="5181600" cy="5372933"/>
          </a:xfrm>
        </p:spPr>
        <p:txBody>
          <a:bodyPr>
            <a:normAutofit fontScale="25000" lnSpcReduction="20000"/>
          </a:bodyPr>
          <a:lstStyle/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Куйбышевский филиал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филиалом: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Шевелёва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Галина Владимировна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8(383-62)52-868</a:t>
            </a:r>
          </a:p>
          <a:p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Сузунский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филиалом: Боброва Ольга Борисовна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8(383 46) 32 -337</a:t>
            </a:r>
          </a:p>
          <a:p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Татарский филиал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филиалом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Черновол Татьяна Петровна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8(383 64) 20- 841</a:t>
            </a:r>
          </a:p>
          <a:p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Тогучинский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филиалом: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Шарикалова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Лариса Николаевна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8(383) 40-20-893</a:t>
            </a:r>
          </a:p>
          <a:p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Мошковский филиал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филиалом: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Сайчук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Игорь Викторович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8(383-48) </a:t>
            </a:r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23-058</a:t>
            </a:r>
            <a:endParaRPr lang="ru-RU" sz="6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83326" y="859611"/>
            <a:ext cx="5181600" cy="5496861"/>
          </a:xfrm>
        </p:spPr>
        <p:txBody>
          <a:bodyPr>
            <a:normAutofit fontScale="25000" lnSpcReduction="20000"/>
          </a:bodyPr>
          <a:lstStyle/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Барабинский филиал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филиалом: Токарева Нина Валентиновна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8(383 61)21-031; </a:t>
            </a:r>
          </a:p>
          <a:p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Карасукский филиал</a:t>
            </a:r>
          </a:p>
          <a:p>
            <a:pPr marL="0" indent="0">
              <a:buNone/>
            </a:pP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И.о.заведующего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филиалом: Волкова Галина Михайловна 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8(383)55-31-373, 8-939-827-49-94</a:t>
            </a:r>
          </a:p>
          <a:p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Каргатский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филиалом: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Тинникова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 Васильевна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8-383-65-23-261</a:t>
            </a:r>
          </a:p>
          <a:p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Ордынский филиал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филиалом: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Сапега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Инна Викторовна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8(383 59) 20-979</a:t>
            </a:r>
          </a:p>
          <a:p>
            <a:pPr marL="0" indent="0">
              <a:buNone/>
            </a:pP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Купинский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</a:t>
            </a:r>
          </a:p>
          <a:p>
            <a:pPr marL="0" indent="0">
              <a:buNone/>
            </a:pP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Заведующий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филиалом: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Качулина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Тамара Аркадьевна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8(383 58) 28-115, 28-117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888" y="0"/>
            <a:ext cx="121930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0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26765" y="1426179"/>
            <a:ext cx="49489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Неуверенность в себе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Робость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Тревожная мнительность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Озлобленность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Агрессивность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299174" y="333528"/>
            <a:ext cx="551998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в чтении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894582" y="4470026"/>
            <a:ext cx="50092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Непонимание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Отвержение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Неприятие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Негативное отношение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583" y="2227812"/>
            <a:ext cx="2351580" cy="23515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995" y="1426179"/>
            <a:ext cx="3924415" cy="26298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1" y="3890356"/>
            <a:ext cx="4163022" cy="277670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3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415460"/>
            <a:ext cx="3517273" cy="2347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72848" y="348082"/>
            <a:ext cx="43669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Моторная неловкость</a:t>
            </a:r>
          </a:p>
        </p:txBody>
      </p:sp>
      <p:pic>
        <p:nvPicPr>
          <p:cNvPr id="2050" name="Picture 2" descr="C:\Users\user8\Desktop\clumsy-little-waiter-drops-food-tray-serving-hamburger-cheeseburger-falling-separated-toppings-dropping-burger-7397617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" t="6481" r="28078"/>
          <a:stretch/>
        </p:blipFill>
        <p:spPr bwMode="auto">
          <a:xfrm>
            <a:off x="8460791" y="3770034"/>
            <a:ext cx="2664611" cy="24899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www.coaching.az/wp-content/uploads/2019/06/Blog-11-Handy-tips-to-keep-you-safe-when-cyclin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user8\Desktop\Blog-11-Handy-tips-to-keep-you-safe-when-cycl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0"/>
          <a:stretch/>
        </p:blipFill>
        <p:spPr bwMode="auto">
          <a:xfrm>
            <a:off x="3507117" y="3770034"/>
            <a:ext cx="4377972" cy="24899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8\Desktop\scale_1200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509" y="1009770"/>
            <a:ext cx="3988370" cy="26190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8\Desktop\scale_12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1"/>
          <a:stretch/>
        </p:blipFill>
        <p:spPr bwMode="auto">
          <a:xfrm>
            <a:off x="8320924" y="1174360"/>
            <a:ext cx="2804478" cy="23498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13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722" y="2502240"/>
            <a:ext cx="3633788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365" y="4257624"/>
            <a:ext cx="3501504" cy="225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6389" y="2352610"/>
            <a:ext cx="3927331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Специфические, стойкие и повторяющиеся ошибки в чтении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689532" y="2502240"/>
            <a:ext cx="4230269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 ребёнка сохранен. 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Зрение и слух в норме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31138" y="1409736"/>
            <a:ext cx="4046372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Дислексия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73096" y="5177847"/>
            <a:ext cx="4230269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считается заболеванием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36" y="4599379"/>
            <a:ext cx="3528111" cy="19858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213105" y="333528"/>
            <a:ext cx="947706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в чтении: почему?</a:t>
            </a:r>
          </a:p>
        </p:txBody>
      </p:sp>
    </p:spTree>
    <p:extLst>
      <p:ext uri="{BB962C8B-B14F-4D97-AF65-F5344CB8AC3E}">
        <p14:creationId xmlns:p14="http://schemas.microsoft.com/office/powerpoint/2010/main" val="4819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47496" y="5811076"/>
            <a:ext cx="36038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2"/>
              </a:rPr>
              <a:t>https://dyslexiarf.com</a:t>
            </a:r>
            <a:r>
              <a:rPr lang="ru-RU" sz="2800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7496" y="333528"/>
            <a:ext cx="10541188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Распространённость дислексии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39" y="1507952"/>
            <a:ext cx="3946151" cy="399923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430" y="4000712"/>
            <a:ext cx="3926349" cy="26157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327" y="2337705"/>
            <a:ext cx="3455103" cy="259369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95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6527562" y="920119"/>
            <a:ext cx="5477190" cy="5922235"/>
          </a:xfrm>
          <a:prstGeom prst="roundRect">
            <a:avLst/>
          </a:prstGeom>
          <a:gradFill>
            <a:gsLst>
              <a:gs pos="0">
                <a:schemeClr val="accent2">
                  <a:lumMod val="110000"/>
                  <a:satMod val="105000"/>
                  <a:tint val="67000"/>
                  <a:alpha val="70000"/>
                </a:schemeClr>
              </a:gs>
              <a:gs pos="82089">
                <a:srgbClr val="F7A988">
                  <a:alpha val="23000"/>
                </a:srgbClr>
              </a:gs>
              <a:gs pos="71250">
                <a:srgbClr val="F6AC8D">
                  <a:alpha val="59000"/>
                </a:srgbClr>
              </a:gs>
              <a:gs pos="50000">
                <a:schemeClr val="accent2">
                  <a:lumMod val="105000"/>
                  <a:satMod val="103000"/>
                  <a:tint val="73000"/>
                  <a:alpha val="24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  <a:alpha val="42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685481" y="212233"/>
            <a:ext cx="4164533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Ошибки в чтении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6402" y="982766"/>
            <a:ext cx="5332575" cy="5834063"/>
          </a:xfrm>
          <a:prstGeom prst="roundRect">
            <a:avLst/>
          </a:prstGeom>
          <a:gradFill>
            <a:gsLst>
              <a:gs pos="0">
                <a:schemeClr val="accent6">
                  <a:lumMod val="110000"/>
                  <a:satMod val="105000"/>
                  <a:tint val="67000"/>
                  <a:alpha val="28000"/>
                </a:schemeClr>
              </a:gs>
              <a:gs pos="50000">
                <a:schemeClr val="accent6">
                  <a:lumMod val="105000"/>
                  <a:satMod val="103000"/>
                  <a:tint val="73000"/>
                  <a:alpha val="17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  <a:alpha val="7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8801" y="2122251"/>
            <a:ext cx="3832897" cy="52322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Ошибки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возраста»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78800" y="2833157"/>
            <a:ext cx="5047778" cy="101566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Возрастание общей учебной нагрузки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объёма текстов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Возрастание требований к чтению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403385" y="1922251"/>
            <a:ext cx="377128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Несформированность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269" y="4417970"/>
            <a:ext cx="3128022" cy="22932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96" y="4576204"/>
            <a:ext cx="2857058" cy="21350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78801" y="3983131"/>
            <a:ext cx="5047778" cy="40011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Недостаточность педагогических условий</a:t>
            </a: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962795" y="1063711"/>
            <a:ext cx="3879790" cy="781041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Неспецифические</a:t>
            </a:r>
          </a:p>
        </p:txBody>
      </p:sp>
      <p:sp>
        <p:nvSpPr>
          <p:cNvPr id="13" name="Прямоугольник с двумя вырезанными противолежащими углами 12"/>
          <p:cNvSpPr/>
          <p:nvPr/>
        </p:nvSpPr>
        <p:spPr>
          <a:xfrm>
            <a:off x="7403385" y="1082932"/>
            <a:ext cx="3879790" cy="781041"/>
          </a:xfrm>
          <a:prstGeom prst="snip2Diag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  <a:alpha val="96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  <a:alpha val="83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Специфические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821045" y="2645471"/>
            <a:ext cx="1916448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устной речи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006840" y="2648491"/>
            <a:ext cx="2880360" cy="12003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оптико-пространственных представлений</a:t>
            </a:r>
          </a:p>
        </p:txBody>
      </p:sp>
      <p:sp>
        <p:nvSpPr>
          <p:cNvPr id="7" name="AutoShape 2" descr="https://svgsilh.com/svg_v2/147925-03a9f4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https://svgsilh.com/svg_v2/147925-03a9f4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Не равно 8"/>
          <p:cNvSpPr/>
          <p:nvPr/>
        </p:nvSpPr>
        <p:spPr>
          <a:xfrm>
            <a:off x="5170263" y="1872006"/>
            <a:ext cx="1795281" cy="793968"/>
          </a:xfrm>
          <a:prstGeom prst="mathNotEqual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8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2809</TotalTime>
  <Words>1668</Words>
  <Application>Microsoft Office PowerPoint</Application>
  <PresentationFormat>Произвольный</PresentationFormat>
  <Paragraphs>331</Paragraphs>
  <Slides>46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Филиалы ГБУ НСО ОЦДК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«Нарушение чтения у детей, что важно знать родителям»</dc:title>
  <dc:creator>Пользователь</dc:creator>
  <cp:lastModifiedBy>user8</cp:lastModifiedBy>
  <cp:revision>236</cp:revision>
  <dcterms:created xsi:type="dcterms:W3CDTF">2022-03-26T08:31:05Z</dcterms:created>
  <dcterms:modified xsi:type="dcterms:W3CDTF">2022-04-12T05:03:11Z</dcterms:modified>
</cp:coreProperties>
</file>