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7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2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2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17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1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9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0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8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6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D134-1B4A-4C7D-8E2B-5414A97DDB6A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765C-7B95-4496-9C86-8B73CF40D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12" Type="http://schemas.openxmlformats.org/officeDocument/2006/relationships/image" Target="../media/image26.jp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7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4002208"/>
            <a:ext cx="12192000" cy="2855792"/>
            <a:chOff x="0" y="4002208"/>
            <a:chExt cx="12192000" cy="2855792"/>
          </a:xfrm>
        </p:grpSpPr>
        <p:grpSp>
          <p:nvGrpSpPr>
            <p:cNvPr id="14" name="Группа 13"/>
            <p:cNvGrpSpPr/>
            <p:nvPr/>
          </p:nvGrpSpPr>
          <p:grpSpPr>
            <a:xfrm rot="10800000">
              <a:off x="0" y="4002208"/>
              <a:ext cx="12192000" cy="2855792"/>
              <a:chOff x="0" y="290"/>
              <a:chExt cx="9144000" cy="2855792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18" name="Овал 17"/>
            <p:cNvSpPr/>
            <p:nvPr/>
          </p:nvSpPr>
          <p:spPr>
            <a:xfrm>
              <a:off x="5628000" y="500603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5754874" y="5350147"/>
              <a:ext cx="725125" cy="247776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accent5"/>
                  </a:solidFill>
                  <a:latin typeface="Century Schoolbook" panose="02040604050505020304" pitchFamily="18" charset="0"/>
                </a:rPr>
                <a:t>2022</a:t>
              </a:r>
              <a:endParaRPr lang="ru-RU" sz="3600" b="1" kern="10" spc="0" dirty="0">
                <a:ln w="15875">
                  <a:noFill/>
                  <a:round/>
                  <a:headEnd/>
                  <a:tailEnd/>
                </a:ln>
                <a:solidFill>
                  <a:schemeClr val="accent5"/>
                </a:solidFill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193404"/>
            <a:ext cx="12162519" cy="3085687"/>
            <a:chOff x="0" y="193404"/>
            <a:chExt cx="12162519" cy="308568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193404"/>
              <a:ext cx="12162519" cy="3085687"/>
              <a:chOff x="0" y="290"/>
              <a:chExt cx="9144000" cy="2855792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9" name="Овал 8"/>
            <p:cNvSpPr/>
            <p:nvPr/>
          </p:nvSpPr>
          <p:spPr>
            <a:xfrm>
              <a:off x="5230283" y="1044195"/>
              <a:ext cx="1703267" cy="17032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752" y="985397"/>
              <a:ext cx="1748664" cy="174866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2" y="193403"/>
            <a:ext cx="591376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15" y="193403"/>
            <a:ext cx="960000" cy="720000"/>
          </a:xfrm>
          <a:prstGeom prst="rect">
            <a:avLst/>
          </a:prstGeom>
        </p:spPr>
      </p:pic>
      <p:pic>
        <p:nvPicPr>
          <p:cNvPr id="21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13938" y="193403"/>
            <a:ext cx="787297" cy="720000"/>
          </a:xfrm>
          <a:prstGeom prst="rect">
            <a:avLst/>
          </a:prstGeom>
          <a:noFill/>
        </p:spPr>
      </p:pic>
      <p:sp>
        <p:nvSpPr>
          <p:cNvPr id="23" name="WordArt 2"/>
          <p:cNvSpPr>
            <a:spLocks noChangeArrowheads="1" noChangeShapeType="1" noTextEdit="1"/>
          </p:cNvSpPr>
          <p:nvPr/>
        </p:nvSpPr>
        <p:spPr bwMode="auto">
          <a:xfrm>
            <a:off x="2587113" y="2871186"/>
            <a:ext cx="7600500" cy="247776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rgbClr val="00696D"/>
                </a:solidFill>
                <a:latin typeface="Constantia" panose="02030602050306030303" pitchFamily="18" charset="0"/>
              </a:rPr>
              <a:t>ОБЛАСТНОЙ КОНКУРС  ПРОФЕССИОНАЛЬНОГО МАСТЕРСТВА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rgbClr val="00696D"/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3311513" y="3297879"/>
            <a:ext cx="6336973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Franklin Gothic Demi" panose="020B0703020102020204" pitchFamily="34" charset="0"/>
              </a:rPr>
              <a:t>ПЕДАГОГ-ПСИХОЛОГ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" name="WordArt 2"/>
          <p:cNvSpPr>
            <a:spLocks noChangeArrowheads="1" noChangeShapeType="1" noTextEdit="1"/>
          </p:cNvSpPr>
          <p:nvPr/>
        </p:nvSpPr>
        <p:spPr bwMode="auto">
          <a:xfrm>
            <a:off x="2735993" y="4128503"/>
            <a:ext cx="7302741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rgbClr val="00696D"/>
                </a:solidFill>
                <a:latin typeface="Adventure" panose="02000503020000020003" pitchFamily="2" charset="0"/>
              </a:rPr>
              <a:t>Новосибирской области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rgbClr val="00696D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Heavy" panose="020B0903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6860" y="5829403"/>
            <a:ext cx="503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бюджетное общеобразовательное учреждение средняя общеобразовательная школа № 3 г. Татарска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Ксения Сергеевна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Ильина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2698781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22" y="2010178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4169806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589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Педагог-психолог.</a:t>
            </a:r>
          </a:p>
          <a:p>
            <a:r>
              <a:rPr lang="ru-RU" sz="1000" b="1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П</a:t>
            </a:r>
            <a:r>
              <a:rPr lang="ru-RU" sz="100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сихолого-педагогическое образование, Бакалавр</a:t>
            </a:r>
          </a:p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ВО </a:t>
            </a:r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«ОГПУ</a:t>
            </a:r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»</a:t>
            </a:r>
            <a:endParaRPr lang="ru-RU" sz="1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25310" y="2660379"/>
            <a:ext cx="1804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Арт-терапии «Коррекционно-развивающие программа для детей  с ОВЗ».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Коррекционно-развивающая программа  «Коррекция и развитие познавательной  и эмоционально-волевой сферы»</a:t>
            </a:r>
            <a:endParaRPr lang="ru-RU" sz="900" b="1" dirty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21334" y="4212530"/>
            <a:ext cx="1938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Почетная  грамота  Главы  Татарского  района, 2021 г.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pic>
        <p:nvPicPr>
          <p:cNvPr id="31" name="Рисунок 30" descr="C:\Users\Ученик\Desktop\Ильина  Ксения  Сергеевна.jfif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1" r="11657"/>
          <a:stretch/>
        </p:blipFill>
        <p:spPr bwMode="auto">
          <a:xfrm>
            <a:off x="457827" y="1281044"/>
            <a:ext cx="3036845" cy="494362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34" name="Прямоугольник 33"/>
          <p:cNvSpPr/>
          <p:nvPr/>
        </p:nvSpPr>
        <p:spPr>
          <a:xfrm>
            <a:off x="10308742" y="1884757"/>
            <a:ext cx="131799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2 года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Первая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40" y="4883564"/>
            <a:ext cx="536694" cy="607914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0210139" y="4959860"/>
            <a:ext cx="1715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Член профсоюза работников народного образования РФ.  с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2020г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.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6860" y="5822578"/>
            <a:ext cx="503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казенное общеобразовательное учреждение Здвинская средняя общеобразовательная школа №2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Людмила Владимировна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Мельникова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746" y="3370195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0854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ВО «НГПУ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» 2012 </a:t>
            </a: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квалификация «Учитель математики и информатики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»</a:t>
            </a:r>
          </a:p>
          <a:p>
            <a:endParaRPr lang="ru-RU" sz="900" b="1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АНО «СПБ ЦДПО» 2016г. </a:t>
            </a: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Педагог-психолог в системе образования: организация и психолого0педагогической работы в образовательных учреждениях»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225310" y="3360439"/>
            <a:ext cx="131799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10 лет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Первая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4" y="1589707"/>
            <a:ext cx="2984362" cy="4490576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1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7" y="1599205"/>
            <a:ext cx="3116580" cy="4572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5509" y="5878399"/>
            <a:ext cx="5469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казенное дошкольное образовательное учреждение Новосибирского района </a:t>
            </a:r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- 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детский сад комбинированного вида "Лучик"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Лариса Сергеевна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558193" y="2759490"/>
            <a:ext cx="4408922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Нидес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22" y="2610714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22" y="1900107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685" y="3918047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589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Преподаватель дошкольной педагогики и психологии / дошкольная педагогика и психология</a:t>
            </a:r>
            <a:endParaRPr lang="ru-RU" sz="900" b="1" dirty="0" smtClean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ВО «НГПУ»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51111" y="2612371"/>
            <a:ext cx="1868370" cy="119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педагога – психолога кружковой деятельности по интеллектуальному развитию детей старшего дошкольного возраста «Юный интеллектуал» </a:t>
            </a:r>
            <a:endParaRPr lang="ru-RU" sz="900" dirty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86685" y="3856183"/>
            <a:ext cx="1938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Почетная грамота Главы </a:t>
            </a: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Новосибирского района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2019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Благодарность Главы Новосибирского района 2015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0329761" y="1803880"/>
            <a:ext cx="131799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26/16 лет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Первая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991" y="4868138"/>
            <a:ext cx="536694" cy="60791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186685" y="4918179"/>
            <a:ext cx="1715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Член профсоюза работников народного образования РФ.  с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2020г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.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C:\Users\NovikovaEV\Downloads\1-46-113 (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18389" r="7952" b="21215"/>
          <a:stretch/>
        </p:blipFill>
        <p:spPr bwMode="auto">
          <a:xfrm>
            <a:off x="473679" y="1532251"/>
            <a:ext cx="3248218" cy="433948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26180" y="5835392"/>
            <a:ext cx="503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автономное общеобразовательное учреждение «Средняя общеобразовательная школа № 216» 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Елена Владимировна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Новикова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1751708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370" y="2441226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5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Свердловский государственный педагогический институт.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1992г.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312494" y="1777024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36/34 </a:t>
            </a:r>
            <a:endParaRPr lang="ru-RU" sz="1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89610" y="2356714"/>
            <a:ext cx="1741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2022г. – Благодарность Мэра города Новосибирска А.Е. Локтя.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2022г. - Благодарственное письмо Департамента образования города Новосибирска.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2021г. - Благодарность начальника Отдела образование Октябрьского района Города Новосибирска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22" y="5871738"/>
            <a:ext cx="441956" cy="4368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370" y="4260558"/>
            <a:ext cx="536694" cy="60791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204869" y="4336854"/>
            <a:ext cx="1715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Член профсоюза работников народного образования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РФ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C:\Users\Катёнка\Downloads\IMG_0698 копия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8"/>
          <a:stretch/>
        </p:blipFill>
        <p:spPr bwMode="auto">
          <a:xfrm>
            <a:off x="543458" y="1740178"/>
            <a:ext cx="2939221" cy="427781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35647" y="5846337"/>
            <a:ext cx="5499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казенное дошкольное образовательное учреждение города Новосибирска "Детский сад № 453 комбинированного вида"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76860" y="3627075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Варвара Валерьевна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457630" y="2751630"/>
            <a:ext cx="4577256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Пугаченко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2698781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45" y="1841834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287001" y="1035649"/>
            <a:ext cx="16764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2017 </a:t>
            </a: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ФГБОУ ВО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«</a:t>
            </a:r>
            <a:r>
              <a:rPr lang="ru-RU" sz="900" b="1" dirty="0" err="1" smtClean="0">
                <a:solidFill>
                  <a:schemeClr val="tx2"/>
                </a:solidFill>
                <a:latin typeface="Constantia" panose="02030602050306030303" pitchFamily="18" charset="0"/>
              </a:rPr>
              <a:t>РАНХиГС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СИУ» (</a:t>
            </a:r>
            <a:r>
              <a:rPr lang="ru-RU" sz="900" b="1" dirty="0" err="1" smtClean="0">
                <a:solidFill>
                  <a:schemeClr val="tx2"/>
                </a:solidFill>
                <a:latin typeface="Constantia" panose="02030602050306030303" pitchFamily="18" charset="0"/>
              </a:rPr>
              <a:t>бакалавриат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)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2021 </a:t>
            </a: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ФГБОУ ВО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НГПУ  </a:t>
            </a: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Магистратура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295019" y="1773569"/>
            <a:ext cx="131799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9/4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Первая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25310" y="2626511"/>
            <a:ext cx="1823102" cy="119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«Социализация ребенка в ДОУ-важный вопрос </a:t>
            </a:r>
            <a:r>
              <a:rPr lang="ru-RU" sz="9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взаимоответственных</a:t>
            </a: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 отношений семьи и детского сада. Образование и общество: открытая перспектива, октябрь 2019</a:t>
            </a:r>
            <a:endParaRPr lang="ru-RU" sz="900" b="1" dirty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45" y="3961283"/>
            <a:ext cx="536694" cy="60791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251111" y="4011325"/>
            <a:ext cx="1715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Член профсоюза работников народного образования РФ.  с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2017г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.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90867" y="5846337"/>
            <a:ext cx="5444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бюджетное дошкольное образовательное учреждение детский сад №4 «Солнышко» муниципального образования г. Обь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Алёна Юрьевна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Реунова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2427841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22" y="1738275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16" y="3888435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589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Педагог-психолог.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П</a:t>
            </a:r>
            <a:r>
              <a:rPr lang="ru-RU" sz="85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сихолого-педагогическое образование, </a:t>
            </a:r>
            <a:r>
              <a:rPr lang="ru-RU" sz="85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Магистр</a:t>
            </a:r>
            <a:endParaRPr lang="ru-RU" sz="850" b="1" dirty="0" smtClean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ВО «НГПУ»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329761" y="1746410"/>
            <a:ext cx="1252266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8/5 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Первая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6" y="1600520"/>
            <a:ext cx="3306455" cy="423174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99" y="5734638"/>
            <a:ext cx="536694" cy="60791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187493" y="5869318"/>
            <a:ext cx="1715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Член профсоюза работников народного образования 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РФ</a:t>
            </a:r>
            <a:endParaRPr lang="ru-RU" sz="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62292" y="3865766"/>
            <a:ext cx="1767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Победитель 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(1 место) Всероссийского педагогического конкурса Свободное образование, номинация: Коррекционная педагогик</a:t>
            </a:r>
            <a:r>
              <a:rPr lang="en-US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a, 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конкурсная работа: </a:t>
            </a:r>
            <a:r>
              <a:rPr lang="ru-RU" sz="8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Сказкотерапия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 как один из приёмов коррекционной работы с детьми ОВЗ), 2021 </a:t>
            </a:r>
            <a:r>
              <a:rPr lang="en-US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r</a:t>
            </a:r>
            <a:r>
              <a:rPr lang="en-US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.,</a:t>
            </a:r>
            <a:endParaRPr lang="ru-RU" sz="800" b="1" dirty="0" smtClean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Победитель (</a:t>
            </a:r>
            <a:r>
              <a:rPr lang="en-US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l 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место) городского конкурса (педагогическая радуга) в</a:t>
            </a:r>
          </a:p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номинации (Педагоги-психологи) 2020 г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.</a:t>
            </a:r>
            <a:endParaRPr lang="ru-RU" sz="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96710" y="2476641"/>
            <a:ext cx="17333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Адаптированная программа педагога-психолога для воспитанников комбинированной группы «</a:t>
            </a:r>
            <a:r>
              <a:rPr lang="ru-RU" sz="800" b="1" dirty="0" err="1" smtClean="0">
                <a:solidFill>
                  <a:schemeClr val="tx2"/>
                </a:solidFill>
                <a:latin typeface="Constantia" panose="02030602050306030303" pitchFamily="18" charset="0"/>
              </a:rPr>
              <a:t>Муравьишки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» 4-5 лет с тяжелыми нарушением речи.</a:t>
            </a:r>
          </a:p>
          <a:p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Адаптированная 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рабочая программа педагога-психолога 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для воспитанников комбинированной группы 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«Буратино» с ЗПР</a:t>
            </a:r>
            <a:endParaRPr lang="ru-RU" sz="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0" r="13411"/>
          <a:stretch/>
        </p:blipFill>
        <p:spPr bwMode="auto">
          <a:xfrm>
            <a:off x="390430" y="1673244"/>
            <a:ext cx="3556000" cy="407427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57720" y="5761206"/>
            <a:ext cx="5737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муниципального бюджетного общеобразовательного учреждения - средняя общеобразовательная школа № 1</a:t>
            </a:r>
          </a:p>
          <a:p>
            <a:r>
              <a:rPr lang="ru-RU" sz="120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с углубленным изучением отдельных предметов г. Искитима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Маргарита Витальевна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Хлебникова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3245" y="100792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75" y="2747581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62" y="2006071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75" y="4999357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58972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1989 г. НГПИ факультет филологии, учитель русского языка и литературы; 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2012 г. НГПУ факультет психологии, психолог, преподаватель психологии.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321505" y="2001223"/>
            <a:ext cx="1252266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34/9 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лет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Высшая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66806" y="2798977"/>
            <a:ext cx="1868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Рабочая программа внеурочной деятельности «Учимся думать вместе» для обучающихся 1-4 класса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Рабочая программа внеурочной деятельности «Мир мультфильмов» для обучающихся с ОВЗ  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Тренинг для родителей в рамках работы муниципального родительского комитета </a:t>
            </a:r>
            <a:r>
              <a:rPr lang="ru-RU" sz="85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Искитимского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 района Новосибирской области «Я и мой ребенок: поиски взаимопонимания»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63676" y="4940631"/>
            <a:ext cx="1816802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Почетная грамота Министерства образования, науки и инновационной политики Новосибирской области за заслуги в обучении и воспитании подрастающего поколения, многолетний добросовестный труд (2017 г.)  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Юбилейная медальт»80 лет Новосибирской области» (2017 г.)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8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9" y="1498884"/>
            <a:ext cx="2978301" cy="44674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5509" y="5835392"/>
            <a:ext cx="5469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«Муниципальное бюджетное общеобразовательное учреждение Куйбышевского района «Средняя общеобразовательная школа №6»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1" y="3425856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А</a:t>
            </a: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нна Романовна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670880" y="2717672"/>
            <a:ext cx="4147819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Худякова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2698781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22" y="2010178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589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Педагог-психолог.</a:t>
            </a:r>
          </a:p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П</a:t>
            </a:r>
            <a:r>
              <a:rPr lang="ru-RU" sz="100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сихолого-педагогическое образование, Бакалавр</a:t>
            </a:r>
          </a:p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</a:t>
            </a:r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ВО «НГПУ»</a:t>
            </a:r>
            <a:endParaRPr lang="ru-RU" sz="1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321505" y="2080123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1000" b="1" dirty="0">
                <a:solidFill>
                  <a:schemeClr val="tx2"/>
                </a:solidFill>
                <a:latin typeface="Constantia" panose="02030602050306030303" pitchFamily="18" charset="0"/>
              </a:rPr>
              <a:t>1</a:t>
            </a:r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год</a:t>
            </a:r>
            <a:endParaRPr lang="ru-RU" sz="1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25310" y="2746947"/>
            <a:ext cx="18683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 час </a:t>
            </a:r>
          </a:p>
          <a:p>
            <a:pPr>
              <a:lnSpc>
                <a:spcPct val="1150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«Грубость и как с ней бороться»</a:t>
            </a:r>
          </a:p>
          <a:p>
            <a:pPr>
              <a:lnSpc>
                <a:spcPct val="115000"/>
              </a:lnSpc>
            </a:pPr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2022г. </a:t>
            </a:r>
            <a:r>
              <a:rPr lang="ru-RU" sz="1000" b="1" dirty="0" err="1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ИнфоУрок</a:t>
            </a:r>
            <a:endParaRPr lang="ru-RU" sz="1000" dirty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17" y="3961284"/>
            <a:ext cx="536694" cy="60791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251111" y="4011325"/>
            <a:ext cx="17153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Член профсоюза работников народного образования </a:t>
            </a:r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РФ</a:t>
            </a:r>
            <a:endParaRPr lang="ru-RU" sz="1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2366" y="5774670"/>
            <a:ext cx="5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</a:t>
            </a:r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униципальное 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бюджетное образовательное учреждение </a:t>
            </a:r>
            <a:endParaRPr lang="ru-RU" sz="1200" dirty="0" smtClean="0">
              <a:solidFill>
                <a:srgbClr val="00696D"/>
              </a:solidFill>
              <a:latin typeface="Franklin Gothic Heavy" panose="020B0903020102020204" pitchFamily="34" charset="0"/>
            </a:endParaRPr>
          </a:p>
          <a:p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города 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Новосибирска “Средняя общеобразовательная школа </a:t>
            </a:r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96</a:t>
            </a:r>
          </a:p>
          <a:p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с 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углубленным изучением английского языка”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51223" y="3525512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А</a:t>
            </a: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настасия </a:t>
            </a: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Николаевна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486156" y="2745358"/>
            <a:ext cx="4506434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Черненко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63" y="2448836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1754243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222" y="4628965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63342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Психолог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. Преподаватель </a:t>
            </a: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психологии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</a:t>
            </a: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ВО «НГПУ»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279512" y="1697355"/>
            <a:ext cx="1252266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10/9 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Первая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25310" y="2465638"/>
            <a:ext cx="1868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Программа коррекционной работы для детей с </a:t>
            </a: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ЗПР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Программа </a:t>
            </a:r>
            <a:r>
              <a:rPr lang="ru-RU" sz="85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коррекционно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 – развивающих занятий по адаптации первоклассников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Программа 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индивидуальной коррекции агрессивного поведения подростков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Программа 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“Коррекция тревожности в подростковом возрасте”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Программа 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внеурочного курса “Занимательная психология”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Программа 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“Технология карьеры. Эффективное поведение на рынке труда</a:t>
            </a: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”</a:t>
            </a:r>
            <a:endParaRPr lang="ru-RU" sz="850" b="1" dirty="0">
              <a:solidFill>
                <a:schemeClr val="tx2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43596" y="4665323"/>
            <a:ext cx="193800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Почетная грамота Администрации Дзержинского района </a:t>
            </a: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2019г.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1" name="Рисунок 30" descr="D:\Фото Новые\наше фото\Без имени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10516" y="1629094"/>
            <a:ext cx="2897212" cy="407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5335490"/>
            <a:ext cx="536694" cy="60791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247805" y="5385531"/>
            <a:ext cx="1715346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Член профсоюза работников народного образования РФ.  с </a:t>
            </a: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2017г</a:t>
            </a: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.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http://svetlya4ok.do.am/_si/0/319794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5" y="1625058"/>
            <a:ext cx="3028435" cy="4016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57660" y="5846630"/>
            <a:ext cx="548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казенное дошкольное образовательное учреждение Здвинский детский сад "Светлячок" комбинированного вида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Мария Александровна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328362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Якушева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032764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2264872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1678902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76" y="3990706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5897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Педагог-психолог.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Педагогика и </a:t>
            </a: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психология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КУЗГПА  2005г.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289930" y="1613739"/>
            <a:ext cx="1252266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15 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лет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Высшая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75429" y="3956987"/>
            <a:ext cx="1938009" cy="1531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Победитель Всероссийского конкурса «Мотив познания» 01.2019г.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Благодарственное письмо Министерства образования Новосибирской области 2017г Грамота начальника управления образования территориальной администрации </a:t>
            </a:r>
            <a:r>
              <a:rPr lang="ru-RU" sz="85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Здвинского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 района 2011.</a:t>
            </a: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0198918" y="2339321"/>
            <a:ext cx="1831130" cy="163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Авторская образовательная программа «Организация </a:t>
            </a:r>
            <a:r>
              <a:rPr lang="ru-RU" sz="850" b="1" dirty="0" err="1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психолого</a:t>
            </a: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 – педагогического сопровождения детей раннего возраста в период адаптации к дошкольному образовательному учреждению.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«Как я разрешаю конфликты»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«Как подготовить ребёнка к школе?»</a:t>
            </a:r>
            <a:endParaRPr lang="ru-RU" sz="850" b="1" dirty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224" y="5391354"/>
            <a:ext cx="536694" cy="607914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0173490" y="5441396"/>
            <a:ext cx="1715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Член профсоюза работников народного образования РФ.  с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2011г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.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b="1379"/>
          <a:stretch/>
        </p:blipFill>
        <p:spPr>
          <a:xfrm rot="2385589">
            <a:off x="12961" y="2039687"/>
            <a:ext cx="4027209" cy="381015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6860" y="5819117"/>
            <a:ext cx="503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казенное общеобразовательное учреждение Ордынского района </a:t>
            </a:r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«Ордынская 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санаторная школа»</a:t>
            </a: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Ольга Сергеевна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Авдюковская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2698781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22" y="2010178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58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П</a:t>
            </a:r>
            <a:r>
              <a:rPr lang="ru-RU" sz="100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сихолого-педагогическое образование, Бакалавр</a:t>
            </a:r>
          </a:p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ВО «НГПУ»</a:t>
            </a:r>
            <a:endParaRPr lang="ru-RU" sz="1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321505" y="2080123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7 лет</a:t>
            </a:r>
            <a:endParaRPr lang="ru-RU" sz="1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25310" y="2747581"/>
            <a:ext cx="186837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Тренинг для старшеклассников «Как справиться со стрессом на экзамене», «Копилка уроков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»,</a:t>
            </a:r>
            <a:endParaRPr lang="ru-RU" sz="800" b="1" dirty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260122" y="3531994"/>
            <a:ext cx="1750423" cy="18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«Организация внеурочной деятельности в условиях санаторной школы согласно реализации ФГОС» Ноябрь 2019г ,ЧУДПО </a:t>
            </a:r>
            <a:r>
              <a:rPr lang="ru-RU" sz="900" b="1" dirty="0" err="1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СИПППиСР</a:t>
            </a:r>
            <a:endParaRPr lang="ru-RU" sz="900" b="1" dirty="0" smtClean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«Современные тенденции образования обучающихся с ОВЗ в условиях реализации ФГОС» Июнь  2020г, ЧУДПО </a:t>
            </a:r>
            <a:r>
              <a:rPr lang="ru-RU" sz="900" b="1" dirty="0" err="1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СИПППиСР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18" y="3578482"/>
            <a:ext cx="536322" cy="5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4002208"/>
            <a:ext cx="12192000" cy="2855792"/>
            <a:chOff x="0" y="4002208"/>
            <a:chExt cx="12192000" cy="2855792"/>
          </a:xfrm>
        </p:grpSpPr>
        <p:grpSp>
          <p:nvGrpSpPr>
            <p:cNvPr id="14" name="Группа 13"/>
            <p:cNvGrpSpPr/>
            <p:nvPr/>
          </p:nvGrpSpPr>
          <p:grpSpPr>
            <a:xfrm rot="10800000">
              <a:off x="0" y="4002208"/>
              <a:ext cx="12192000" cy="2855792"/>
              <a:chOff x="0" y="290"/>
              <a:chExt cx="9144000" cy="2855792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18" name="Овал 17"/>
            <p:cNvSpPr/>
            <p:nvPr/>
          </p:nvSpPr>
          <p:spPr>
            <a:xfrm>
              <a:off x="5628000" y="500603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5754874" y="5350147"/>
              <a:ext cx="725125" cy="247776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accent5"/>
                  </a:solidFill>
                  <a:latin typeface="Century Schoolbook" panose="02040604050505020304" pitchFamily="18" charset="0"/>
                </a:rPr>
                <a:t>2022</a:t>
              </a:r>
              <a:endParaRPr lang="ru-RU" sz="3600" b="1" kern="10" spc="0" dirty="0">
                <a:ln w="15875">
                  <a:noFill/>
                  <a:round/>
                  <a:headEnd/>
                  <a:tailEnd/>
                </a:ln>
                <a:solidFill>
                  <a:schemeClr val="accent5"/>
                </a:solidFill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193404"/>
            <a:ext cx="12162519" cy="3085687"/>
            <a:chOff x="0" y="193404"/>
            <a:chExt cx="12162519" cy="308568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193404"/>
              <a:ext cx="12162519" cy="3085687"/>
              <a:chOff x="0" y="290"/>
              <a:chExt cx="9144000" cy="2855792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9" name="Овал 8"/>
            <p:cNvSpPr/>
            <p:nvPr/>
          </p:nvSpPr>
          <p:spPr>
            <a:xfrm>
              <a:off x="5230283" y="1044195"/>
              <a:ext cx="1703267" cy="17032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752" y="985397"/>
              <a:ext cx="1748664" cy="174866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2" y="193403"/>
            <a:ext cx="591376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15" y="193403"/>
            <a:ext cx="960000" cy="720000"/>
          </a:xfrm>
          <a:prstGeom prst="rect">
            <a:avLst/>
          </a:prstGeom>
        </p:spPr>
      </p:pic>
      <p:pic>
        <p:nvPicPr>
          <p:cNvPr id="21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13938" y="193403"/>
            <a:ext cx="787297" cy="720000"/>
          </a:xfrm>
          <a:prstGeom prst="rect">
            <a:avLst/>
          </a:prstGeom>
          <a:noFill/>
        </p:spPr>
      </p:pic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1137018" y="2678663"/>
            <a:ext cx="3419497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rPr>
              <a:t>ТОП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" name="WordArt 2"/>
          <p:cNvSpPr>
            <a:spLocks noChangeArrowheads="1" noChangeShapeType="1" noTextEdit="1"/>
          </p:cNvSpPr>
          <p:nvPr/>
        </p:nvSpPr>
        <p:spPr bwMode="auto">
          <a:xfrm>
            <a:off x="6836469" y="3269489"/>
            <a:ext cx="3662198" cy="33289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rPr>
              <a:t>педагогов-психологов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WordArt 2"/>
          <p:cNvSpPr>
            <a:spLocks noChangeArrowheads="1" noChangeShapeType="1" noTextEdit="1"/>
          </p:cNvSpPr>
          <p:nvPr/>
        </p:nvSpPr>
        <p:spPr bwMode="auto">
          <a:xfrm>
            <a:off x="3843868" y="3033404"/>
            <a:ext cx="2992602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4510619" y="3222958"/>
            <a:ext cx="2156541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Franklin Gothic Demi" panose="020B0703020102020204" pitchFamily="34" charset="0"/>
              </a:rPr>
              <a:t>10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9" name="WordArt 2"/>
          <p:cNvSpPr>
            <a:spLocks noChangeArrowheads="1" noChangeShapeType="1" noTextEdit="1"/>
          </p:cNvSpPr>
          <p:nvPr/>
        </p:nvSpPr>
        <p:spPr bwMode="auto">
          <a:xfrm>
            <a:off x="6836469" y="3668304"/>
            <a:ext cx="3662198" cy="33289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rPr>
              <a:t>НОВОСИБИРСКОЙ ОБЛАСТИ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193403"/>
            <a:ext cx="12162519" cy="3085687"/>
            <a:chOff x="0" y="193404"/>
            <a:chExt cx="12162519" cy="308568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193404"/>
              <a:ext cx="12162519" cy="3085687"/>
              <a:chOff x="0" y="290"/>
              <a:chExt cx="9144000" cy="2855792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9" name="Овал 8"/>
            <p:cNvSpPr/>
            <p:nvPr/>
          </p:nvSpPr>
          <p:spPr>
            <a:xfrm>
              <a:off x="5230283" y="1044195"/>
              <a:ext cx="1703267" cy="17032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752" y="985397"/>
              <a:ext cx="1748664" cy="174866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2" y="193403"/>
            <a:ext cx="591376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15" y="193403"/>
            <a:ext cx="960000" cy="720000"/>
          </a:xfrm>
          <a:prstGeom prst="rect">
            <a:avLst/>
          </a:prstGeom>
        </p:spPr>
      </p:pic>
      <p:pic>
        <p:nvPicPr>
          <p:cNvPr id="21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13938" y="193403"/>
            <a:ext cx="787297" cy="720000"/>
          </a:xfrm>
          <a:prstGeom prst="rect">
            <a:avLst/>
          </a:prstGeom>
          <a:noFill/>
        </p:spPr>
      </p:pic>
      <p:grpSp>
        <p:nvGrpSpPr>
          <p:cNvPr id="3" name="Группа 2"/>
          <p:cNvGrpSpPr/>
          <p:nvPr/>
        </p:nvGrpSpPr>
        <p:grpSpPr>
          <a:xfrm>
            <a:off x="8711493" y="322604"/>
            <a:ext cx="3308048" cy="593582"/>
            <a:chOff x="1137018" y="2678663"/>
            <a:chExt cx="9361649" cy="1444067"/>
          </a:xfrm>
        </p:grpSpPr>
        <p:sp>
          <p:nvSpPr>
            <p:cNvPr id="23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137018" y="2678663"/>
              <a:ext cx="3419497" cy="899772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Franklin Gothic Demi" panose="020B0703020102020204" pitchFamily="34" charset="0"/>
                </a:rPr>
                <a:t>ТОП</a:t>
              </a:r>
              <a:endParaRPr lang="ru-RU" sz="3600" kern="10" spc="0" dirty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30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836469" y="3269489"/>
              <a:ext cx="3662198" cy="332891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Franklin Gothic Demi" panose="020B0703020102020204" pitchFamily="34" charset="0"/>
                </a:rPr>
                <a:t>педагогов-психологов</a:t>
              </a:r>
              <a:endParaRPr lang="ru-RU" sz="3600" kern="10" spc="0" dirty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31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510619" y="3222958"/>
              <a:ext cx="2156541" cy="899772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accent2"/>
                  </a:solidFill>
                  <a:latin typeface="Franklin Gothic Demi" panose="020B0703020102020204" pitchFamily="34" charset="0"/>
                </a:rPr>
                <a:t>10</a:t>
              </a:r>
              <a:endParaRPr lang="ru-RU" sz="3600" kern="10" spc="0" dirty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3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6836469" y="3668304"/>
              <a:ext cx="3662198" cy="332891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Franklin Gothic Demi" panose="020B0703020102020204" pitchFamily="34" charset="0"/>
                </a:rPr>
                <a:t>НОВОСИБИРСКОЙ ОБЛАСТИ</a:t>
              </a:r>
              <a:endParaRPr lang="ru-RU" sz="3600" kern="10" spc="0" dirty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36535" y="3210292"/>
            <a:ext cx="1400303" cy="1826801"/>
            <a:chOff x="913077" y="2001837"/>
            <a:chExt cx="1318365" cy="2718701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5" t="21619" r="19399" b="33788"/>
            <a:stretch/>
          </p:blipFill>
          <p:spPr>
            <a:xfrm>
              <a:off x="913077" y="2001837"/>
              <a:ext cx="1318365" cy="2143052"/>
            </a:xfrm>
            <a:prstGeom prst="roundRect">
              <a:avLst>
                <a:gd name="adj" fmla="val 50000"/>
              </a:avLst>
            </a:prstGeom>
            <a:effectLst/>
          </p:spPr>
        </p:pic>
        <p:sp>
          <p:nvSpPr>
            <p:cNvPr id="2" name="Прямоугольник 1"/>
            <p:cNvSpPr/>
            <p:nvPr/>
          </p:nvSpPr>
          <p:spPr>
            <a:xfrm>
              <a:off x="997902" y="4074207"/>
              <a:ext cx="11878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Гроо</a:t>
              </a:r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 </a:t>
              </a:r>
              <a:endParaRPr lang="ru-RU" sz="1200" b="1" dirty="0" smtClean="0">
                <a:solidFill>
                  <a:srgbClr val="00696D"/>
                </a:solidFill>
                <a:latin typeface="Constantia" panose="02030602050306030303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200" b="1" dirty="0" smtClean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Александра </a:t>
              </a:r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Игоревна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35120" y="2042296"/>
            <a:ext cx="1474665" cy="2108515"/>
            <a:chOff x="2266341" y="2806086"/>
            <a:chExt cx="1474665" cy="2108515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341" y="2806086"/>
              <a:ext cx="1440000" cy="1488006"/>
            </a:xfrm>
            <a:prstGeom prst="roundRect">
              <a:avLst>
                <a:gd name="adj" fmla="val 50000"/>
              </a:avLst>
            </a:prstGeom>
            <a:effectLst/>
          </p:spPr>
        </p:pic>
        <p:sp>
          <p:nvSpPr>
            <p:cNvPr id="15" name="Прямоугольник 14"/>
            <p:cNvSpPr/>
            <p:nvPr/>
          </p:nvSpPr>
          <p:spPr>
            <a:xfrm>
              <a:off x="2340089" y="4268270"/>
              <a:ext cx="14009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Дергунова</a:t>
              </a:r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Виктория Александровна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48219" y="4569645"/>
            <a:ext cx="1426901" cy="1807508"/>
            <a:chOff x="4023923" y="2032741"/>
            <a:chExt cx="1449095" cy="285366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2" t="17122" r="12484" b="31559"/>
            <a:stretch/>
          </p:blipFill>
          <p:spPr>
            <a:xfrm>
              <a:off x="4023923" y="2032741"/>
              <a:ext cx="1449095" cy="2273452"/>
            </a:xfrm>
            <a:prstGeom prst="roundRect">
              <a:avLst>
                <a:gd name="adj" fmla="val 50000"/>
              </a:avLst>
            </a:prstGeom>
            <a:effectLst/>
          </p:spPr>
        </p:pic>
        <p:sp>
          <p:nvSpPr>
            <p:cNvPr id="18" name="Прямоугольник 17"/>
            <p:cNvSpPr/>
            <p:nvPr/>
          </p:nvSpPr>
          <p:spPr>
            <a:xfrm>
              <a:off x="4199196" y="4240079"/>
              <a:ext cx="12414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Долгова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Наталья Дмитриевна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399551" y="1558311"/>
            <a:ext cx="1490677" cy="2066273"/>
            <a:chOff x="6078883" y="2895358"/>
            <a:chExt cx="1582689" cy="3095475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4" t="-599" r="29461" b="7969"/>
            <a:stretch/>
          </p:blipFill>
          <p:spPr>
            <a:xfrm>
              <a:off x="6133772" y="2895358"/>
              <a:ext cx="1480720" cy="2157258"/>
            </a:xfrm>
            <a:prstGeom prst="roundRect">
              <a:avLst>
                <a:gd name="adj" fmla="val 50000"/>
              </a:avLst>
            </a:prstGeom>
            <a:effectLst/>
          </p:spPr>
        </p:pic>
        <p:sp>
          <p:nvSpPr>
            <p:cNvPr id="24" name="Прямоугольник 23"/>
            <p:cNvSpPr/>
            <p:nvPr/>
          </p:nvSpPr>
          <p:spPr>
            <a:xfrm>
              <a:off x="6078883" y="5022567"/>
              <a:ext cx="1582689" cy="968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Ермошин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Алексей Александрович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37424" y="4569645"/>
            <a:ext cx="1440000" cy="2044454"/>
            <a:chOff x="7783990" y="2731839"/>
            <a:chExt cx="1440000" cy="2044454"/>
          </a:xfrm>
        </p:grpSpPr>
        <p:pic>
          <p:nvPicPr>
            <p:cNvPr id="62" name="Рисунок 61" descr="https://lenok.netfolio.ru/photo/a88dc050-6f08-4e48-8ab9-63df5113a094.jpg"/>
            <p:cNvPicPr/>
            <p:nvPr/>
          </p:nvPicPr>
          <p:blipFill rotWithShape="1">
            <a:blip r:embed="rId11" cstate="print"/>
            <a:srcRect b="28098"/>
            <a:stretch/>
          </p:blipFill>
          <p:spPr bwMode="auto">
            <a:xfrm>
              <a:off x="7783990" y="2731839"/>
              <a:ext cx="1440000" cy="1440000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Прямоугольник 25"/>
            <p:cNvSpPr/>
            <p:nvPr/>
          </p:nvSpPr>
          <p:spPr>
            <a:xfrm>
              <a:off x="7918830" y="4129962"/>
              <a:ext cx="12367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Иващенко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Елена Дмитриевна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274149" y="1481543"/>
            <a:ext cx="1509330" cy="1998737"/>
            <a:chOff x="9850380" y="2971652"/>
            <a:chExt cx="1509330" cy="1998737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08"/>
            <a:stretch/>
          </p:blipFill>
          <p:spPr>
            <a:xfrm>
              <a:off x="9850380" y="2971652"/>
              <a:ext cx="1440000" cy="1361727"/>
            </a:xfrm>
            <a:prstGeom prst="roundRect">
              <a:avLst>
                <a:gd name="adj" fmla="val 50000"/>
              </a:avLst>
            </a:prstGeom>
            <a:effectLst/>
          </p:spPr>
        </p:pic>
        <p:sp>
          <p:nvSpPr>
            <p:cNvPr id="28" name="Прямоугольник 27"/>
            <p:cNvSpPr/>
            <p:nvPr/>
          </p:nvSpPr>
          <p:spPr>
            <a:xfrm>
              <a:off x="9893493" y="4324058"/>
              <a:ext cx="14662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Ниденс</a:t>
              </a:r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Лариса Сергеевна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187805" y="4602798"/>
            <a:ext cx="1612688" cy="2086331"/>
            <a:chOff x="10264818" y="2802267"/>
            <a:chExt cx="1612688" cy="2086331"/>
          </a:xfrm>
        </p:grpSpPr>
        <p:pic>
          <p:nvPicPr>
            <p:cNvPr id="65" name="Рисунок 64" descr="C:\Users\NovikovaEV\Downloads\1-46-113 (1).jpg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2" t="18389" r="7952" b="21215"/>
            <a:stretch/>
          </p:blipFill>
          <p:spPr bwMode="auto">
            <a:xfrm>
              <a:off x="10403478" y="2802267"/>
              <a:ext cx="1385097" cy="14400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10264818" y="4242267"/>
              <a:ext cx="16126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Новикова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Елена Владимировна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8913185" y="2012853"/>
            <a:ext cx="1502224" cy="2027062"/>
            <a:chOff x="7238239" y="4095492"/>
            <a:chExt cx="1502224" cy="2027062"/>
          </a:xfrm>
        </p:grpSpPr>
        <p:pic>
          <p:nvPicPr>
            <p:cNvPr id="68" name="Рисунок 67" descr="C:\Users\Катёнка\Downloads\IMG_0698 копия.jpg"/>
            <p:cNvPicPr/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" t="12712" r="-2593" b="5046"/>
            <a:stretch/>
          </p:blipFill>
          <p:spPr bwMode="auto">
            <a:xfrm>
              <a:off x="7238239" y="4095492"/>
              <a:ext cx="1440000" cy="144000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7258796" y="5476223"/>
              <a:ext cx="14816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Пугаченко</a:t>
              </a:r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 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Варвара Валерьевна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9009745" y="4607385"/>
            <a:ext cx="1440000" cy="2054998"/>
            <a:chOff x="9254166" y="4602798"/>
            <a:chExt cx="1440000" cy="2054998"/>
          </a:xfrm>
        </p:grpSpPr>
        <p:pic>
          <p:nvPicPr>
            <p:cNvPr id="71" name="Рисунок 70"/>
            <p:cNvPicPr/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0" t="17951" r="24151" b="22824"/>
            <a:stretch/>
          </p:blipFill>
          <p:spPr bwMode="auto">
            <a:xfrm>
              <a:off x="9254166" y="4602798"/>
              <a:ext cx="1440000" cy="1440000"/>
            </a:xfrm>
            <a:prstGeom prst="roundRect">
              <a:avLst>
                <a:gd name="adj" fmla="val 50000"/>
              </a:avLst>
            </a:prstGeom>
            <a:noFill/>
            <a:effectLst/>
          </p:spPr>
        </p:pic>
        <p:sp>
          <p:nvSpPr>
            <p:cNvPr id="73" name="Прямоугольник 72"/>
            <p:cNvSpPr/>
            <p:nvPr/>
          </p:nvSpPr>
          <p:spPr>
            <a:xfrm>
              <a:off x="9372293" y="6011465"/>
              <a:ext cx="12313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Хлебникова Маргарита Витальевна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0503448" y="3314085"/>
            <a:ext cx="1540933" cy="2064982"/>
            <a:chOff x="10462931" y="3231641"/>
            <a:chExt cx="1540933" cy="2064982"/>
          </a:xfrm>
        </p:grpSpPr>
        <p:pic>
          <p:nvPicPr>
            <p:cNvPr id="72" name="Рисунок 71" descr="D:\Фото Новые\наше фото\Без имени.png"/>
            <p:cNvPicPr/>
            <p:nvPr/>
          </p:nvPicPr>
          <p:blipFill rotWithShape="1">
            <a:blip r:embed="rId16" cstate="print"/>
            <a:srcRect t="10713"/>
            <a:stretch/>
          </p:blipFill>
          <p:spPr bwMode="auto">
            <a:xfrm flipH="1">
              <a:off x="10473856" y="3231641"/>
              <a:ext cx="1440000" cy="1440000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" name="Прямоугольник 74"/>
            <p:cNvSpPr/>
            <p:nvPr/>
          </p:nvSpPr>
          <p:spPr>
            <a:xfrm>
              <a:off x="10462931" y="4650292"/>
              <a:ext cx="15409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Черненко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  <a:p>
              <a:pPr algn="ctr"/>
              <a:r>
                <a:rPr lang="ru-RU" sz="1200" b="1" dirty="0">
                  <a:solidFill>
                    <a:srgbClr val="00696D"/>
                  </a:solidFill>
                  <a:latin typeface="Constantia" panose="02030602050306030303" pitchFamily="18" charset="0"/>
                  <a:ea typeface="Times New Roman" panose="02020603050405020304" pitchFamily="18" charset="0"/>
                </a:rPr>
                <a:t> Анастасия Николаевна</a:t>
              </a:r>
              <a:endParaRPr lang="ru-RU" sz="1200" b="1" dirty="0">
                <a:solidFill>
                  <a:srgbClr val="00696D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5157457" y="3197461"/>
            <a:ext cx="2069797" cy="1980000"/>
            <a:chOff x="5157704" y="3210292"/>
            <a:chExt cx="2069797" cy="1980000"/>
          </a:xfrm>
        </p:grpSpPr>
        <p:sp>
          <p:nvSpPr>
            <p:cNvPr id="77" name="Овал 76"/>
            <p:cNvSpPr/>
            <p:nvPr/>
          </p:nvSpPr>
          <p:spPr>
            <a:xfrm>
              <a:off x="5190946" y="3210292"/>
              <a:ext cx="1980000" cy="1980000"/>
            </a:xfrm>
            <a:prstGeom prst="ellipse">
              <a:avLst/>
            </a:prstGeom>
            <a:noFill/>
            <a:ln>
              <a:solidFill>
                <a:srgbClr val="0069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57704" y="3646089"/>
              <a:ext cx="206979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1" dirty="0" smtClean="0">
                  <a:solidFill>
                    <a:srgbClr val="00696D"/>
                  </a:solidFill>
                  <a:latin typeface="Century" panose="02040604050505020304" pitchFamily="18" charset="0"/>
                </a:rPr>
                <a:t>2022</a:t>
              </a:r>
              <a:endParaRPr lang="ru-RU" sz="6600" b="1" dirty="0">
                <a:solidFill>
                  <a:srgbClr val="00696D"/>
                </a:solidFill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3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0" y="4002208"/>
            <a:ext cx="12192000" cy="2855792"/>
            <a:chOff x="0" y="4002208"/>
            <a:chExt cx="12192000" cy="2855792"/>
          </a:xfrm>
        </p:grpSpPr>
        <p:grpSp>
          <p:nvGrpSpPr>
            <p:cNvPr id="14" name="Группа 13"/>
            <p:cNvGrpSpPr/>
            <p:nvPr/>
          </p:nvGrpSpPr>
          <p:grpSpPr>
            <a:xfrm rot="10800000">
              <a:off x="0" y="4002208"/>
              <a:ext cx="12192000" cy="2855792"/>
              <a:chOff x="0" y="290"/>
              <a:chExt cx="9144000" cy="2855792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18" name="Овал 17"/>
            <p:cNvSpPr/>
            <p:nvPr/>
          </p:nvSpPr>
          <p:spPr>
            <a:xfrm>
              <a:off x="5628000" y="5006035"/>
              <a:ext cx="936000" cy="9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5754874" y="5350147"/>
              <a:ext cx="725125" cy="247776"/>
            </a:xfrm>
            <a:prstGeom prst="rect">
              <a:avLst/>
            </a:prstGeom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ru-RU" sz="3600" b="1" kern="10" spc="0" dirty="0" smtClean="0">
                  <a:ln w="15875">
                    <a:noFill/>
                    <a:round/>
                    <a:headEnd/>
                    <a:tailEnd/>
                  </a:ln>
                  <a:solidFill>
                    <a:schemeClr val="accent5"/>
                  </a:solidFill>
                  <a:latin typeface="Century Schoolbook" panose="02040604050505020304" pitchFamily="18" charset="0"/>
                </a:rPr>
                <a:t>2022</a:t>
              </a:r>
              <a:endParaRPr lang="ru-RU" sz="3600" b="1" kern="10" spc="0" dirty="0">
                <a:ln w="15875">
                  <a:noFill/>
                  <a:round/>
                  <a:headEnd/>
                  <a:tailEnd/>
                </a:ln>
                <a:solidFill>
                  <a:schemeClr val="accent5"/>
                </a:solidFill>
                <a:latin typeface="Century Schoolbook" panose="020406040505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0" y="193404"/>
            <a:ext cx="12162519" cy="3085687"/>
            <a:chOff x="0" y="193404"/>
            <a:chExt cx="12162519" cy="308568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193404"/>
              <a:ext cx="12162519" cy="3085687"/>
              <a:chOff x="0" y="290"/>
              <a:chExt cx="9144000" cy="2855792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>
                <a:off x="0" y="290"/>
                <a:ext cx="4572000" cy="2855792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23"/>
              <a:stretch/>
            </p:blipFill>
            <p:spPr>
              <a:xfrm rot="10800000" flipH="1">
                <a:off x="4500000" y="128752"/>
                <a:ext cx="4644000" cy="2718443"/>
              </a:xfrm>
              <a:prstGeom prst="rect">
                <a:avLst/>
              </a:prstGeom>
            </p:spPr>
          </p:pic>
        </p:grpSp>
        <p:sp>
          <p:nvSpPr>
            <p:cNvPr id="9" name="Овал 8"/>
            <p:cNvSpPr/>
            <p:nvPr/>
          </p:nvSpPr>
          <p:spPr>
            <a:xfrm>
              <a:off x="5230283" y="1044195"/>
              <a:ext cx="1703267" cy="170326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752" y="985397"/>
              <a:ext cx="1748664" cy="174866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2" y="193403"/>
            <a:ext cx="591376" cy="7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15" y="193403"/>
            <a:ext cx="960000" cy="720000"/>
          </a:xfrm>
          <a:prstGeom prst="rect">
            <a:avLst/>
          </a:prstGeom>
        </p:spPr>
      </p:pic>
      <p:pic>
        <p:nvPicPr>
          <p:cNvPr id="21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13938" y="193403"/>
            <a:ext cx="787297" cy="720000"/>
          </a:xfrm>
          <a:prstGeom prst="rect">
            <a:avLst/>
          </a:prstGeom>
          <a:noFill/>
        </p:spPr>
      </p:pic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1137018" y="2678663"/>
            <a:ext cx="3419497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rPr>
              <a:t>ТОП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" name="WordArt 2"/>
          <p:cNvSpPr>
            <a:spLocks noChangeArrowheads="1" noChangeShapeType="1" noTextEdit="1"/>
          </p:cNvSpPr>
          <p:nvPr/>
        </p:nvSpPr>
        <p:spPr bwMode="auto">
          <a:xfrm>
            <a:off x="6479999" y="3258850"/>
            <a:ext cx="3662198" cy="33289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Franklin Gothic Demi" panose="020B0703020102020204" pitchFamily="34" charset="0"/>
              </a:rPr>
              <a:t>педагогов-психологов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" name="WordArt 2"/>
          <p:cNvSpPr>
            <a:spLocks noChangeArrowheads="1" noChangeShapeType="1" noTextEdit="1"/>
          </p:cNvSpPr>
          <p:nvPr/>
        </p:nvSpPr>
        <p:spPr bwMode="auto">
          <a:xfrm>
            <a:off x="3843868" y="3033404"/>
            <a:ext cx="2992602" cy="89977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4622800" y="3250768"/>
            <a:ext cx="1794989" cy="154377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Constantia" panose="02030602050306030303" pitchFamily="18" charset="0"/>
              </a:rPr>
              <a:t>5</a:t>
            </a:r>
            <a:endParaRPr lang="ru-RU" sz="3600" b="1" kern="10" spc="0" dirty="0">
              <a:ln w="15875">
                <a:noFill/>
                <a:round/>
                <a:headEnd/>
                <a:tailEnd/>
              </a:ln>
              <a:solidFill>
                <a:schemeClr val="accent2"/>
              </a:solidFill>
              <a:latin typeface="Constantia" panose="02030602050306030303" pitchFamily="18" charset="0"/>
            </a:endParaRPr>
          </a:p>
        </p:txBody>
      </p:sp>
      <p:sp>
        <p:nvSpPr>
          <p:cNvPr id="29" name="WordArt 2"/>
          <p:cNvSpPr>
            <a:spLocks noChangeArrowheads="1" noChangeShapeType="1" noTextEdit="1"/>
          </p:cNvSpPr>
          <p:nvPr/>
        </p:nvSpPr>
        <p:spPr bwMode="auto">
          <a:xfrm>
            <a:off x="8233469" y="3614431"/>
            <a:ext cx="3662198" cy="33289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Franklin Gothic Demi" panose="020B0703020102020204" pitchFamily="34" charset="0"/>
              </a:rPr>
              <a:t>НОВОСИБИРСКОЙ ОБЛАСТИ</a:t>
            </a:r>
            <a:endParaRPr lang="ru-RU" sz="3600" kern="10" spc="0" dirty="0">
              <a:ln w="15875">
                <a:noFill/>
                <a:round/>
                <a:headEnd/>
                <a:tailEnd/>
              </a:ln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7" y="1052701"/>
            <a:ext cx="3486324" cy="52294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5509" y="5871738"/>
            <a:ext cx="5469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бюджетное дошкольное образовательное учреждение "</a:t>
            </a:r>
            <a:r>
              <a:rPr lang="ru-RU" sz="1200" dirty="0" err="1">
                <a:solidFill>
                  <a:srgbClr val="00696D"/>
                </a:solidFill>
                <a:latin typeface="Franklin Gothic Heavy" panose="020B0903020102020204" pitchFamily="34" charset="0"/>
              </a:rPr>
              <a:t>Колыванский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 детский сад №1" </a:t>
            </a:r>
            <a:r>
              <a:rPr lang="ru-RU" sz="1200" dirty="0"/>
              <a:t>	</a:t>
            </a: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Ольга Тимофеевна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Аникина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2698781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22" y="2010178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3599992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279170" y="1035649"/>
            <a:ext cx="1758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Психолог</a:t>
            </a:r>
            <a:r>
              <a:rPr lang="ru-RU" sz="1000" b="1" dirty="0">
                <a:solidFill>
                  <a:schemeClr val="tx2"/>
                </a:solidFill>
                <a:latin typeface="Constantia" panose="02030602050306030303" pitchFamily="18" charset="0"/>
              </a:rPr>
              <a:t>. Преподаватель </a:t>
            </a:r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психологии</a:t>
            </a:r>
            <a:r>
              <a:rPr lang="ru-RU" sz="100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, Специалист</a:t>
            </a:r>
          </a:p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НОУ ВПО «НГИ»</a:t>
            </a:r>
            <a:endParaRPr lang="ru-RU" sz="1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260122" y="1908733"/>
            <a:ext cx="133402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12 лет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Высшая 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1122" y="3536838"/>
            <a:ext cx="17153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Почетная грамота главы </a:t>
            </a:r>
            <a:r>
              <a:rPr lang="ru-RU" sz="900" b="1" dirty="0" err="1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Колыванского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 района 2021г.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Почетная грамота победителя </a:t>
            </a:r>
            <a:r>
              <a:rPr lang="en-US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V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районного конкурса «воспитатель года – 2014 </a:t>
            </a:r>
            <a:r>
              <a:rPr lang="ru-RU" sz="900" b="1" dirty="0" err="1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Колыванского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 района 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Почетная грамота Министерства образования, науки и инновационной политики Новосибирской области 2015г.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260122" y="2792035"/>
            <a:ext cx="1686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0" u="none" strike="noStrike" baseline="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Рабочая программа педагога- психолога в образовательной деятельности. 	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22" y="5519342"/>
            <a:ext cx="536694" cy="60791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245621" y="5595638"/>
            <a:ext cx="1715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Член профсоюза работников народного образования РФ.  с 2014г.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8" t="16268" r="9768" b="2991"/>
          <a:stretch/>
        </p:blipFill>
        <p:spPr>
          <a:xfrm>
            <a:off x="468531" y="1556872"/>
            <a:ext cx="3098800" cy="461433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6860" y="5837870"/>
            <a:ext cx="503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 бюджетное общеобразовательное учреждение</a:t>
            </a:r>
          </a:p>
          <a:p>
            <a:r>
              <a:rPr lang="ru-RU" sz="1200" b="1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города </a:t>
            </a:r>
            <a:r>
              <a:rPr lang="ru-RU" sz="1200" b="1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Новосибирска "</a:t>
            </a:r>
            <a:r>
              <a:rPr lang="ru-RU" sz="1200" b="1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Гимназия №13 имени Э.А. Быкова"</a:t>
            </a: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Александра Игоревна</a:t>
            </a: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5129531" y="2747581"/>
            <a:ext cx="3053733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Гроо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2607074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11" y="1919611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14" y="4669552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0296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Специальность «Специальная психология», квалификация  «Практическая психология и консультирование </a:t>
            </a:r>
            <a:endParaRPr lang="ru-RU" sz="850" b="1" dirty="0" smtClean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ВО «НГПУ»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267337" y="1906999"/>
            <a:ext cx="1252266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10 лет 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Высшая 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38803" y="2623452"/>
            <a:ext cx="1868370" cy="204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психологического сопровождения обучающихся 1-9 классов с трудностями социально-психологической адаптации в рамках реализации ФГОС с использованием средств арт-терапии </a:t>
            </a:r>
          </a:p>
          <a:p>
            <a:pPr>
              <a:lnSpc>
                <a:spcPct val="115000"/>
              </a:lnSpc>
            </a:pPr>
            <a:r>
              <a:rPr lang="ru-RU" sz="85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850" b="1" dirty="0" err="1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85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 с учащимися 1-11 классов «Шаг за шагом»</a:t>
            </a:r>
            <a:endParaRPr lang="ru-RU" sz="850" dirty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74783" y="4607267"/>
            <a:ext cx="1938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Благодарственное письмо Департамента образования мэрии города Новосибирска за подготовку школьников к участию в </a:t>
            </a:r>
            <a:r>
              <a:rPr lang="ru-RU" sz="800" b="1" dirty="0" err="1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конкуурсе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 детско-юношеской журналистики  Грамота отдела образования Центрального административного округа за участие в окружном этапе городского конкурса инновационных проектов «Инновации в образовании» в номинации «обеспечения процесса реализации ФГОС»  </a:t>
            </a:r>
            <a:endParaRPr lang="ru-RU" sz="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085" y="5903310"/>
            <a:ext cx="504992" cy="3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6860" y="5846337"/>
            <a:ext cx="503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бюджетное дошкольное образовательное учреждение "Детский сад комбинированного вида №9 "Теремок"</a:t>
            </a: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Виктория Александровна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Дергунова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0514" y="1002255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2698781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73" y="1857846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64" y="4552827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4217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Специальное (дефектологическое) образование 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ВО «НГПУ»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287419" y="1793947"/>
            <a:ext cx="1252266" cy="746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2 года</a:t>
            </a:r>
          </a:p>
          <a:p>
            <a:r>
              <a:rPr lang="ru-RU" sz="85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Первая</a:t>
            </a:r>
            <a:endParaRPr lang="ru-RU" sz="85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85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25310" y="2592643"/>
            <a:ext cx="1868370" cy="16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800" b="1" i="1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endParaRPr lang="ru-RU" sz="800" b="1" dirty="0">
              <a:solidFill>
                <a:schemeClr val="tx2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Дидактическое пособие из игр «Обитатели подводного мира», Логические таблицы.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Дидактическое пособие из игр 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«Из чего это сделано?» «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чего это 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сделано. 4 лишний», «раздельный сбор мусора. </a:t>
            </a:r>
          </a:p>
          <a:p>
            <a:pPr lvl="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разработка : «Цикл занятий – знакомств. «</a:t>
            </a:r>
            <a:r>
              <a:rPr lang="ru-RU" sz="800" b="1" dirty="0" err="1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Монсики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проводники в мир эмоций!»  </a:t>
            </a:r>
            <a:endParaRPr lang="ru-RU" sz="800" b="1" dirty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82387" y="4501146"/>
            <a:ext cx="19112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Победитель муниципального этапа Всероссийского конкурса профессионального мастерства «Педагог-психолог - 2021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7" y="1718373"/>
            <a:ext cx="3179433" cy="418948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22" y="5519342"/>
            <a:ext cx="536694" cy="607914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0245621" y="5595638"/>
            <a:ext cx="1715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  <a:ea typeface="Calibri" panose="020F0502020204030204" pitchFamily="34" charset="0"/>
              </a:rPr>
              <a:t>Член профсоюза работников народного образования РФ.  с 2021г.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44" y="5840553"/>
            <a:ext cx="461132" cy="4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t="9370" r="7477" b="5986"/>
          <a:stretch/>
        </p:blipFill>
        <p:spPr>
          <a:xfrm>
            <a:off x="672455" y="1404642"/>
            <a:ext cx="2876856" cy="453857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32017" y="5743059"/>
            <a:ext cx="5038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автономное дошкольное образовательное учреждение города Новосибирска «детский сад №369 «Калейдоскоп</a:t>
            </a:r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»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Наталья Дмитриевна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Долгова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2698781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954" y="1823790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2" y="4759068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589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Психолог, преподаватель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психологии 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ВО «НГПУ»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321505" y="1745942"/>
            <a:ext cx="131799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14 лет 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Первая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225310" y="2592643"/>
            <a:ext cx="18047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Рабочая программа педагога-психолога по психологическому сопровождению процесса адаптации детей раннего возраста 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 условиям МАДОУ «Здравствуй, детский сад!»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Адаптированная </a:t>
            </a: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основная образовательная программа дошкольного образования для детей раннего и дошкольного возраста с задержкой психического развития (ЗПР).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58673" y="4684369"/>
            <a:ext cx="193800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Памятный знак «За труд на благо города» в честь 120-летия со дня основания города Новосибирска – 2013 год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Благодарственное письмо – Мэрия Новосибирска, департамент по социальной политике – 03.12.2013 год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Благодарность – Министерство социального развития Новосибирской области – 2013 год </a:t>
            </a: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73" y="5928192"/>
            <a:ext cx="407946" cy="30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-599" r="29461" b="7969"/>
          <a:stretch/>
        </p:blipFill>
        <p:spPr>
          <a:xfrm>
            <a:off x="419084" y="1977950"/>
            <a:ext cx="3891051" cy="384534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5509" y="5825198"/>
            <a:ext cx="5469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бюджетное общеобразовательное учреждение города Новосибирска "Средняя общеобразовательная школа «Перспектива»</a:t>
            </a: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032017" y="3772735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Алексей Александрович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549663" y="2877128"/>
            <a:ext cx="4328362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Ермошин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74886" y="996941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73" y="2530226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601" y="1857535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83" y="5631205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244728" y="1041916"/>
            <a:ext cx="17589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Психолог, преподаватель психологии 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ФГБОУ ВО «НГПУ»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272592" y="1749802"/>
            <a:ext cx="1189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27 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лет </a:t>
            </a:r>
          </a:p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Высшая </a:t>
            </a:r>
          </a:p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8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68230" y="2517840"/>
            <a:ext cx="1868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•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«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Система психолого-педагогического сопровождения инклюзивного образования» 2018 год, образовательный портал «ИНФОУРОК» </a:t>
            </a:r>
          </a:p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• 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«Особенности 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организации работы педагога-психолога с детьми, имеющими РАС, в условиях общеобразовательной школы» 2019 год, образовательный портал «ИНФОУРОК» </a:t>
            </a:r>
          </a:p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• «Карта оценки готовности условий организации образования к инклюзивному образованию» 2021, образовательный портал «</a:t>
            </a:r>
            <a:r>
              <a:rPr lang="ru-RU" sz="8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Знанио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» </a:t>
            </a:r>
          </a:p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• «Особенности организации учебного занятия в классе, с обучающимися с расстройством аутистического спектра», 2021, образовательный портал «</a:t>
            </a:r>
            <a:r>
              <a:rPr lang="ru-RU" sz="8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Знанио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74783" y="5532459"/>
            <a:ext cx="1889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Лучший педагогический работник Новосибирской области 2017 год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.</a:t>
            </a:r>
          </a:p>
          <a:p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Почетная грамота Министерства образования и науки Р.Ф. приказ №1037 от 27.06.2009 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	</a:t>
            </a: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3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 r="9450" b="15408"/>
          <a:stretch>
            <a:fillRect/>
          </a:stretch>
        </p:blipFill>
        <p:spPr bwMode="auto">
          <a:xfrm flipH="1">
            <a:off x="626684" y="1466051"/>
            <a:ext cx="3274756" cy="45151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6860" y="5758521"/>
            <a:ext cx="5521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бюджетное </a:t>
            </a:r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дошкольное</a:t>
            </a:r>
          </a:p>
          <a:p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образовательное 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учреждение детский сад </a:t>
            </a:r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№ 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24 «</a:t>
            </a:r>
            <a:r>
              <a:rPr lang="ru-RU" sz="1200" dirty="0" err="1">
                <a:solidFill>
                  <a:srgbClr val="00696D"/>
                </a:solidFill>
                <a:latin typeface="Franklin Gothic Heavy" panose="020B0903020102020204" pitchFamily="34" charset="0"/>
              </a:rPr>
              <a:t>Журавушка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» комбинированного вида </a:t>
            </a:r>
            <a:r>
              <a:rPr lang="ru-RU" sz="1200" dirty="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города </a:t>
            </a:r>
            <a:r>
              <a:rPr lang="ru-RU" sz="1200" dirty="0" err="1">
                <a:solidFill>
                  <a:srgbClr val="00696D"/>
                </a:solidFill>
                <a:latin typeface="Franklin Gothic Heavy" panose="020B0903020102020204" pitchFamily="34" charset="0"/>
              </a:rPr>
              <a:t>Искитима</a:t>
            </a:r>
            <a:r>
              <a:rPr lang="ru-RU" sz="1200" dirty="0">
                <a:solidFill>
                  <a:srgbClr val="00696D"/>
                </a:solidFill>
                <a:latin typeface="Franklin Gothic Heavy" panose="020B0903020102020204" pitchFamily="34" charset="0"/>
              </a:rPr>
              <a:t> 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Екатерина Васильевна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Желнина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111" y="2698781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22" y="2010178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08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Социальный педагог. Психология и педагогика </a:t>
            </a:r>
            <a:r>
              <a:rPr lang="ru-RU" sz="9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девиантного</a:t>
            </a: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поведения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ВО «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НГТУ</a:t>
            </a:r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»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321505" y="2080123"/>
            <a:ext cx="1013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10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2 года</a:t>
            </a:r>
            <a:endParaRPr lang="ru-RU" sz="1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25310" y="2784233"/>
            <a:ext cx="173155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«Программа профилактики </a:t>
            </a:r>
            <a:r>
              <a:rPr lang="ru-RU" sz="8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девиантного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 поведения подростков 13-16 лет. С опорой на </a:t>
            </a:r>
            <a:r>
              <a:rPr lang="ru-RU" sz="8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полоролевые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 особенности адаптационного потенциала</a:t>
            </a:r>
            <a:r>
              <a:rPr lang="ru-RU" sz="8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».</a:t>
            </a:r>
          </a:p>
          <a:p>
            <a:endParaRPr lang="ru-RU" sz="800" b="1" dirty="0">
              <a:solidFill>
                <a:schemeClr val="tx2"/>
              </a:solidFill>
              <a:effectLst/>
              <a:latin typeface="Constantia" panose="02030602050306030303" pitchFamily="18" charset="0"/>
            </a:endParaRPr>
          </a:p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Публикация методической разработки «За что стоит наказывать детей?» интернет портал «</a:t>
            </a:r>
            <a:r>
              <a:rPr lang="ru-RU" sz="8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ИнфоУрок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» 2021г.</a:t>
            </a:r>
            <a:endParaRPr lang="ru-RU" sz="8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Программа профилактики </a:t>
            </a:r>
            <a:r>
              <a:rPr lang="ru-RU" sz="8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девиантного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 поведения подростков 13-16 лет. С опорой на </a:t>
            </a:r>
            <a:r>
              <a:rPr lang="ru-RU" sz="8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полоролевые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 особенности адаптационного потенциала. интернет портал «</a:t>
            </a:r>
            <a:r>
              <a:rPr lang="ru-RU" sz="8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ИнфоУрок</a:t>
            </a:r>
            <a:r>
              <a:rPr lang="ru-RU" sz="800" b="1" dirty="0">
                <a:solidFill>
                  <a:schemeClr val="tx2"/>
                </a:solidFill>
                <a:latin typeface="Constantia" panose="02030602050306030303" pitchFamily="18" charset="0"/>
              </a:rPr>
              <a:t>» 2019г.</a:t>
            </a:r>
            <a:endParaRPr lang="ru-RU" sz="800" b="1" dirty="0">
              <a:solidFill>
                <a:schemeClr val="tx2"/>
              </a:solidFill>
              <a:effectLst/>
              <a:latin typeface="Constantia" panose="02030602050306030303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6684" y="594908"/>
            <a:ext cx="29866756" cy="457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1421" y="5768674"/>
            <a:ext cx="503649" cy="5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https://lenok.netfolio.ru/photo/a88dc050-6f08-4e48-8ab9-63df5113a0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913" y="1466536"/>
            <a:ext cx="3055019" cy="468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1741" y="111664"/>
            <a:ext cx="424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Constantia" panose="02030602050306030303" pitchFamily="18" charset="0"/>
                <a:cs typeface="Times New Roman"/>
              </a:rPr>
              <a:t>УЧАСТНИК 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ОБЛАСТНОГО КОНКУРСА</a:t>
            </a:r>
          </a:p>
          <a:p>
            <a:pPr>
              <a:defRPr/>
            </a:pPr>
            <a:r>
              <a:rPr lang="ru-RU" sz="1600" b="1" kern="10" dirty="0" smtClean="0">
                <a:ln w="1587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Constantia" panose="02030602050306030303" pitchFamily="18" charset="0"/>
              </a:rPr>
              <a:t>ПРОФЕССИОНАЛЬНОГО МАСТЕРСТВА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504764" y="1227585"/>
            <a:ext cx="3252568" cy="4965590"/>
          </a:xfrm>
          <a:custGeom>
            <a:avLst/>
            <a:gdLst>
              <a:gd name="connsiteX0" fmla="*/ 2212258 w 2477729"/>
              <a:gd name="connsiteY0" fmla="*/ 9832 h 4178709"/>
              <a:gd name="connsiteX1" fmla="*/ 0 w 2477729"/>
              <a:gd name="connsiteY1" fmla="*/ 0 h 4178709"/>
              <a:gd name="connsiteX2" fmla="*/ 0 w 2477729"/>
              <a:gd name="connsiteY2" fmla="*/ 4168877 h 4178709"/>
              <a:gd name="connsiteX3" fmla="*/ 2477729 w 2477729"/>
              <a:gd name="connsiteY3" fmla="*/ 4178709 h 4178709"/>
              <a:gd name="connsiteX4" fmla="*/ 2477729 w 2477729"/>
              <a:gd name="connsiteY4" fmla="*/ 2231922 h 4178709"/>
              <a:gd name="connsiteX5" fmla="*/ 2477729 w 2477729"/>
              <a:gd name="connsiteY5" fmla="*/ 2231922 h 417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7729" h="4178709">
                <a:moveTo>
                  <a:pt x="2212258" y="9832"/>
                </a:moveTo>
                <a:lnTo>
                  <a:pt x="0" y="0"/>
                </a:lnTo>
                <a:lnTo>
                  <a:pt x="0" y="4168877"/>
                </a:lnTo>
                <a:lnTo>
                  <a:pt x="2477729" y="4178709"/>
                </a:lnTo>
                <a:lnTo>
                  <a:pt x="2477729" y="2231922"/>
                </a:lnTo>
                <a:lnTo>
                  <a:pt x="2477729" y="2231922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830725" y="2174774"/>
            <a:ext cx="2480084" cy="3648525"/>
          </a:xfrm>
          <a:custGeom>
            <a:avLst/>
            <a:gdLst>
              <a:gd name="connsiteX0" fmla="*/ 0 w 2084439"/>
              <a:gd name="connsiteY0" fmla="*/ 0 h 3598607"/>
              <a:gd name="connsiteX1" fmla="*/ 19665 w 2084439"/>
              <a:gd name="connsiteY1" fmla="*/ 3598607 h 3598607"/>
              <a:gd name="connsiteX2" fmla="*/ 2084439 w 2084439"/>
              <a:gd name="connsiteY2" fmla="*/ 3578942 h 3598607"/>
              <a:gd name="connsiteX3" fmla="*/ 2084439 w 2084439"/>
              <a:gd name="connsiteY3" fmla="*/ 3392129 h 3598607"/>
              <a:gd name="connsiteX4" fmla="*/ 2084439 w 2084439"/>
              <a:gd name="connsiteY4" fmla="*/ 3372465 h 3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439" h="3598607">
                <a:moveTo>
                  <a:pt x="0" y="0"/>
                </a:moveTo>
                <a:lnTo>
                  <a:pt x="19665" y="3598607"/>
                </a:lnTo>
                <a:lnTo>
                  <a:pt x="2084439" y="3578942"/>
                </a:lnTo>
                <a:lnTo>
                  <a:pt x="2084439" y="3392129"/>
                </a:lnTo>
                <a:lnTo>
                  <a:pt x="2084439" y="3372465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40771" y="1498884"/>
            <a:ext cx="1170038" cy="2497394"/>
          </a:xfrm>
          <a:custGeom>
            <a:avLst/>
            <a:gdLst>
              <a:gd name="connsiteX0" fmla="*/ 0 w 1170038"/>
              <a:gd name="connsiteY0" fmla="*/ 0 h 2497394"/>
              <a:gd name="connsiteX1" fmla="*/ 1160206 w 1170038"/>
              <a:gd name="connsiteY1" fmla="*/ 0 h 2497394"/>
              <a:gd name="connsiteX2" fmla="*/ 1170038 w 1170038"/>
              <a:gd name="connsiteY2" fmla="*/ 2497394 h 2497394"/>
              <a:gd name="connsiteX3" fmla="*/ 1170038 w 1170038"/>
              <a:gd name="connsiteY3" fmla="*/ 2497394 h 249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0038" h="2497394">
                <a:moveTo>
                  <a:pt x="0" y="0"/>
                </a:moveTo>
                <a:lnTo>
                  <a:pt x="1160206" y="0"/>
                </a:lnTo>
                <a:cubicBezTo>
                  <a:pt x="1163483" y="832465"/>
                  <a:pt x="1166761" y="1664929"/>
                  <a:pt x="1170038" y="2497394"/>
                </a:cubicBezTo>
                <a:lnTo>
                  <a:pt x="1170038" y="2497394"/>
                </a:lnTo>
              </a:path>
            </a:pathLst>
          </a:custGeom>
          <a:noFill/>
          <a:ln w="76200" cap="rnd">
            <a:solidFill>
              <a:srgbClr val="00696D"/>
            </a:solidFill>
            <a:rou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44955" y="1500011"/>
            <a:ext cx="877413" cy="878191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45509" y="3280195"/>
            <a:ext cx="180000" cy="18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5509" y="1740178"/>
            <a:ext cx="540000" cy="54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96860" y="2538836"/>
            <a:ext cx="360000" cy="360000"/>
          </a:xfrm>
          <a:prstGeom prst="ellipse">
            <a:avLst/>
          </a:prstGeom>
          <a:noFill/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590867" y="141563"/>
            <a:ext cx="1320089" cy="1282631"/>
            <a:chOff x="5044397" y="1576018"/>
            <a:chExt cx="1080000" cy="1080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855" y="1673818"/>
              <a:ext cx="884399" cy="88439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5044397" y="1576018"/>
              <a:ext cx="1080000" cy="1080000"/>
            </a:xfrm>
            <a:prstGeom prst="ellipse">
              <a:avLst/>
            </a:prstGeom>
            <a:noFill/>
            <a:ln w="76200">
              <a:solidFill>
                <a:srgbClr val="00696D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44296" y="843856"/>
            <a:ext cx="4561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«ПЕДАГОГ-ПСИХОЛОГ НОВОСИБИРСКОЙ </a:t>
            </a:r>
            <a:r>
              <a:rPr lang="ru-RU" sz="1400" b="1" dirty="0" smtClean="0">
                <a:solidFill>
                  <a:schemeClr val="accent2"/>
                </a:solidFill>
                <a:latin typeface="Franklin Gothic Demi" panose="020B0703020102020204" pitchFamily="34" charset="0"/>
                <a:cs typeface="Times New Roman"/>
              </a:rPr>
              <a:t>ОБЛАСТИ» </a:t>
            </a:r>
            <a:endParaRPr lang="ru-RU" sz="1400" b="1" dirty="0">
              <a:solidFill>
                <a:schemeClr val="accent2"/>
              </a:solidFill>
              <a:latin typeface="Franklin Gothic Demi" panose="020B0703020102020204" pitchFamily="34" charset="0"/>
              <a:cs typeface="Times New Roman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0136" y="5706225"/>
            <a:ext cx="5732904" cy="7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696D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6860" y="5837870"/>
            <a:ext cx="5038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>
                <a:solidFill>
                  <a:srgbClr val="00696D"/>
                </a:solidFill>
                <a:latin typeface="Franklin Gothic Heavy" panose="020B0903020102020204" pitchFamily="34" charset="0"/>
              </a:rPr>
              <a:t>Муниципальное казенное дошкольное образовательное учреждение Тогучинского района" Тогучинский детский сад № 8 "</a:t>
            </a:r>
            <a:endParaRPr lang="ru-RU" sz="1200" dirty="0">
              <a:solidFill>
                <a:srgbClr val="00696D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WordArt 2"/>
          <p:cNvSpPr>
            <a:spLocks noChangeArrowheads="1" noChangeShapeType="1" noTextEdit="1"/>
          </p:cNvSpPr>
          <p:nvPr/>
        </p:nvSpPr>
        <p:spPr bwMode="auto">
          <a:xfrm>
            <a:off x="4166142" y="3820820"/>
            <a:ext cx="5157296" cy="78342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Е</a:t>
            </a:r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лена Дмитриевна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7" name="WordArt 2"/>
          <p:cNvSpPr>
            <a:spLocks noChangeArrowheads="1" noChangeShapeType="1" noTextEdit="1"/>
          </p:cNvSpPr>
          <p:nvPr/>
        </p:nvSpPr>
        <p:spPr bwMode="auto">
          <a:xfrm>
            <a:off x="4387945" y="2751630"/>
            <a:ext cx="4914188" cy="922301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587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Adventure" panose="02000503020000020003" pitchFamily="2" charset="0"/>
              </a:rPr>
              <a:t>Иващенко</a:t>
            </a:r>
            <a:endParaRPr lang="ru-RU" sz="3600" kern="10" dirty="0">
              <a:ln w="15875">
                <a:noFill/>
                <a:round/>
                <a:headEnd/>
                <a:tailEnd/>
              </a:ln>
              <a:solidFill>
                <a:srgbClr val="C00000"/>
              </a:solidFill>
              <a:latin typeface="Adventure" panose="02000503020000020003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580514" y="90543"/>
            <a:ext cx="2467898" cy="807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Franklin Gothic Demi" panose="020B0703020102020204" pitchFamily="34" charset="0"/>
              </a:rPr>
              <a:t>ИНФОРМАЦИОННАЯ СПРАВКА </a:t>
            </a:r>
            <a:endParaRPr lang="ru-RU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0" name="Загнутый угол 39"/>
          <p:cNvSpPr/>
          <p:nvPr/>
        </p:nvSpPr>
        <p:spPr>
          <a:xfrm>
            <a:off x="9581815" y="959449"/>
            <a:ext cx="2448232" cy="5586810"/>
          </a:xfrm>
          <a:prstGeom prst="foldedCorner">
            <a:avLst>
              <a:gd name="adj" fmla="val 121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1108967"/>
            <a:ext cx="540000" cy="54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2589625"/>
            <a:ext cx="540000" cy="54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10" y="1748264"/>
            <a:ext cx="540000" cy="54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10" y="4318441"/>
            <a:ext cx="540000" cy="54000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0321505" y="1035649"/>
            <a:ext cx="175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Психолого-педагогическое образование, присвоена квалификация </a:t>
            </a:r>
            <a:r>
              <a:rPr lang="ru-RU" sz="900" b="1" dirty="0" smtClean="0">
                <a:solidFill>
                  <a:schemeClr val="tx2"/>
                </a:solidFill>
                <a:effectLst/>
                <a:latin typeface="Constantia" panose="02030602050306030303" pitchFamily="18" charset="0"/>
                <a:ea typeface="Calibri" panose="020F0502020204030204" pitchFamily="34" charset="0"/>
              </a:rPr>
              <a:t>Бакалавр</a:t>
            </a:r>
            <a:endParaRPr lang="ru-RU" sz="900" b="1" dirty="0" smtClean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</a:endParaRP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ФГБОУ ВО «НГПУ»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321505" y="1681980"/>
            <a:ext cx="131799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Стаж работы</a:t>
            </a:r>
          </a:p>
          <a:p>
            <a:r>
              <a:rPr lang="ru-RU" sz="900" b="1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14 лет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Высшая 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квалификационная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категория 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25310" y="2578955"/>
            <a:ext cx="18047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Парциальная программа по театрализованной деятельности «Арт-фантазия»;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Парциальная программа  по песочной терапии для младших дошкольников в период адаптации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«Песочная сказка»</a:t>
            </a:r>
            <a:endParaRPr lang="ru-RU" sz="900" b="1" dirty="0">
              <a:solidFill>
                <a:schemeClr val="tx2"/>
              </a:solidFill>
              <a:effectLst/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4998" y="4229726"/>
            <a:ext cx="1885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Почетная грамота от Главы </a:t>
            </a:r>
            <a:r>
              <a:rPr lang="ru-RU" sz="900" b="1" dirty="0" err="1">
                <a:solidFill>
                  <a:schemeClr val="tx2"/>
                </a:solidFill>
                <a:latin typeface="Constantia" panose="02030602050306030303" pitchFamily="18" charset="0"/>
              </a:rPr>
              <a:t>Тогучинского</a:t>
            </a:r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 района Новосибирской области. 2019 год</a:t>
            </a:r>
          </a:p>
          <a:p>
            <a:pPr fontAlgn="base"/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Почетна грамота от Главы города Тогучина НСО. 2018 год</a:t>
            </a:r>
          </a:p>
          <a:p>
            <a:pPr fontAlgn="base"/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Почетная грамота от главы города Тогучина НСО 2017 год.</a:t>
            </a:r>
          </a:p>
          <a:p>
            <a:r>
              <a:rPr lang="ru-RU" sz="900" b="1" dirty="0">
                <a:solidFill>
                  <a:schemeClr val="tx2"/>
                </a:solidFill>
                <a:latin typeface="Constantia" panose="02030602050306030303" pitchFamily="18" charset="0"/>
              </a:rPr>
              <a:t>Почетная грамота от главы города Тогучина НСО 2015 год</a:t>
            </a:r>
            <a:endParaRPr lang="ru-RU" sz="9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30" name="Picture 2" descr="C:\Users\Melnikova\Desktop\символ.pn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4457630" y="1648967"/>
            <a:ext cx="671901" cy="614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8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1938</Words>
  <Application>Microsoft Office PowerPoint</Application>
  <PresentationFormat>Широкоэкранный</PresentationFormat>
  <Paragraphs>388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Adventure</vt:lpstr>
      <vt:lpstr>Arial</vt:lpstr>
      <vt:lpstr>Calibri</vt:lpstr>
      <vt:lpstr>Calibri Light</vt:lpstr>
      <vt:lpstr>Century</vt:lpstr>
      <vt:lpstr>Century Schoolbook</vt:lpstr>
      <vt:lpstr>Constantia</vt:lpstr>
      <vt:lpstr>Franklin Gothic Demi</vt:lpstr>
      <vt:lpstr>Franklin Gothic Heavy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38</cp:revision>
  <dcterms:created xsi:type="dcterms:W3CDTF">2022-04-18T03:26:36Z</dcterms:created>
  <dcterms:modified xsi:type="dcterms:W3CDTF">2022-04-20T06:32:24Z</dcterms:modified>
</cp:coreProperties>
</file>