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1" r:id="rId2"/>
    <p:sldMasterId id="2147483725" r:id="rId3"/>
    <p:sldMasterId id="2147483738" r:id="rId4"/>
    <p:sldMasterId id="2147483750" r:id="rId5"/>
    <p:sldMasterId id="2147483979" r:id="rId6"/>
    <p:sldMasterId id="2147484138" r:id="rId7"/>
    <p:sldMasterId id="2147484210" r:id="rId8"/>
    <p:sldMasterId id="2147484222" r:id="rId9"/>
    <p:sldMasterId id="2147484231" r:id="rId10"/>
    <p:sldMasterId id="2147484243" r:id="rId11"/>
  </p:sldMasterIdLst>
  <p:notesMasterIdLst>
    <p:notesMasterId r:id="rId30"/>
  </p:notesMasterIdLst>
  <p:sldIdLst>
    <p:sldId id="461" r:id="rId12"/>
    <p:sldId id="489" r:id="rId13"/>
    <p:sldId id="495" r:id="rId14"/>
    <p:sldId id="498" r:id="rId15"/>
    <p:sldId id="480" r:id="rId16"/>
    <p:sldId id="496" r:id="rId17"/>
    <p:sldId id="479" r:id="rId18"/>
    <p:sldId id="462" r:id="rId19"/>
    <p:sldId id="483" r:id="rId20"/>
    <p:sldId id="484" r:id="rId21"/>
    <p:sldId id="499" r:id="rId22"/>
    <p:sldId id="492" r:id="rId23"/>
    <p:sldId id="493" r:id="rId24"/>
    <p:sldId id="494" r:id="rId25"/>
    <p:sldId id="500" r:id="rId26"/>
    <p:sldId id="491" r:id="rId27"/>
    <p:sldId id="460" r:id="rId28"/>
    <p:sldId id="401" r:id="rId2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000"/>
    <a:srgbClr val="FEEFDA"/>
    <a:srgbClr val="1C2740"/>
    <a:srgbClr val="FF9966"/>
    <a:srgbClr val="F2DFBE"/>
    <a:srgbClr val="FBF9DD"/>
    <a:srgbClr val="FFCC00"/>
    <a:srgbClr val="CFCFCF"/>
    <a:srgbClr val="ABFBC9"/>
    <a:srgbClr val="FFF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1" autoAdjust="0"/>
    <p:restoredTop sz="94660"/>
  </p:normalViewPr>
  <p:slideViewPr>
    <p:cSldViewPr>
      <p:cViewPr varScale="1">
        <p:scale>
          <a:sx n="110" d="100"/>
          <a:sy n="110" d="100"/>
        </p:scale>
        <p:origin x="19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1380243465012"/>
          <c:y val="0.22001090787892255"/>
          <c:w val="0.42738505245448927"/>
          <c:h val="0.5439446122148045"/>
        </c:manualLayout>
      </c:layout>
      <c:pieChart>
        <c:varyColors val="1"/>
        <c:ser>
          <c:idx val="0"/>
          <c:order val="0"/>
          <c:explosion val="2"/>
          <c:dPt>
            <c:idx val="0"/>
            <c:bubble3D val="0"/>
            <c:explosion val="4"/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Лист1!$A$10:$A$12</c:f>
              <c:strCache>
                <c:ptCount val="3"/>
                <c:pt idx="0">
                  <c:v>Детсады</c:v>
                </c:pt>
                <c:pt idx="1">
                  <c:v>Школы</c:v>
                </c:pt>
                <c:pt idx="2">
                  <c:v>СПО/ВО</c:v>
                </c:pt>
              </c:strCache>
            </c:strRef>
          </c:cat>
          <c:val>
            <c:numRef>
              <c:f>Лист1!$B$10:$B$12</c:f>
              <c:numCache>
                <c:formatCode>General</c:formatCode>
                <c:ptCount val="3"/>
                <c:pt idx="0">
                  <c:v>6899</c:v>
                </c:pt>
                <c:pt idx="1">
                  <c:v>10679</c:v>
                </c:pt>
                <c:pt idx="2">
                  <c:v>160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121835228184529"/>
          <c:y val="0.26739798123225089"/>
          <c:w val="0.25650467849251318"/>
          <c:h val="0.50808114813557226"/>
        </c:manualLayout>
      </c:layout>
      <c:overlay val="0"/>
      <c:txPr>
        <a:bodyPr/>
        <a:lstStyle/>
        <a:p>
          <a:pPr>
            <a:defRPr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46827275601856"/>
          <c:y val="0.16355920770708016"/>
          <c:w val="0.46208060215531599"/>
          <c:h val="0.57209979314467696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4"/>
          </c:dPt>
          <c:dPt>
            <c:idx val="1"/>
            <c:bubble3D val="0"/>
            <c:explosion val="3"/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Лист1!$C$10:$C$12</c:f>
              <c:strCache>
                <c:ptCount val="3"/>
                <c:pt idx="0">
                  <c:v>Детсады</c:v>
                </c:pt>
                <c:pt idx="1">
                  <c:v>Школы</c:v>
                </c:pt>
                <c:pt idx="2">
                  <c:v>СПО/ВО</c:v>
                </c:pt>
              </c:strCache>
            </c:strRef>
          </c:cat>
          <c:val>
            <c:numRef>
              <c:f>Лист1!$D$10:$D$12</c:f>
              <c:numCache>
                <c:formatCode>General</c:formatCode>
                <c:ptCount val="3"/>
                <c:pt idx="0">
                  <c:v>7614</c:v>
                </c:pt>
                <c:pt idx="1">
                  <c:v>5183</c:v>
                </c:pt>
                <c:pt idx="2">
                  <c:v>243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81644907671189"/>
          <c:y val="0.21731557511892746"/>
          <c:w val="0.24810590584248524"/>
          <c:h val="0.50108322948165962"/>
        </c:manualLayout>
      </c:layout>
      <c:overlay val="0"/>
      <c:txPr>
        <a:bodyPr/>
        <a:lstStyle/>
        <a:p>
          <a:pPr>
            <a:defRPr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Количество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карт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обучающихся с особыми образовательными потребностями (ОВЗ) и дети-инвалиды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карт БД ОВЗ</c:v>
                </c:pt>
              </c:strCache>
            </c:strRef>
          </c:tx>
          <c:spPr>
            <a:solidFill>
              <a:srgbClr val="BBE0E3">
                <a:lumMod val="50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ОВЗ</c:v>
                </c:pt>
                <c:pt idx="1">
                  <c:v>инвалиды</c:v>
                </c:pt>
                <c:pt idx="2">
                  <c:v>инвалиды ОВЗ</c:v>
                </c:pt>
                <c:pt idx="3">
                  <c:v>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36522</c:v>
                </c:pt>
                <c:pt idx="1">
                  <c:v>9638</c:v>
                </c:pt>
                <c:pt idx="2">
                  <c:v>6981</c:v>
                </c:pt>
                <c:pt idx="3">
                  <c:v>43503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35-4F19-A10A-6D8A6CA29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51556528"/>
        <c:axId val="-851550544"/>
      </c:barChart>
      <c:catAx>
        <c:axId val="-851556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851550544"/>
        <c:crosses val="autoZero"/>
        <c:auto val="1"/>
        <c:lblAlgn val="ctr"/>
        <c:lblOffset val="100"/>
        <c:noMultiLvlLbl val="0"/>
      </c:catAx>
      <c:valAx>
        <c:axId val="-8515505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85155652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6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Исполнение мероприятий ИПРА для обучающихся с инвалидностью, создание СОУ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832577397098615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670433734555563E-3"/>
          <c:y val="0.14525502457398914"/>
          <c:w val="0.72427142561032765"/>
          <c:h val="0.71156405704191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ИПРА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07-458A-92D8-DEE623E8D6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Имеют заключения ПМПК (ОВЗ)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07-458A-92D8-DEE623E8D6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Соу после ПМПК не обновлены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07-458A-92D8-DEE623E8D60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Соу после ИПРА не обновлены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07-458A-92D8-DEE623E8D60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Доля  Карт имеют ПМПК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07-458A-92D8-DEE623E8D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51554352"/>
        <c:axId val="-851552720"/>
      </c:barChart>
      <c:catAx>
        <c:axId val="-8515543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851552720"/>
        <c:crosses val="autoZero"/>
        <c:auto val="1"/>
        <c:lblAlgn val="ctr"/>
        <c:lblOffset val="100"/>
        <c:noMultiLvlLbl val="0"/>
      </c:catAx>
      <c:valAx>
        <c:axId val="-8515527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851554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80799608124348"/>
          <c:y val="0.22703659465409382"/>
          <c:w val="0.2428084627430144"/>
          <c:h val="0.7205730447939646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Количество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карт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обучающихся</a:t>
            </a:r>
            <a:r>
              <a:rPr lang="ru-RU" sz="2000" baseline="0" dirty="0" smtClean="0">
                <a:solidFill>
                  <a:schemeClr val="accent5">
                    <a:lumMod val="50000"/>
                  </a:schemeClr>
                </a:solidFill>
              </a:rPr>
              <a:t> по достижению 16 лет (БД ОВЗ)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карт </c:v>
                </c:pt>
              </c:strCache>
            </c:strRef>
          </c:tx>
          <c:spPr>
            <a:solidFill>
              <a:srgbClr val="BBE0E3">
                <a:lumMod val="50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0">
                  <c:v>ОВЗ/действующее</c:v>
                </c:pt>
                <c:pt idx="1">
                  <c:v>ОВЗ/ срок истек</c:v>
                </c:pt>
                <c:pt idx="2">
                  <c:v>в тч, инвалиды/ОВЗ (+ПМПК)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1073</c:v>
                </c:pt>
                <c:pt idx="1">
                  <c:v>465</c:v>
                </c:pt>
                <c:pt idx="2">
                  <c:v>269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35-4F19-A10A-6D8A6CA29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851551088"/>
        <c:axId val="-851546736"/>
      </c:barChart>
      <c:catAx>
        <c:axId val="-851551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851546736"/>
        <c:crosses val="autoZero"/>
        <c:auto val="1"/>
        <c:lblAlgn val="ctr"/>
        <c:lblOffset val="100"/>
        <c:noMultiLvlLbl val="0"/>
      </c:catAx>
      <c:valAx>
        <c:axId val="-8515467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85155108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6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A35C05-927F-4FDF-9A3E-84415BA8120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AD30D-D314-4DAE-B5A8-7918352A1AC5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anose="020B0606020202030204" pitchFamily="34" charset="0"/>
            </a:rPr>
            <a:t>Детские сады - 82%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DEC10F93-9D35-4EB3-9432-AB994BE6AF49}" type="parTrans" cxnId="{39AE2781-950B-4C52-B894-69460B42BE7F}">
      <dgm:prSet/>
      <dgm:spPr/>
      <dgm:t>
        <a:bodyPr/>
        <a:lstStyle/>
        <a:p>
          <a:endParaRPr lang="ru-RU"/>
        </a:p>
      </dgm:t>
    </dgm:pt>
    <dgm:pt modelId="{3529A510-6BC6-496B-9CB5-42AFC098BAE7}" type="sibTrans" cxnId="{39AE2781-950B-4C52-B894-69460B42BE7F}">
      <dgm:prSet/>
      <dgm:spPr/>
      <dgm:t>
        <a:bodyPr/>
        <a:lstStyle/>
        <a:p>
          <a:endParaRPr lang="ru-RU"/>
        </a:p>
      </dgm:t>
    </dgm:pt>
    <dgm:pt modelId="{BB6E3AB2-0249-4EEE-B032-273BDF16A77C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anose="020B0606020202030204" pitchFamily="34" charset="0"/>
            </a:rPr>
            <a:t>Школы – 93%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DCC544FA-A3C8-4F25-9554-8EFA2D4F7B9F}" type="parTrans" cxnId="{DB6362A3-EEE5-4D4E-8140-8911D9AC7BC5}">
      <dgm:prSet/>
      <dgm:spPr/>
      <dgm:t>
        <a:bodyPr/>
        <a:lstStyle/>
        <a:p>
          <a:endParaRPr lang="ru-RU"/>
        </a:p>
      </dgm:t>
    </dgm:pt>
    <dgm:pt modelId="{B38444EE-B5F8-4140-ABD7-5041DFC7B6FC}" type="sibTrans" cxnId="{DB6362A3-EEE5-4D4E-8140-8911D9AC7BC5}">
      <dgm:prSet/>
      <dgm:spPr/>
      <dgm:t>
        <a:bodyPr/>
        <a:lstStyle/>
        <a:p>
          <a:endParaRPr lang="ru-RU"/>
        </a:p>
      </dgm:t>
    </dgm:pt>
    <dgm:pt modelId="{69561705-112E-4B26-8CF2-10EAB4AC8FC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anose="020B0606020202030204" pitchFamily="34" charset="0"/>
            </a:rPr>
            <a:t>СПО и ВО – 81%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71E2CC94-AEBE-423F-8C6B-1A2053963982}" type="parTrans" cxnId="{8879DC66-B708-42F6-AB6C-DD2230F5CBD1}">
      <dgm:prSet/>
      <dgm:spPr/>
      <dgm:t>
        <a:bodyPr/>
        <a:lstStyle/>
        <a:p>
          <a:endParaRPr lang="ru-RU"/>
        </a:p>
      </dgm:t>
    </dgm:pt>
    <dgm:pt modelId="{FAC3E6FD-214A-426F-8452-DB0998C36237}" type="sibTrans" cxnId="{8879DC66-B708-42F6-AB6C-DD2230F5CBD1}">
      <dgm:prSet/>
      <dgm:spPr/>
      <dgm:t>
        <a:bodyPr/>
        <a:lstStyle/>
        <a:p>
          <a:endParaRPr lang="ru-RU"/>
        </a:p>
      </dgm:t>
    </dgm:pt>
    <dgm:pt modelId="{22D9AD5C-C3B0-40C7-88F2-AF26BCA044F2}" type="pres">
      <dgm:prSet presAssocID="{38A35C05-927F-4FDF-9A3E-84415BA8120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A026E4-6D03-4860-8644-14968BEB73BD}" type="pres">
      <dgm:prSet presAssocID="{58BAD30D-D314-4DAE-B5A8-7918352A1AC5}" presName="comp" presStyleCnt="0"/>
      <dgm:spPr/>
    </dgm:pt>
    <dgm:pt modelId="{50196F1D-D1ED-4973-94FB-D8452C22CDD3}" type="pres">
      <dgm:prSet presAssocID="{58BAD30D-D314-4DAE-B5A8-7918352A1AC5}" presName="box" presStyleLbl="node1" presStyleIdx="0" presStyleCnt="3" custLinFactNeighborX="381" custLinFactNeighborY="-71253"/>
      <dgm:spPr/>
      <dgm:t>
        <a:bodyPr/>
        <a:lstStyle/>
        <a:p>
          <a:endParaRPr lang="ru-RU"/>
        </a:p>
      </dgm:t>
    </dgm:pt>
    <dgm:pt modelId="{47579169-9C52-42C6-9554-B5EFD505D137}" type="pres">
      <dgm:prSet presAssocID="{58BAD30D-D314-4DAE-B5A8-7918352A1AC5}" presName="img" presStyleLbl="fgImgPlace1" presStyleIdx="0" presStyleCnt="3" custScaleX="50681" custLinFactNeighborX="2938" custLinFactNeighborY="191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256664-31C6-4448-B1DB-67CD40FE23C9}" type="pres">
      <dgm:prSet presAssocID="{58BAD30D-D314-4DAE-B5A8-7918352A1AC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3B6A6-8BD4-4A24-A2FA-4D550F795C5E}" type="pres">
      <dgm:prSet presAssocID="{3529A510-6BC6-496B-9CB5-42AFC098BAE7}" presName="spacer" presStyleCnt="0"/>
      <dgm:spPr/>
    </dgm:pt>
    <dgm:pt modelId="{A4069D53-CB41-4D5D-B284-EE31A74E95DD}" type="pres">
      <dgm:prSet presAssocID="{BB6E3AB2-0249-4EEE-B032-273BDF16A77C}" presName="comp" presStyleCnt="0"/>
      <dgm:spPr/>
    </dgm:pt>
    <dgm:pt modelId="{6266A3AA-CBB7-4A2B-9737-5015A06030B9}" type="pres">
      <dgm:prSet presAssocID="{BB6E3AB2-0249-4EEE-B032-273BDF16A77C}" presName="box" presStyleLbl="node1" presStyleIdx="1" presStyleCnt="3" custLinFactNeighborY="-8359"/>
      <dgm:spPr/>
      <dgm:t>
        <a:bodyPr/>
        <a:lstStyle/>
        <a:p>
          <a:endParaRPr lang="ru-RU"/>
        </a:p>
      </dgm:t>
    </dgm:pt>
    <dgm:pt modelId="{775DBF5A-E607-4D31-BA55-3B72E0E8F90D}" type="pres">
      <dgm:prSet presAssocID="{BB6E3AB2-0249-4EEE-B032-273BDF16A77C}" presName="img" presStyleLbl="fgImgPlace1" presStyleIdx="1" presStyleCnt="3" custScaleX="63977" custLinFactNeighborX="1888" custLinFactNeighborY="163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D18F85-0FD9-460B-9C5A-2E8FA64F1379}" type="pres">
      <dgm:prSet presAssocID="{BB6E3AB2-0249-4EEE-B032-273BDF16A77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1BCCB-958F-4393-A08D-11E4325702A3}" type="pres">
      <dgm:prSet presAssocID="{B38444EE-B5F8-4140-ABD7-5041DFC7B6FC}" presName="spacer" presStyleCnt="0"/>
      <dgm:spPr/>
    </dgm:pt>
    <dgm:pt modelId="{E7A70F87-7FE4-4151-A177-F0E79F0AF21B}" type="pres">
      <dgm:prSet presAssocID="{69561705-112E-4B26-8CF2-10EAB4AC8FC4}" presName="comp" presStyleCnt="0"/>
      <dgm:spPr/>
    </dgm:pt>
    <dgm:pt modelId="{08CF9CC6-4568-449D-8220-42C5DEE90C01}" type="pres">
      <dgm:prSet presAssocID="{69561705-112E-4B26-8CF2-10EAB4AC8FC4}" presName="box" presStyleLbl="node1" presStyleIdx="2" presStyleCnt="3" custLinFactNeighborY="-17546"/>
      <dgm:spPr/>
      <dgm:t>
        <a:bodyPr/>
        <a:lstStyle/>
        <a:p>
          <a:endParaRPr lang="ru-RU"/>
        </a:p>
      </dgm:t>
    </dgm:pt>
    <dgm:pt modelId="{C3D8A6F9-675C-4358-B2EC-F1FDA13F2E95}" type="pres">
      <dgm:prSet presAssocID="{69561705-112E-4B26-8CF2-10EAB4AC8FC4}" presName="img" presStyleLbl="fgImgPlace1" presStyleIdx="2" presStyleCnt="3" custScaleX="7894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C45F5C-673A-497A-89A6-7C8F06365D28}" type="pres">
      <dgm:prSet presAssocID="{69561705-112E-4B26-8CF2-10EAB4AC8FC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0C4CA2-42AC-43B5-A26C-008380AF5214}" type="presOf" srcId="{BB6E3AB2-0249-4EEE-B032-273BDF16A77C}" destId="{CBD18F85-0FD9-460B-9C5A-2E8FA64F1379}" srcOrd="1" destOrd="0" presId="urn:microsoft.com/office/officeart/2005/8/layout/vList4"/>
    <dgm:cxn modelId="{9BC9F820-B60D-4F17-9FE8-00C162E3B103}" type="presOf" srcId="{69561705-112E-4B26-8CF2-10EAB4AC8FC4}" destId="{08CF9CC6-4568-449D-8220-42C5DEE90C01}" srcOrd="0" destOrd="0" presId="urn:microsoft.com/office/officeart/2005/8/layout/vList4"/>
    <dgm:cxn modelId="{8879DC66-B708-42F6-AB6C-DD2230F5CBD1}" srcId="{38A35C05-927F-4FDF-9A3E-84415BA81204}" destId="{69561705-112E-4B26-8CF2-10EAB4AC8FC4}" srcOrd="2" destOrd="0" parTransId="{71E2CC94-AEBE-423F-8C6B-1A2053963982}" sibTransId="{FAC3E6FD-214A-426F-8452-DB0998C36237}"/>
    <dgm:cxn modelId="{F60559D0-D0C9-4E89-960F-D4B40C63533F}" type="presOf" srcId="{58BAD30D-D314-4DAE-B5A8-7918352A1AC5}" destId="{5B256664-31C6-4448-B1DB-67CD40FE23C9}" srcOrd="1" destOrd="0" presId="urn:microsoft.com/office/officeart/2005/8/layout/vList4"/>
    <dgm:cxn modelId="{9EBB07A5-0D8C-422D-9564-7B79278192A4}" type="presOf" srcId="{69561705-112E-4B26-8CF2-10EAB4AC8FC4}" destId="{7BC45F5C-673A-497A-89A6-7C8F06365D28}" srcOrd="1" destOrd="0" presId="urn:microsoft.com/office/officeart/2005/8/layout/vList4"/>
    <dgm:cxn modelId="{63B84B13-BD48-49EB-A6FC-891DE74B6C9E}" type="presOf" srcId="{58BAD30D-D314-4DAE-B5A8-7918352A1AC5}" destId="{50196F1D-D1ED-4973-94FB-D8452C22CDD3}" srcOrd="0" destOrd="0" presId="urn:microsoft.com/office/officeart/2005/8/layout/vList4"/>
    <dgm:cxn modelId="{70D9252D-8A1C-4FAF-A246-C89FD8F9713F}" type="presOf" srcId="{BB6E3AB2-0249-4EEE-B032-273BDF16A77C}" destId="{6266A3AA-CBB7-4A2B-9737-5015A06030B9}" srcOrd="0" destOrd="0" presId="urn:microsoft.com/office/officeart/2005/8/layout/vList4"/>
    <dgm:cxn modelId="{DB6362A3-EEE5-4D4E-8140-8911D9AC7BC5}" srcId="{38A35C05-927F-4FDF-9A3E-84415BA81204}" destId="{BB6E3AB2-0249-4EEE-B032-273BDF16A77C}" srcOrd="1" destOrd="0" parTransId="{DCC544FA-A3C8-4F25-9554-8EFA2D4F7B9F}" sibTransId="{B38444EE-B5F8-4140-ABD7-5041DFC7B6FC}"/>
    <dgm:cxn modelId="{BCCBC3D2-0362-4C0C-98B1-EE10530C7995}" type="presOf" srcId="{38A35C05-927F-4FDF-9A3E-84415BA81204}" destId="{22D9AD5C-C3B0-40C7-88F2-AF26BCA044F2}" srcOrd="0" destOrd="0" presId="urn:microsoft.com/office/officeart/2005/8/layout/vList4"/>
    <dgm:cxn modelId="{39AE2781-950B-4C52-B894-69460B42BE7F}" srcId="{38A35C05-927F-4FDF-9A3E-84415BA81204}" destId="{58BAD30D-D314-4DAE-B5A8-7918352A1AC5}" srcOrd="0" destOrd="0" parTransId="{DEC10F93-9D35-4EB3-9432-AB994BE6AF49}" sibTransId="{3529A510-6BC6-496B-9CB5-42AFC098BAE7}"/>
    <dgm:cxn modelId="{E0665C3D-FA94-4871-B490-C0CB43790E6D}" type="presParOf" srcId="{22D9AD5C-C3B0-40C7-88F2-AF26BCA044F2}" destId="{59A026E4-6D03-4860-8644-14968BEB73BD}" srcOrd="0" destOrd="0" presId="urn:microsoft.com/office/officeart/2005/8/layout/vList4"/>
    <dgm:cxn modelId="{04FD947F-B0BA-4985-96C0-E2BEF6599E5E}" type="presParOf" srcId="{59A026E4-6D03-4860-8644-14968BEB73BD}" destId="{50196F1D-D1ED-4973-94FB-D8452C22CDD3}" srcOrd="0" destOrd="0" presId="urn:microsoft.com/office/officeart/2005/8/layout/vList4"/>
    <dgm:cxn modelId="{0F3D9424-97B2-4DAF-A6F9-BF867A229A6C}" type="presParOf" srcId="{59A026E4-6D03-4860-8644-14968BEB73BD}" destId="{47579169-9C52-42C6-9554-B5EFD505D137}" srcOrd="1" destOrd="0" presId="urn:microsoft.com/office/officeart/2005/8/layout/vList4"/>
    <dgm:cxn modelId="{6AAC7DF4-5242-4AF5-BBBA-0791EF162DF9}" type="presParOf" srcId="{59A026E4-6D03-4860-8644-14968BEB73BD}" destId="{5B256664-31C6-4448-B1DB-67CD40FE23C9}" srcOrd="2" destOrd="0" presId="urn:microsoft.com/office/officeart/2005/8/layout/vList4"/>
    <dgm:cxn modelId="{E5C7BE6B-8335-46D3-A6C2-2100165999B9}" type="presParOf" srcId="{22D9AD5C-C3B0-40C7-88F2-AF26BCA044F2}" destId="{EB73B6A6-8BD4-4A24-A2FA-4D550F795C5E}" srcOrd="1" destOrd="0" presId="urn:microsoft.com/office/officeart/2005/8/layout/vList4"/>
    <dgm:cxn modelId="{D48B2B27-E959-4D67-A004-5363F05C6D78}" type="presParOf" srcId="{22D9AD5C-C3B0-40C7-88F2-AF26BCA044F2}" destId="{A4069D53-CB41-4D5D-B284-EE31A74E95DD}" srcOrd="2" destOrd="0" presId="urn:microsoft.com/office/officeart/2005/8/layout/vList4"/>
    <dgm:cxn modelId="{845E6EB3-35E6-4195-8D45-CDF18B419EE1}" type="presParOf" srcId="{A4069D53-CB41-4D5D-B284-EE31A74E95DD}" destId="{6266A3AA-CBB7-4A2B-9737-5015A06030B9}" srcOrd="0" destOrd="0" presId="urn:microsoft.com/office/officeart/2005/8/layout/vList4"/>
    <dgm:cxn modelId="{78D2A8E6-8B2C-463E-BB18-4837B508E85A}" type="presParOf" srcId="{A4069D53-CB41-4D5D-B284-EE31A74E95DD}" destId="{775DBF5A-E607-4D31-BA55-3B72E0E8F90D}" srcOrd="1" destOrd="0" presId="urn:microsoft.com/office/officeart/2005/8/layout/vList4"/>
    <dgm:cxn modelId="{940031BA-2E52-4AD8-BD15-00B15EDAA462}" type="presParOf" srcId="{A4069D53-CB41-4D5D-B284-EE31A74E95DD}" destId="{CBD18F85-0FD9-460B-9C5A-2E8FA64F1379}" srcOrd="2" destOrd="0" presId="urn:microsoft.com/office/officeart/2005/8/layout/vList4"/>
    <dgm:cxn modelId="{8E4C161C-490E-46A7-BEB1-2BEEB3825E54}" type="presParOf" srcId="{22D9AD5C-C3B0-40C7-88F2-AF26BCA044F2}" destId="{A181BCCB-958F-4393-A08D-11E4325702A3}" srcOrd="3" destOrd="0" presId="urn:microsoft.com/office/officeart/2005/8/layout/vList4"/>
    <dgm:cxn modelId="{07FE90C8-9085-4C5B-989B-5297E9C27D43}" type="presParOf" srcId="{22D9AD5C-C3B0-40C7-88F2-AF26BCA044F2}" destId="{E7A70F87-7FE4-4151-A177-F0E79F0AF21B}" srcOrd="4" destOrd="0" presId="urn:microsoft.com/office/officeart/2005/8/layout/vList4"/>
    <dgm:cxn modelId="{768192FF-F93F-4F6D-9ABF-7452CA5583EB}" type="presParOf" srcId="{E7A70F87-7FE4-4151-A177-F0E79F0AF21B}" destId="{08CF9CC6-4568-449D-8220-42C5DEE90C01}" srcOrd="0" destOrd="0" presId="urn:microsoft.com/office/officeart/2005/8/layout/vList4"/>
    <dgm:cxn modelId="{0723FA8A-E143-43BF-82F7-328E1B6A1C8D}" type="presParOf" srcId="{E7A70F87-7FE4-4151-A177-F0E79F0AF21B}" destId="{C3D8A6F9-675C-4358-B2EC-F1FDA13F2E95}" srcOrd="1" destOrd="0" presId="urn:microsoft.com/office/officeart/2005/8/layout/vList4"/>
    <dgm:cxn modelId="{5E4279BE-DB12-4CC3-BFDF-6EAF0FE0EF2D}" type="presParOf" srcId="{E7A70F87-7FE4-4151-A177-F0E79F0AF21B}" destId="{7BC45F5C-673A-497A-89A6-7C8F06365D2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FC511E-9984-4EE4-BE58-7A9A1DB938F6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56EC6E-7E0A-480C-A2A2-31D7DA193AF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002060"/>
              </a:solidFill>
            </a:rPr>
            <a:t>Учет детей с ОВЗ и инвалидностью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dirty="0"/>
        </a:p>
      </dgm:t>
    </dgm:pt>
    <dgm:pt modelId="{A69E32C3-A3BB-4B0D-939E-C4107B7474E7}" type="parTrans" cxnId="{27414546-9CF2-47A3-9680-4A446A9E117C}">
      <dgm:prSet/>
      <dgm:spPr/>
      <dgm:t>
        <a:bodyPr/>
        <a:lstStyle/>
        <a:p>
          <a:endParaRPr lang="ru-RU"/>
        </a:p>
      </dgm:t>
    </dgm:pt>
    <dgm:pt modelId="{7B63B917-8BE4-49B6-A7BE-D33F12F09EAE}" type="sibTrans" cxnId="{27414546-9CF2-47A3-9680-4A446A9E117C}">
      <dgm:prSet/>
      <dgm:spPr/>
      <dgm:t>
        <a:bodyPr/>
        <a:lstStyle/>
        <a:p>
          <a:endParaRPr lang="ru-RU"/>
        </a:p>
      </dgm:t>
    </dgm:pt>
    <dgm:pt modelId="{E8DDD9B1-6991-410E-B1A0-F7A0F042255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</a:rPr>
            <a:t>Преемственность создания СОУ, ППМС сопровождения  </a:t>
          </a:r>
        </a:p>
        <a:p>
          <a:r>
            <a:rPr lang="ru-RU" sz="1200" b="1" dirty="0" smtClean="0"/>
            <a:t>школы, ДОО, СПО, ВО, ПМПК, Доп. образование</a:t>
          </a:r>
          <a:endParaRPr lang="ru-RU" sz="1200" b="1" dirty="0"/>
        </a:p>
      </dgm:t>
    </dgm:pt>
    <dgm:pt modelId="{A9B62635-1C4C-49CB-8DDC-0E3BC3006E51}" type="parTrans" cxnId="{8DADF0BC-6AC6-48E7-BE0F-C36C1C3F5ACD}">
      <dgm:prSet/>
      <dgm:spPr/>
      <dgm:t>
        <a:bodyPr/>
        <a:lstStyle/>
        <a:p>
          <a:endParaRPr lang="ru-RU"/>
        </a:p>
      </dgm:t>
    </dgm:pt>
    <dgm:pt modelId="{C7FE5524-1D58-44D1-B7D6-B3F8824B4465}" type="sibTrans" cxnId="{8DADF0BC-6AC6-48E7-BE0F-C36C1C3F5ACD}">
      <dgm:prSet/>
      <dgm:spPr/>
      <dgm:t>
        <a:bodyPr/>
        <a:lstStyle/>
        <a:p>
          <a:endParaRPr lang="ru-RU"/>
        </a:p>
      </dgm:t>
    </dgm:pt>
    <dgm:pt modelId="{523051B0-BEAC-476A-93FD-3D743C1D0108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Повышение компетентности специалистов и педагогов</a:t>
          </a:r>
          <a:endParaRPr lang="ru-RU" b="1" dirty="0">
            <a:solidFill>
              <a:srgbClr val="002060"/>
            </a:solidFill>
          </a:endParaRPr>
        </a:p>
      </dgm:t>
    </dgm:pt>
    <dgm:pt modelId="{2E4CE8AB-CCB4-4D8B-8AD7-CD401290B2F8}" type="parTrans" cxnId="{4010A5F8-6A9D-488A-AAC6-EAC8C0C1DF30}">
      <dgm:prSet/>
      <dgm:spPr/>
      <dgm:t>
        <a:bodyPr/>
        <a:lstStyle/>
        <a:p>
          <a:endParaRPr lang="ru-RU"/>
        </a:p>
      </dgm:t>
    </dgm:pt>
    <dgm:pt modelId="{77DBF324-E0A3-43AF-8C4C-A6BE9ADA5BCE}" type="sibTrans" cxnId="{4010A5F8-6A9D-488A-AAC6-EAC8C0C1DF30}">
      <dgm:prSet/>
      <dgm:spPr/>
      <dgm:t>
        <a:bodyPr/>
        <a:lstStyle/>
        <a:p>
          <a:endParaRPr lang="ru-RU"/>
        </a:p>
      </dgm:t>
    </dgm:pt>
    <dgm:pt modelId="{48CAB1D6-CB51-437B-B148-407954EBB37E}">
      <dgm:prSet custT="1"/>
      <dgm:spPr/>
      <dgm:t>
        <a:bodyPr/>
        <a:lstStyle/>
        <a:p>
          <a:r>
            <a:rPr lang="ru-RU" sz="1400" b="1" dirty="0" smtClean="0">
              <a:solidFill>
                <a:srgbClr val="002060"/>
              </a:solidFill>
            </a:rPr>
            <a:t>Исполнение ИПРА детей-инвалидо</a:t>
          </a:r>
          <a:r>
            <a:rPr lang="ru-RU" sz="1400" dirty="0" smtClean="0">
              <a:solidFill>
                <a:srgbClr val="002060"/>
              </a:solidFill>
            </a:rPr>
            <a:t>в </a:t>
          </a:r>
          <a:endParaRPr lang="ru-RU" sz="1400" dirty="0">
            <a:solidFill>
              <a:srgbClr val="002060"/>
            </a:solidFill>
          </a:endParaRPr>
        </a:p>
      </dgm:t>
    </dgm:pt>
    <dgm:pt modelId="{0CAF8354-94FC-4AA0-A1B0-49367C0B4100}" type="parTrans" cxnId="{0A2E1589-7EE2-4FC9-9E61-6A2B0A987CE3}">
      <dgm:prSet/>
      <dgm:spPr/>
      <dgm:t>
        <a:bodyPr/>
        <a:lstStyle/>
        <a:p>
          <a:endParaRPr lang="ru-RU"/>
        </a:p>
      </dgm:t>
    </dgm:pt>
    <dgm:pt modelId="{A7ABB8C4-9EDB-49C3-8061-5D377BD66DB8}" type="sibTrans" cxnId="{0A2E1589-7EE2-4FC9-9E61-6A2B0A987CE3}">
      <dgm:prSet/>
      <dgm:spPr/>
      <dgm:t>
        <a:bodyPr/>
        <a:lstStyle/>
        <a:p>
          <a:endParaRPr lang="ru-RU"/>
        </a:p>
      </dgm:t>
    </dgm:pt>
    <dgm:pt modelId="{48790238-80B7-4B88-80A3-8AB70F227B14}" type="pres">
      <dgm:prSet presAssocID="{38FC511E-9984-4EE4-BE58-7A9A1DB938F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B8ED287-2B6E-40E9-A81E-3F071AA1310E}" type="pres">
      <dgm:prSet presAssocID="{38FC511E-9984-4EE4-BE58-7A9A1DB938F6}" presName="pyramid" presStyleLbl="node1" presStyleIdx="0" presStyleCnt="1" custScaleY="97100" custLinFactNeighborX="20291" custLinFactNeighborY="34284"/>
      <dgm:spPr>
        <a:solidFill>
          <a:schemeClr val="accent5">
            <a:lumMod val="50000"/>
          </a:schemeClr>
        </a:solidFill>
      </dgm:spPr>
    </dgm:pt>
    <dgm:pt modelId="{AF366C16-30ED-4F0B-92CA-3BC624125E0C}" type="pres">
      <dgm:prSet presAssocID="{38FC511E-9984-4EE4-BE58-7A9A1DB938F6}" presName="theList" presStyleCnt="0"/>
      <dgm:spPr/>
    </dgm:pt>
    <dgm:pt modelId="{5111513D-FA3F-4095-A99F-3B768AEFBE2A}" type="pres">
      <dgm:prSet presAssocID="{F956EC6E-7E0A-480C-A2A2-31D7DA193AF0}" presName="aNode" presStyleLbl="fgAcc1" presStyleIdx="0" presStyleCnt="4" custScaleX="91982" custScaleY="77650" custLinFactY="36601" custLinFactNeighborX="1314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DB94F-FC2F-454F-8763-328AFD3417C9}" type="pres">
      <dgm:prSet presAssocID="{F956EC6E-7E0A-480C-A2A2-31D7DA193AF0}" presName="aSpace" presStyleCnt="0"/>
      <dgm:spPr/>
    </dgm:pt>
    <dgm:pt modelId="{F869D95F-1DC7-4216-8AF2-A66127AE2C96}" type="pres">
      <dgm:prSet presAssocID="{48CAB1D6-CB51-437B-B148-407954EBB37E}" presName="aNode" presStyleLbl="fgAcc1" presStyleIdx="1" presStyleCnt="4" custScaleX="93372" custScaleY="60564" custLinFactY="43240" custLinFactNeighborX="1378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C09C5-E371-44B1-B291-8D622C99AB13}" type="pres">
      <dgm:prSet presAssocID="{48CAB1D6-CB51-437B-B148-407954EBB37E}" presName="aSpace" presStyleCnt="0"/>
      <dgm:spPr/>
    </dgm:pt>
    <dgm:pt modelId="{E5F7A434-7B0C-4D0B-BA3F-D0F4E6FD2905}" type="pres">
      <dgm:prSet presAssocID="{E8DDD9B1-6991-410E-B1A0-F7A0F0422554}" presName="aNode" presStyleLbl="fgAcc1" presStyleIdx="2" presStyleCnt="4" custScaleX="109740" custScaleY="121196" custLinFactY="45088" custLinFactNeighborX="147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36CAA-BC67-4872-AB8D-5A6918799214}" type="pres">
      <dgm:prSet presAssocID="{E8DDD9B1-6991-410E-B1A0-F7A0F0422554}" presName="aSpace" presStyleCnt="0"/>
      <dgm:spPr/>
    </dgm:pt>
    <dgm:pt modelId="{180DECB3-00F7-49CC-B5A4-C297B7BF6084}" type="pres">
      <dgm:prSet presAssocID="{523051B0-BEAC-476A-93FD-3D743C1D0108}" presName="aNode" presStyleLbl="fgAcc1" presStyleIdx="3" presStyleCnt="4" custLinFactY="43712" custLinFactNeighborX="1833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9A9C3-7658-495E-82D6-94538CADC6D3}" type="pres">
      <dgm:prSet presAssocID="{523051B0-BEAC-476A-93FD-3D743C1D0108}" presName="aSpace" presStyleCnt="0"/>
      <dgm:spPr/>
    </dgm:pt>
  </dgm:ptLst>
  <dgm:cxnLst>
    <dgm:cxn modelId="{8DADF0BC-6AC6-48E7-BE0F-C36C1C3F5ACD}" srcId="{38FC511E-9984-4EE4-BE58-7A9A1DB938F6}" destId="{E8DDD9B1-6991-410E-B1A0-F7A0F0422554}" srcOrd="2" destOrd="0" parTransId="{A9B62635-1C4C-49CB-8DDC-0E3BC3006E51}" sibTransId="{C7FE5524-1D58-44D1-B7D6-B3F8824B4465}"/>
    <dgm:cxn modelId="{27414546-9CF2-47A3-9680-4A446A9E117C}" srcId="{38FC511E-9984-4EE4-BE58-7A9A1DB938F6}" destId="{F956EC6E-7E0A-480C-A2A2-31D7DA193AF0}" srcOrd="0" destOrd="0" parTransId="{A69E32C3-A3BB-4B0D-939E-C4107B7474E7}" sibTransId="{7B63B917-8BE4-49B6-A7BE-D33F12F09EAE}"/>
    <dgm:cxn modelId="{ECC9D743-6DAD-48D3-AB0A-B3EE35B3FFC6}" type="presOf" srcId="{38FC511E-9984-4EE4-BE58-7A9A1DB938F6}" destId="{48790238-80B7-4B88-80A3-8AB70F227B14}" srcOrd="0" destOrd="0" presId="urn:microsoft.com/office/officeart/2005/8/layout/pyramid2"/>
    <dgm:cxn modelId="{553392E4-9512-4354-89DD-61E48A272C50}" type="presOf" srcId="{E8DDD9B1-6991-410E-B1A0-F7A0F0422554}" destId="{E5F7A434-7B0C-4D0B-BA3F-D0F4E6FD2905}" srcOrd="0" destOrd="0" presId="urn:microsoft.com/office/officeart/2005/8/layout/pyramid2"/>
    <dgm:cxn modelId="{6CA6190C-D69B-474C-8570-FC1E40D6739A}" type="presOf" srcId="{523051B0-BEAC-476A-93FD-3D743C1D0108}" destId="{180DECB3-00F7-49CC-B5A4-C297B7BF6084}" srcOrd="0" destOrd="0" presId="urn:microsoft.com/office/officeart/2005/8/layout/pyramid2"/>
    <dgm:cxn modelId="{0A2E1589-7EE2-4FC9-9E61-6A2B0A987CE3}" srcId="{38FC511E-9984-4EE4-BE58-7A9A1DB938F6}" destId="{48CAB1D6-CB51-437B-B148-407954EBB37E}" srcOrd="1" destOrd="0" parTransId="{0CAF8354-94FC-4AA0-A1B0-49367C0B4100}" sibTransId="{A7ABB8C4-9EDB-49C3-8061-5D377BD66DB8}"/>
    <dgm:cxn modelId="{4010A5F8-6A9D-488A-AAC6-EAC8C0C1DF30}" srcId="{38FC511E-9984-4EE4-BE58-7A9A1DB938F6}" destId="{523051B0-BEAC-476A-93FD-3D743C1D0108}" srcOrd="3" destOrd="0" parTransId="{2E4CE8AB-CCB4-4D8B-8AD7-CD401290B2F8}" sibTransId="{77DBF324-E0A3-43AF-8C4C-A6BE9ADA5BCE}"/>
    <dgm:cxn modelId="{34D0A11B-BA4C-44A4-AC61-0049C3882AFF}" type="presOf" srcId="{48CAB1D6-CB51-437B-B148-407954EBB37E}" destId="{F869D95F-1DC7-4216-8AF2-A66127AE2C96}" srcOrd="0" destOrd="0" presId="urn:microsoft.com/office/officeart/2005/8/layout/pyramid2"/>
    <dgm:cxn modelId="{70068742-F7FF-42CF-8A89-FB06057E9B21}" type="presOf" srcId="{F956EC6E-7E0A-480C-A2A2-31D7DA193AF0}" destId="{5111513D-FA3F-4095-A99F-3B768AEFBE2A}" srcOrd="0" destOrd="0" presId="urn:microsoft.com/office/officeart/2005/8/layout/pyramid2"/>
    <dgm:cxn modelId="{D7A389DE-EF66-441C-A8C7-BD7F880650BA}" type="presParOf" srcId="{48790238-80B7-4B88-80A3-8AB70F227B14}" destId="{0B8ED287-2B6E-40E9-A81E-3F071AA1310E}" srcOrd="0" destOrd="0" presId="urn:microsoft.com/office/officeart/2005/8/layout/pyramid2"/>
    <dgm:cxn modelId="{3068F96B-24E7-4A7C-915E-B14D73BFB8C3}" type="presParOf" srcId="{48790238-80B7-4B88-80A3-8AB70F227B14}" destId="{AF366C16-30ED-4F0B-92CA-3BC624125E0C}" srcOrd="1" destOrd="0" presId="urn:microsoft.com/office/officeart/2005/8/layout/pyramid2"/>
    <dgm:cxn modelId="{604FB52E-A95A-4477-B41B-4E2E532E7021}" type="presParOf" srcId="{AF366C16-30ED-4F0B-92CA-3BC624125E0C}" destId="{5111513D-FA3F-4095-A99F-3B768AEFBE2A}" srcOrd="0" destOrd="0" presId="urn:microsoft.com/office/officeart/2005/8/layout/pyramid2"/>
    <dgm:cxn modelId="{5A98F4A0-9154-44D7-8B4B-85AAD19C129E}" type="presParOf" srcId="{AF366C16-30ED-4F0B-92CA-3BC624125E0C}" destId="{798DB94F-FC2F-454F-8763-328AFD3417C9}" srcOrd="1" destOrd="0" presId="urn:microsoft.com/office/officeart/2005/8/layout/pyramid2"/>
    <dgm:cxn modelId="{5009CEE4-56FE-42DC-B26D-CA5CB65C29F5}" type="presParOf" srcId="{AF366C16-30ED-4F0B-92CA-3BC624125E0C}" destId="{F869D95F-1DC7-4216-8AF2-A66127AE2C96}" srcOrd="2" destOrd="0" presId="urn:microsoft.com/office/officeart/2005/8/layout/pyramid2"/>
    <dgm:cxn modelId="{67840967-A429-44E5-AE0F-108DEBF3E8CE}" type="presParOf" srcId="{AF366C16-30ED-4F0B-92CA-3BC624125E0C}" destId="{844C09C5-E371-44B1-B291-8D622C99AB13}" srcOrd="3" destOrd="0" presId="urn:microsoft.com/office/officeart/2005/8/layout/pyramid2"/>
    <dgm:cxn modelId="{D21D3FE1-32AF-401E-AE0E-8F7C2609DC62}" type="presParOf" srcId="{AF366C16-30ED-4F0B-92CA-3BC624125E0C}" destId="{E5F7A434-7B0C-4D0B-BA3F-D0F4E6FD2905}" srcOrd="4" destOrd="0" presId="urn:microsoft.com/office/officeart/2005/8/layout/pyramid2"/>
    <dgm:cxn modelId="{8DCCA46D-2950-44C4-9E13-8712233FDB33}" type="presParOf" srcId="{AF366C16-30ED-4F0B-92CA-3BC624125E0C}" destId="{96236CAA-BC67-4872-AB8D-5A6918799214}" srcOrd="5" destOrd="0" presId="urn:microsoft.com/office/officeart/2005/8/layout/pyramid2"/>
    <dgm:cxn modelId="{CFE3024D-424E-4976-8883-572C745860A0}" type="presParOf" srcId="{AF366C16-30ED-4F0B-92CA-3BC624125E0C}" destId="{180DECB3-00F7-49CC-B5A4-C297B7BF6084}" srcOrd="6" destOrd="0" presId="urn:microsoft.com/office/officeart/2005/8/layout/pyramid2"/>
    <dgm:cxn modelId="{14547725-2B15-4A09-98ED-F14F88A00B40}" type="presParOf" srcId="{AF366C16-30ED-4F0B-92CA-3BC624125E0C}" destId="{0569A9C3-7658-495E-82D6-94538CADC6D3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3BD241-2700-4104-931B-36B882C5896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90D5C6-8F34-411B-A5B3-0DB9749F562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1C2740"/>
              </a:solidFill>
            </a:rPr>
            <a:t>С 2011 года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1C2740"/>
              </a:solidFill>
            </a:rPr>
            <a:t>Функционирование в экспериментальном режиме (ВЦП);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31007AA6-56C8-4376-96A5-6BFDFA5FAC0B}" type="parTrans" cxnId="{5FFCA9AC-F228-469E-8EDD-6E25763C0A9B}">
      <dgm:prSet/>
      <dgm:spPr/>
      <dgm:t>
        <a:bodyPr/>
        <a:lstStyle/>
        <a:p>
          <a:endParaRPr lang="ru-RU"/>
        </a:p>
      </dgm:t>
    </dgm:pt>
    <dgm:pt modelId="{3AF6A492-CED7-40D2-956B-B13512FDDFDE}" type="sibTrans" cxnId="{5FFCA9AC-F228-469E-8EDD-6E25763C0A9B}">
      <dgm:prSet/>
      <dgm:spPr/>
      <dgm:t>
        <a:bodyPr/>
        <a:lstStyle/>
        <a:p>
          <a:endParaRPr lang="ru-RU"/>
        </a:p>
      </dgm:t>
    </dgm:pt>
    <dgm:pt modelId="{138BA739-D3FB-4B57-AD59-05C6DBFDA18A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400" b="1" dirty="0" smtClean="0">
              <a:solidFill>
                <a:srgbClr val="1C2740"/>
              </a:solidFill>
            </a:rPr>
            <a:t>2015 год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</a:rPr>
            <a:t>Официальный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</a:rPr>
            <a:t>статус региональной информационной системы учета</a:t>
          </a:r>
          <a:endParaRPr lang="ru-RU" sz="1400" b="1" dirty="0">
            <a:solidFill>
              <a:srgbClr val="1C2740"/>
            </a:solidFill>
          </a:endParaRPr>
        </a:p>
      </dgm:t>
    </dgm:pt>
    <dgm:pt modelId="{FFD2E168-0C1C-41F7-91C4-77E001BCA566}" type="parTrans" cxnId="{48B789B8-2A45-47A8-ACFD-D872E2495265}">
      <dgm:prSet/>
      <dgm:spPr/>
      <dgm:t>
        <a:bodyPr/>
        <a:lstStyle/>
        <a:p>
          <a:endParaRPr lang="ru-RU"/>
        </a:p>
      </dgm:t>
    </dgm:pt>
    <dgm:pt modelId="{441A9D4B-661C-4D42-80B3-C19275C83DD9}" type="sibTrans" cxnId="{48B789B8-2A45-47A8-ACFD-D872E2495265}">
      <dgm:prSet/>
      <dgm:spPr/>
      <dgm:t>
        <a:bodyPr/>
        <a:lstStyle/>
        <a:p>
          <a:endParaRPr lang="ru-RU"/>
        </a:p>
      </dgm:t>
    </dgm:pt>
    <dgm:pt modelId="{F695F3FE-A764-4F1F-98CB-3C8705494046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1400" b="1" dirty="0" smtClean="0">
              <a:solidFill>
                <a:srgbClr val="1C2740"/>
              </a:solidFill>
            </a:rPr>
            <a:t>2016 год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</a:rPr>
            <a:t>Механизм межведомственного  взаимодействия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</a:rPr>
            <a:t>по исполнению государственной услуги по МСЭ;</a:t>
          </a:r>
        </a:p>
        <a:p>
          <a:pPr>
            <a:spcAft>
              <a:spcPct val="35000"/>
            </a:spcAft>
          </a:pPr>
          <a:endParaRPr lang="ru-RU" sz="1400" b="1" dirty="0" smtClean="0">
            <a:solidFill>
              <a:schemeClr val="accent5">
                <a:lumMod val="25000"/>
              </a:schemeClr>
            </a:solidFill>
          </a:endParaRPr>
        </a:p>
        <a:p>
          <a:pPr>
            <a:spcAft>
              <a:spcPct val="35000"/>
            </a:spcAft>
          </a:pPr>
          <a:endParaRPr lang="ru-RU" sz="1400" b="1" dirty="0">
            <a:solidFill>
              <a:schemeClr val="accent5">
                <a:lumMod val="25000"/>
              </a:schemeClr>
            </a:solidFill>
          </a:endParaRPr>
        </a:p>
      </dgm:t>
    </dgm:pt>
    <dgm:pt modelId="{A138F165-B324-49B5-B167-56A69C1E2266}" type="parTrans" cxnId="{A3A10215-3D0D-4DEE-9377-57229C6ED1E1}">
      <dgm:prSet/>
      <dgm:spPr/>
      <dgm:t>
        <a:bodyPr/>
        <a:lstStyle/>
        <a:p>
          <a:endParaRPr lang="ru-RU"/>
        </a:p>
      </dgm:t>
    </dgm:pt>
    <dgm:pt modelId="{895694A8-DF7D-4E2A-8E7D-24667298B70C}" type="sibTrans" cxnId="{A3A10215-3D0D-4DEE-9377-57229C6ED1E1}">
      <dgm:prSet/>
      <dgm:spPr/>
      <dgm:t>
        <a:bodyPr/>
        <a:lstStyle/>
        <a:p>
          <a:endParaRPr lang="ru-RU"/>
        </a:p>
      </dgm:t>
    </dgm:pt>
    <dgm:pt modelId="{6D093B52-6650-4143-9B1C-189E2DC200C8}">
      <dgm:prSet custT="1"/>
      <dgm:spPr/>
      <dgm:t>
        <a:bodyPr/>
        <a:lstStyle/>
        <a:p>
          <a:r>
            <a:rPr lang="ru-RU" sz="1400" b="1" u="none" dirty="0" smtClean="0">
              <a:solidFill>
                <a:srgbClr val="1C2740"/>
              </a:solidFill>
            </a:rPr>
            <a:t>2017-2019 год</a:t>
          </a:r>
        </a:p>
        <a:p>
          <a:r>
            <a:rPr lang="ru-RU" sz="1400" b="1" u="none" dirty="0" smtClean="0">
              <a:solidFill>
                <a:srgbClr val="1C2740"/>
              </a:solidFill>
            </a:rPr>
            <a:t>Аттестация по защите информации</a:t>
          </a:r>
        </a:p>
        <a:p>
          <a:r>
            <a:rPr lang="ru-RU" sz="1400" b="1" u="none" dirty="0" err="1" smtClean="0">
              <a:solidFill>
                <a:srgbClr val="1C2740"/>
              </a:solidFill>
            </a:rPr>
            <a:t>Госрегистрация</a:t>
          </a:r>
          <a:endParaRPr lang="ru-RU" sz="1400" b="1" u="none" dirty="0" smtClean="0">
            <a:solidFill>
              <a:srgbClr val="1C2740"/>
            </a:solidFill>
          </a:endParaRPr>
        </a:p>
        <a:p>
          <a:endParaRPr lang="ru-RU" sz="2400" u="none" dirty="0" smtClean="0">
            <a:solidFill>
              <a:schemeClr val="accent5">
                <a:lumMod val="25000"/>
              </a:schemeClr>
            </a:solidFill>
          </a:endParaRPr>
        </a:p>
        <a:p>
          <a:endParaRPr lang="ru-RU" sz="2400" u="none" dirty="0" smtClean="0">
            <a:solidFill>
              <a:schemeClr val="accent5">
                <a:lumMod val="25000"/>
              </a:schemeClr>
            </a:solidFill>
          </a:endParaRPr>
        </a:p>
      </dgm:t>
    </dgm:pt>
    <dgm:pt modelId="{AD6E6CC4-5EAF-49ED-B6F3-A5B1B20F644D}" type="parTrans" cxnId="{27453296-1847-47D8-A525-421ED0F06410}">
      <dgm:prSet/>
      <dgm:spPr/>
      <dgm:t>
        <a:bodyPr/>
        <a:lstStyle/>
        <a:p>
          <a:endParaRPr lang="ru-RU"/>
        </a:p>
      </dgm:t>
    </dgm:pt>
    <dgm:pt modelId="{E005E4D0-CA01-44DD-A9DC-87DA680FD65F}" type="sibTrans" cxnId="{27453296-1847-47D8-A525-421ED0F06410}">
      <dgm:prSet/>
      <dgm:spPr/>
      <dgm:t>
        <a:bodyPr/>
        <a:lstStyle/>
        <a:p>
          <a:endParaRPr lang="ru-RU"/>
        </a:p>
      </dgm:t>
    </dgm:pt>
    <dgm:pt modelId="{3E8AD511-7FF4-4B2F-95E3-9366E95FDD66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600" b="1" dirty="0" smtClean="0">
              <a:solidFill>
                <a:srgbClr val="1C2740"/>
              </a:solidFill>
            </a:rPr>
            <a:t>2020-2021</a:t>
          </a:r>
        </a:p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400" b="1" dirty="0" smtClean="0">
              <a:solidFill>
                <a:srgbClr val="1C2740"/>
              </a:solidFill>
            </a:rPr>
            <a:t>Поставщик сведений ФРИ</a:t>
          </a:r>
        </a:p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600" b="1" dirty="0" smtClean="0">
              <a:solidFill>
                <a:srgbClr val="1C2740"/>
              </a:solidFill>
            </a:rPr>
            <a:t>Инструмент мониторинга доступности образовательной среды</a:t>
          </a:r>
        </a:p>
        <a:p>
          <a:endParaRPr lang="ru-RU" sz="2900" dirty="0"/>
        </a:p>
      </dgm:t>
    </dgm:pt>
    <dgm:pt modelId="{1BFA3008-9EE6-471E-A330-F8F138F9F0B8}" type="parTrans" cxnId="{4E7DFECA-1F94-4C75-8193-A1ED842C0F08}">
      <dgm:prSet/>
      <dgm:spPr/>
      <dgm:t>
        <a:bodyPr/>
        <a:lstStyle/>
        <a:p>
          <a:endParaRPr lang="ru-RU"/>
        </a:p>
      </dgm:t>
    </dgm:pt>
    <dgm:pt modelId="{E1C41332-B1DE-4FD6-B2EB-38F37C9A7144}" type="sibTrans" cxnId="{4E7DFECA-1F94-4C75-8193-A1ED842C0F08}">
      <dgm:prSet/>
      <dgm:spPr/>
      <dgm:t>
        <a:bodyPr/>
        <a:lstStyle/>
        <a:p>
          <a:endParaRPr lang="ru-RU"/>
        </a:p>
      </dgm:t>
    </dgm:pt>
    <dgm:pt modelId="{43617BB2-72D5-4C6E-B64A-9F446DC54FDD}" type="pres">
      <dgm:prSet presAssocID="{B83BD241-2700-4104-931B-36B882C5896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D55FA-5ACA-4D20-BCBB-16D04808216B}" type="pres">
      <dgm:prSet presAssocID="{B83BD241-2700-4104-931B-36B882C58969}" presName="arrow" presStyleLbl="bgShp" presStyleIdx="0" presStyleCnt="1" custScaleX="100000" custScaleY="99367" custLinFactNeighborX="219" custLinFactNeighborY="-4861"/>
      <dgm:spPr>
        <a:solidFill>
          <a:schemeClr val="accent5">
            <a:lumMod val="90000"/>
          </a:schemeClr>
        </a:solidFill>
      </dgm:spPr>
      <dgm:t>
        <a:bodyPr/>
        <a:lstStyle/>
        <a:p>
          <a:endParaRPr lang="ru-RU"/>
        </a:p>
      </dgm:t>
    </dgm:pt>
    <dgm:pt modelId="{8630225E-F3BF-47D1-A0B6-05E4EDDE3CB3}" type="pres">
      <dgm:prSet presAssocID="{B83BD241-2700-4104-931B-36B882C58969}" presName="arrowDiagram5" presStyleCnt="0"/>
      <dgm:spPr/>
    </dgm:pt>
    <dgm:pt modelId="{0F50E445-48CE-491E-9F61-EB712DCABDCA}" type="pres">
      <dgm:prSet presAssocID="{D990D5C6-8F34-411B-A5B3-0DB9749F562E}" presName="bullet5a" presStyleLbl="node1" presStyleIdx="0" presStyleCnt="5" custScaleX="288808" custScaleY="236160" custLinFactNeighborX="-72030" custLinFactNeighborY="6628"/>
      <dgm:spPr/>
    </dgm:pt>
    <dgm:pt modelId="{F0EE9AE7-3D4F-42D9-93CB-634CA1C0AB54}" type="pres">
      <dgm:prSet presAssocID="{D990D5C6-8F34-411B-A5B3-0DB9749F562E}" presName="textBox5a" presStyleLbl="revTx" presStyleIdx="0" presStyleCnt="5" custScaleX="173387" custScaleY="99517" custLinFactNeighborX="-26293" custLinFactNeighborY="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04AC8-F8D0-40AC-B76C-EEA9F8F57E69}" type="pres">
      <dgm:prSet presAssocID="{138BA739-D3FB-4B57-AD59-05C6DBFDA18A}" presName="bullet5b" presStyleLbl="node1" presStyleIdx="1" presStyleCnt="5" custScaleX="225752" custScaleY="196773" custLinFactNeighborX="0" custLinFactNeighborY="-21874"/>
      <dgm:spPr/>
      <dgm:t>
        <a:bodyPr/>
        <a:lstStyle/>
        <a:p>
          <a:endParaRPr lang="ru-RU"/>
        </a:p>
      </dgm:t>
    </dgm:pt>
    <dgm:pt modelId="{67396625-8002-4E89-A19A-F9348390ACA6}" type="pres">
      <dgm:prSet presAssocID="{138BA739-D3FB-4B57-AD59-05C6DBFDA18A}" presName="textBox5b" presStyleLbl="revTx" presStyleIdx="1" presStyleCnt="5" custScaleX="116570" custLinFactNeighborX="-18910" custLinFactNeighborY="-8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826C1-32D7-4055-BF73-D557DA142A97}" type="pres">
      <dgm:prSet presAssocID="{F695F3FE-A764-4F1F-98CB-3C8705494046}" presName="bullet5c" presStyleLbl="node1" presStyleIdx="2" presStyleCnt="5" custScaleX="228121" custScaleY="157149" custLinFactNeighborX="-23487" custLinFactNeighborY="-37423"/>
      <dgm:spPr/>
    </dgm:pt>
    <dgm:pt modelId="{D01FCAA9-C0F1-408A-B893-16709AA0C82F}" type="pres">
      <dgm:prSet presAssocID="{F695F3FE-A764-4F1F-98CB-3C8705494046}" presName="textBox5c" presStyleLbl="revTx" presStyleIdx="2" presStyleCnt="5" custScaleX="126438" custLinFactNeighborX="-18062" custLinFactNeighborY="-5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170F8-0349-4D75-B64B-06091757B93F}" type="pres">
      <dgm:prSet presAssocID="{6D093B52-6650-4143-9B1C-189E2DC200C8}" presName="bullet5d" presStyleLbl="node1" presStyleIdx="3" presStyleCnt="5" custScaleX="160468" custScaleY="118362" custLinFactNeighborX="-77034" custLinFactNeighborY="-28403"/>
      <dgm:spPr/>
    </dgm:pt>
    <dgm:pt modelId="{C161629E-AAE8-41B1-8D58-E900E3B6BA11}" type="pres">
      <dgm:prSet presAssocID="{6D093B52-6650-4143-9B1C-189E2DC200C8}" presName="textBox5d" presStyleLbl="revTx" presStyleIdx="3" presStyleCnt="5" custLinFactNeighborX="-46257" custLinFactNeighborY="-8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C7914-0109-4602-825A-2823C95C6863}" type="pres">
      <dgm:prSet presAssocID="{3E8AD511-7FF4-4B2F-95E3-9366E95FDD66}" presName="bullet5e" presStyleLbl="node1" presStyleIdx="4" presStyleCnt="5" custScaleX="139872" custScaleY="109647" custLinFactNeighborX="-69126" custLinFactNeighborY="-38954"/>
      <dgm:spPr/>
      <dgm:t>
        <a:bodyPr/>
        <a:lstStyle/>
        <a:p>
          <a:endParaRPr lang="ru-RU"/>
        </a:p>
      </dgm:t>
    </dgm:pt>
    <dgm:pt modelId="{8EDD61DE-3F85-432D-8F90-F13020AAA0E9}" type="pres">
      <dgm:prSet presAssocID="{3E8AD511-7FF4-4B2F-95E3-9366E95FDD66}" presName="textBox5e" presStyleLbl="revTx" presStyleIdx="4" presStyleCnt="5" custScaleX="135279" custScaleY="73207" custLinFactNeighborX="-33754" custLinFactNeighborY="-32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7DFECA-1F94-4C75-8193-A1ED842C0F08}" srcId="{B83BD241-2700-4104-931B-36B882C58969}" destId="{3E8AD511-7FF4-4B2F-95E3-9366E95FDD66}" srcOrd="4" destOrd="0" parTransId="{1BFA3008-9EE6-471E-A330-F8F138F9F0B8}" sibTransId="{E1C41332-B1DE-4FD6-B2EB-38F37C9A7144}"/>
    <dgm:cxn modelId="{A3A10215-3D0D-4DEE-9377-57229C6ED1E1}" srcId="{B83BD241-2700-4104-931B-36B882C58969}" destId="{F695F3FE-A764-4F1F-98CB-3C8705494046}" srcOrd="2" destOrd="0" parTransId="{A138F165-B324-49B5-B167-56A69C1E2266}" sibTransId="{895694A8-DF7D-4E2A-8E7D-24667298B70C}"/>
    <dgm:cxn modelId="{1C222DE1-F404-414C-9D20-531FE6CED273}" type="presOf" srcId="{F695F3FE-A764-4F1F-98CB-3C8705494046}" destId="{D01FCAA9-C0F1-408A-B893-16709AA0C82F}" srcOrd="0" destOrd="0" presId="urn:microsoft.com/office/officeart/2005/8/layout/arrow2"/>
    <dgm:cxn modelId="{A24A3753-9E18-4831-9C79-432C528F9738}" type="presOf" srcId="{138BA739-D3FB-4B57-AD59-05C6DBFDA18A}" destId="{67396625-8002-4E89-A19A-F9348390ACA6}" srcOrd="0" destOrd="0" presId="urn:microsoft.com/office/officeart/2005/8/layout/arrow2"/>
    <dgm:cxn modelId="{FEE37A57-9FB7-4AA1-BC12-12D6E57CFF1B}" type="presOf" srcId="{3E8AD511-7FF4-4B2F-95E3-9366E95FDD66}" destId="{8EDD61DE-3F85-432D-8F90-F13020AAA0E9}" srcOrd="0" destOrd="0" presId="urn:microsoft.com/office/officeart/2005/8/layout/arrow2"/>
    <dgm:cxn modelId="{B3DCC3B5-3016-4FD6-B4EA-06EB511F57E6}" type="presOf" srcId="{6D093B52-6650-4143-9B1C-189E2DC200C8}" destId="{C161629E-AAE8-41B1-8D58-E900E3B6BA11}" srcOrd="0" destOrd="0" presId="urn:microsoft.com/office/officeart/2005/8/layout/arrow2"/>
    <dgm:cxn modelId="{27453296-1847-47D8-A525-421ED0F06410}" srcId="{B83BD241-2700-4104-931B-36B882C58969}" destId="{6D093B52-6650-4143-9B1C-189E2DC200C8}" srcOrd="3" destOrd="0" parTransId="{AD6E6CC4-5EAF-49ED-B6F3-A5B1B20F644D}" sibTransId="{E005E4D0-CA01-44DD-A9DC-87DA680FD65F}"/>
    <dgm:cxn modelId="{48B789B8-2A45-47A8-ACFD-D872E2495265}" srcId="{B83BD241-2700-4104-931B-36B882C58969}" destId="{138BA739-D3FB-4B57-AD59-05C6DBFDA18A}" srcOrd="1" destOrd="0" parTransId="{FFD2E168-0C1C-41F7-91C4-77E001BCA566}" sibTransId="{441A9D4B-661C-4D42-80B3-C19275C83DD9}"/>
    <dgm:cxn modelId="{46E7729B-0FAA-4A29-BEB7-06BA37396149}" type="presOf" srcId="{D990D5C6-8F34-411B-A5B3-0DB9749F562E}" destId="{F0EE9AE7-3D4F-42D9-93CB-634CA1C0AB54}" srcOrd="0" destOrd="0" presId="urn:microsoft.com/office/officeart/2005/8/layout/arrow2"/>
    <dgm:cxn modelId="{12884CD8-668D-49EC-A70B-DB7C8F1628FC}" type="presOf" srcId="{B83BD241-2700-4104-931B-36B882C58969}" destId="{43617BB2-72D5-4C6E-B64A-9F446DC54FDD}" srcOrd="0" destOrd="0" presId="urn:microsoft.com/office/officeart/2005/8/layout/arrow2"/>
    <dgm:cxn modelId="{5FFCA9AC-F228-469E-8EDD-6E25763C0A9B}" srcId="{B83BD241-2700-4104-931B-36B882C58969}" destId="{D990D5C6-8F34-411B-A5B3-0DB9749F562E}" srcOrd="0" destOrd="0" parTransId="{31007AA6-56C8-4376-96A5-6BFDFA5FAC0B}" sibTransId="{3AF6A492-CED7-40D2-956B-B13512FDDFDE}"/>
    <dgm:cxn modelId="{1FAC7E62-A381-4734-8477-3BEFE5442D75}" type="presParOf" srcId="{43617BB2-72D5-4C6E-B64A-9F446DC54FDD}" destId="{FB2D55FA-5ACA-4D20-BCBB-16D04808216B}" srcOrd="0" destOrd="0" presId="urn:microsoft.com/office/officeart/2005/8/layout/arrow2"/>
    <dgm:cxn modelId="{82D95C6C-3A85-4B7C-B6F2-408683095503}" type="presParOf" srcId="{43617BB2-72D5-4C6E-B64A-9F446DC54FDD}" destId="{8630225E-F3BF-47D1-A0B6-05E4EDDE3CB3}" srcOrd="1" destOrd="0" presId="urn:microsoft.com/office/officeart/2005/8/layout/arrow2"/>
    <dgm:cxn modelId="{0AAE91F6-A5A2-4E09-9376-C0BB06F773D2}" type="presParOf" srcId="{8630225E-F3BF-47D1-A0B6-05E4EDDE3CB3}" destId="{0F50E445-48CE-491E-9F61-EB712DCABDCA}" srcOrd="0" destOrd="0" presId="urn:microsoft.com/office/officeart/2005/8/layout/arrow2"/>
    <dgm:cxn modelId="{83DA3477-70EA-499A-BADB-ABDD4271DBD9}" type="presParOf" srcId="{8630225E-F3BF-47D1-A0B6-05E4EDDE3CB3}" destId="{F0EE9AE7-3D4F-42D9-93CB-634CA1C0AB54}" srcOrd="1" destOrd="0" presId="urn:microsoft.com/office/officeart/2005/8/layout/arrow2"/>
    <dgm:cxn modelId="{520F8590-BE9B-4C1C-829F-E10876F45CDE}" type="presParOf" srcId="{8630225E-F3BF-47D1-A0B6-05E4EDDE3CB3}" destId="{04804AC8-F8D0-40AC-B76C-EEA9F8F57E69}" srcOrd="2" destOrd="0" presId="urn:microsoft.com/office/officeart/2005/8/layout/arrow2"/>
    <dgm:cxn modelId="{71431D53-B693-499B-800D-95F27DE9E83B}" type="presParOf" srcId="{8630225E-F3BF-47D1-A0B6-05E4EDDE3CB3}" destId="{67396625-8002-4E89-A19A-F9348390ACA6}" srcOrd="3" destOrd="0" presId="urn:microsoft.com/office/officeart/2005/8/layout/arrow2"/>
    <dgm:cxn modelId="{37704E4B-A0A8-4622-8109-8C1FD79986D1}" type="presParOf" srcId="{8630225E-F3BF-47D1-A0B6-05E4EDDE3CB3}" destId="{B1D826C1-32D7-4055-BF73-D557DA142A97}" srcOrd="4" destOrd="0" presId="urn:microsoft.com/office/officeart/2005/8/layout/arrow2"/>
    <dgm:cxn modelId="{6285A10C-3ACE-49B2-96AD-4825E39B0B03}" type="presParOf" srcId="{8630225E-F3BF-47D1-A0B6-05E4EDDE3CB3}" destId="{D01FCAA9-C0F1-408A-B893-16709AA0C82F}" srcOrd="5" destOrd="0" presId="urn:microsoft.com/office/officeart/2005/8/layout/arrow2"/>
    <dgm:cxn modelId="{EB73D3EC-CE4C-4F59-8C2F-6075022C40C6}" type="presParOf" srcId="{8630225E-F3BF-47D1-A0B6-05E4EDDE3CB3}" destId="{89B170F8-0349-4D75-B64B-06091757B93F}" srcOrd="6" destOrd="0" presId="urn:microsoft.com/office/officeart/2005/8/layout/arrow2"/>
    <dgm:cxn modelId="{B031C356-0A89-4C43-A41A-3C940480BBD3}" type="presParOf" srcId="{8630225E-F3BF-47D1-A0B6-05E4EDDE3CB3}" destId="{C161629E-AAE8-41B1-8D58-E900E3B6BA11}" srcOrd="7" destOrd="0" presId="urn:microsoft.com/office/officeart/2005/8/layout/arrow2"/>
    <dgm:cxn modelId="{D92124E6-08CC-49E4-AA94-E85BD4C5D167}" type="presParOf" srcId="{8630225E-F3BF-47D1-A0B6-05E4EDDE3CB3}" destId="{411C7914-0109-4602-825A-2823C95C6863}" srcOrd="8" destOrd="0" presId="urn:microsoft.com/office/officeart/2005/8/layout/arrow2"/>
    <dgm:cxn modelId="{E7DFA9D5-F487-4C45-B300-F637039C6BC1}" type="presParOf" srcId="{8630225E-F3BF-47D1-A0B6-05E4EDDE3CB3}" destId="{8EDD61DE-3F85-432D-8F90-F13020AAA0E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0.10101</cdr:x>
      <cdr:y>0.30508</cdr:y>
    </cdr:from>
    <cdr:to>
      <cdr:x>0.25463</cdr:x>
      <cdr:y>0.62712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899592" y="1647641"/>
          <a:ext cx="1368152" cy="17391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СПО-30</a:t>
          </a:r>
        </a:p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Без ОО -36;</a:t>
          </a:r>
        </a:p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ОО -1007</a:t>
          </a:r>
          <a:endParaRPr lang="ru-RU" sz="16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56B2C-01A3-47FE-ADFD-4F10843D5441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4FBFD-A38C-4C6C-8419-66D55ADF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9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4FBFD-A38C-4C6C-8419-66D55ADF5F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84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4FBFD-A38C-4C6C-8419-66D55ADF5FF1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68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244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468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76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54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320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8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382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574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9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59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82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633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638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606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928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983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049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430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6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686B-2A20-48DB-929D-EC8B7B232FE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0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28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6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1505" name="Picture 1" descr="C:\Users\Татьяна\Documents\Работа\тЕМА оцд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29" y="0"/>
            <a:ext cx="917566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686B-2A20-48DB-929D-EC8B7B232FE7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0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DBBA712C-0744-4B1C-8472-1338C383DF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3AED8ABB-20E0-4C29-8C04-5B119B926A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BC0CA631-211A-47CF-A47D-52F05CD946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C73844DF-F28B-4EF0-B46C-0C3A6DE918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6F5FAE27-5613-4C4F-B14A-F325A53688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817EBF94-013A-4246-9723-D36AF21176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934C8B05-F7BE-417F-BCD9-F089DDDB49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43DD9447-C0ED-4DE8-BCE0-70560D9E84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6A0D6A24-6D07-48AC-85DB-FA0F859A96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06CF435E-F425-474E-991E-22819A5FBB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162F9F26-C0CA-4876-AE2E-D70E958952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5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D4DB76C1-3971-4165-9AA4-EEB2F24550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22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4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4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8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43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29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99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65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90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4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08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968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43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80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8650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807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5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753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0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69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370416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0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565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5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71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3"/>
            <a:ext cx="2895600" cy="288925"/>
          </a:xfrm>
        </p:spPr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598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057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002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5" y="1316041"/>
            <a:ext cx="429055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41"/>
            <a:ext cx="428853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83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22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02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21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15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679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15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1939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603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9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533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Тема_НС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вал 4"/>
          <p:cNvSpPr/>
          <p:nvPr userDrawn="1"/>
        </p:nvSpPr>
        <p:spPr>
          <a:xfrm>
            <a:off x="7911966" y="0"/>
            <a:ext cx="1082843" cy="1328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37160" y="1684421"/>
            <a:ext cx="303196" cy="341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033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Тема_НС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вал 4"/>
          <p:cNvSpPr/>
          <p:nvPr userDrawn="1"/>
        </p:nvSpPr>
        <p:spPr>
          <a:xfrm>
            <a:off x="7911966" y="0"/>
            <a:ext cx="1082843" cy="13282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37160" y="1684421"/>
            <a:ext cx="303196" cy="34169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970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248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6224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787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103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3765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МА оцдк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830" y="18"/>
            <a:ext cx="9159830" cy="68461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7179-5108-4E28-96A0-B34448879C9F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МА оцдк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830" y="18"/>
            <a:ext cx="9159830" cy="68461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5235-55C9-4742-9970-A43F450B02EB}" type="datetimeFigureOut">
              <a:rPr lang="ru-RU" smtClean="0"/>
              <a:pPr/>
              <a:t>28.03.2022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chemeClr val="bg1"/>
            </a:gs>
            <a:gs pos="100000">
              <a:srgbClr val="CEECE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632593"/>
            <a:ext cx="1187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628CF823-CE5E-41E3-A030-29456B652DA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7" name="Group 13"/>
          <p:cNvGrpSpPr>
            <a:grpSpLocks/>
          </p:cNvGrpSpPr>
          <p:nvPr userDrawn="1"/>
        </p:nvGrpSpPr>
        <p:grpSpPr bwMode="auto">
          <a:xfrm>
            <a:off x="0" y="13"/>
            <a:ext cx="9144000" cy="1125539"/>
            <a:chOff x="0" y="0"/>
            <a:chExt cx="5760" cy="709"/>
          </a:xfrm>
        </p:grpSpPr>
        <p:pic>
          <p:nvPicPr>
            <p:cNvPr id="1028" name="Picture 11"/>
            <p:cNvPicPr>
              <a:picLocks noChangeAspect="1" noChangeArrowheads="1"/>
            </p:cNvPicPr>
            <p:nvPr userDrawn="1"/>
          </p:nvPicPr>
          <p:blipFill>
            <a:blip r:embed="rId1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"/>
            <a:stretch>
              <a:fillRect/>
            </a:stretch>
          </p:blipFill>
          <p:spPr bwMode="auto">
            <a:xfrm>
              <a:off x="0" y="0"/>
              <a:ext cx="576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" name="Rectangle 2"/>
            <p:cNvSpPr>
              <a:spLocks noChangeArrowheads="1"/>
            </p:cNvSpPr>
            <p:nvPr userDrawn="1"/>
          </p:nvSpPr>
          <p:spPr bwMode="auto">
            <a:xfrm>
              <a:off x="1882" y="0"/>
              <a:ext cx="3878" cy="61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/>
          </p:spPr>
          <p:txBody>
            <a:bodyPr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800" b="1" smtClean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31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28.03.2022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4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49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98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6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3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28.03.2022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4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9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4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rtl="0" eaLnBrk="1" latinLnBrk="0" hangingPunct="1">
        <a:spcBef>
          <a:spcPct val="0"/>
        </a:spcBef>
        <a:buNone/>
        <a:defRPr kumimoji="0" sz="27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257175" indent="-25717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CC8E-D4A5-4AB2-BF59-8C3AD85EBB9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CE946-8060-4BAD-9A87-7E37E6C7CC4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1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ocdk54@mail.ru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chart" Target="../charts/chart1.xml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chart" Target="../charts/char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3978442"/>
          </a:xfrm>
        </p:spPr>
        <p:txBody>
          <a:bodyPr>
            <a:normAutofit fontScale="90000"/>
          </a:bodyPr>
          <a:lstStyle/>
          <a:p>
            <a:pPr marL="476" algn="ctr">
              <a:lnSpc>
                <a:spcPct val="115000"/>
              </a:lnSpc>
              <a:spcAft>
                <a:spcPts val="75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>Единая база учета детей с ОВЗ и детей-инвалидов 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>как инструмент мониторинга 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>выполнения рекомендаций ПМПК в системе образования Новосибирской области</a:t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chemeClr val="accent1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endParaRPr lang="ru-RU" sz="18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373216"/>
            <a:ext cx="4514045" cy="918102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latin typeface="Arial" pitchFamily="34" charset="0"/>
                <a:cs typeface="Arial" pitchFamily="34" charset="0"/>
              </a:rPr>
              <a:t>Реутова Елена Анатольевна</a:t>
            </a:r>
          </a:p>
          <a:p>
            <a:pPr algn="r"/>
            <a:r>
              <a:rPr lang="ru-RU" b="1" smtClean="0"/>
              <a:t>ГБУ </a:t>
            </a:r>
            <a:r>
              <a:rPr lang="ru-RU" b="1" dirty="0" smtClean="0"/>
              <a:t>НСО «ОЦДК»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1640" cy="1325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362" y="34271"/>
            <a:ext cx="167654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07807918"/>
              </p:ext>
            </p:extLst>
          </p:nvPr>
        </p:nvGraphicFramePr>
        <p:xfrm>
          <a:off x="0" y="1124744"/>
          <a:ext cx="890595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267744" y="7991"/>
            <a:ext cx="6876256" cy="972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DAEDEF">
                    <a:lumMod val="25000"/>
                  </a:srgb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Численность лиц с ОВЗ  по достижению 16 лет</a:t>
            </a:r>
            <a:endParaRPr lang="ru-RU" sz="1800" b="1" dirty="0">
              <a:solidFill>
                <a:srgbClr val="DAEDEF">
                  <a:lumMod val="25000"/>
                </a:srgb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70691" cy="470217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6582"/>
            <a:ext cx="9135615" cy="67627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Карта ребенка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27509" y="2924944"/>
            <a:ext cx="4716015" cy="2880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F5897">
                    <a:lumMod val="75000"/>
                  </a:srgbClr>
                </a:solidFill>
              </a:rPr>
              <a:t>Рекомендуемая образовательная программа</a:t>
            </a:r>
            <a:endParaRPr lang="ru-RU" sz="1600" b="1" dirty="0">
              <a:solidFill>
                <a:srgbClr val="2F5897">
                  <a:lumMod val="75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13" y="459370"/>
            <a:ext cx="2762895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F5897">
                    <a:lumMod val="75000"/>
                  </a:srgbClr>
                </a:solidFill>
              </a:rPr>
              <a:t>Рекомендации ПМПК</a:t>
            </a:r>
            <a:endParaRPr lang="ru-RU" b="1" dirty="0">
              <a:solidFill>
                <a:srgbClr val="2F5897">
                  <a:lumMod val="75000"/>
                </a:srgb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" y="3501008"/>
            <a:ext cx="9028111" cy="33569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335684" y="3584664"/>
            <a:ext cx="3193784" cy="5204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F5897">
                    <a:lumMod val="75000"/>
                  </a:srgbClr>
                </a:solidFill>
              </a:rPr>
              <a:t>Преемственность ППМС сопровождения</a:t>
            </a:r>
            <a:endParaRPr lang="ru-RU" b="1" dirty="0">
              <a:solidFill>
                <a:srgbClr val="2F589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2528"/>
            <a:ext cx="8686800" cy="838200"/>
          </a:xfrm>
        </p:spPr>
        <p:txBody>
          <a:bodyPr/>
          <a:lstStyle/>
          <a:p>
            <a:pPr algn="ctr"/>
            <a:r>
              <a:rPr lang="ru-RU" dirty="0" smtClean="0"/>
              <a:t>Карта ребенка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74" y="1052736"/>
            <a:ext cx="9077225" cy="29272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1155287"/>
            <a:ext cx="4176464" cy="288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2F5897">
                    <a:lumMod val="75000"/>
                  </a:srgbClr>
                </a:solidFill>
              </a:rPr>
              <a:t>Созданные  образовательные условия</a:t>
            </a:r>
            <a:endParaRPr lang="ru-RU" b="1" dirty="0">
              <a:solidFill>
                <a:srgbClr val="2F5897">
                  <a:lumMod val="75000"/>
                </a:srgb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719483"/>
            <a:ext cx="9144000" cy="302188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" y="3719483"/>
            <a:ext cx="1664911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4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909" y="23579"/>
            <a:ext cx="8686800" cy="838200"/>
          </a:xfrm>
        </p:spPr>
        <p:txBody>
          <a:bodyPr/>
          <a:lstStyle/>
          <a:p>
            <a:r>
              <a:rPr lang="ru-RU" dirty="0" smtClean="0"/>
              <a:t>Отчетность БД ОВЗ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0728"/>
            <a:ext cx="7257067" cy="482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722" y="1340768"/>
            <a:ext cx="7405286" cy="5517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87824" y="1340768"/>
            <a:ext cx="3744416" cy="302658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F5897">
                    <a:lumMod val="75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  <a:t>Выбор по записям ПМПК, СОУ </a:t>
            </a:r>
            <a:endParaRPr lang="ru-RU" sz="1600" b="1" dirty="0">
              <a:solidFill>
                <a:srgbClr val="2F589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85066" y="5229200"/>
            <a:ext cx="1944216" cy="302658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F5897">
                    <a:lumMod val="75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  <a:t>Выбор по ИПРА </a:t>
            </a:r>
            <a:endParaRPr lang="ru-RU" sz="1600" b="1" dirty="0">
              <a:solidFill>
                <a:srgbClr val="2F589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4077072"/>
            <a:ext cx="1944216" cy="504056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F5897">
                    <a:lumMod val="75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  <a:t>ОВЗ присвоен/ подтвержден </a:t>
            </a:r>
            <a:endParaRPr lang="ru-RU" sz="1600" b="1" dirty="0">
              <a:solidFill>
                <a:srgbClr val="2F589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80728"/>
            <a:ext cx="9324528" cy="5877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909" y="23579"/>
            <a:ext cx="8686800" cy="838200"/>
          </a:xfrm>
        </p:spPr>
        <p:txBody>
          <a:bodyPr/>
          <a:lstStyle/>
          <a:p>
            <a:r>
              <a:rPr lang="ru-RU" dirty="0" smtClean="0"/>
              <a:t>Отчетность БД ОВЗ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980728"/>
            <a:ext cx="5040560" cy="662698"/>
          </a:xfrm>
          <a:prstGeom prst="rect">
            <a:avLst/>
          </a:prstGeom>
          <a:solidFill>
            <a:schemeClr val="bg2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F5897">
                    <a:lumMod val="75000"/>
                  </a:srgbClr>
                </a:solidFill>
                <a:latin typeface="Arial" pitchFamily="34" charset="0"/>
                <a:ea typeface="Times New Roman"/>
                <a:cs typeface="Arial" pitchFamily="34" charset="0"/>
              </a:rPr>
              <a:t>Выбор по ошибкам записей ПМПК и СОУ </a:t>
            </a:r>
            <a:endParaRPr lang="ru-RU" sz="1600" b="1" dirty="0">
              <a:solidFill>
                <a:srgbClr val="2F589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6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/>
          </p:cNvPr>
          <p:cNvSpPr txBox="1">
            <a:spLocks/>
          </p:cNvSpPr>
          <p:nvPr/>
        </p:nvSpPr>
        <p:spPr>
          <a:xfrm>
            <a:off x="634604" y="1023938"/>
            <a:ext cx="7049690" cy="59412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1800" b="1" dirty="0">
              <a:solidFill>
                <a:srgbClr val="4472C4">
                  <a:lumMod val="75000"/>
                </a:srgb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>
            <a:extLst/>
          </p:cNvPr>
          <p:cNvSpPr/>
          <p:nvPr/>
        </p:nvSpPr>
        <p:spPr>
          <a:xfrm>
            <a:off x="702469" y="1644254"/>
            <a:ext cx="7812881" cy="34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0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4472C4">
                    <a:lumMod val="75000"/>
                  </a:srgbClr>
                </a:solidFill>
                <a:latin typeface="Franklin Gothic Book" panose="020B0503020102020204" pitchFamily="34" charset="0"/>
              </a:rPr>
              <a:t>ГИС «Единая база данных учета </a:t>
            </a:r>
          </a:p>
          <a:p>
            <a:pPr>
              <a:defRPr/>
            </a:pPr>
            <a:r>
              <a:rPr lang="ru-RU" b="1" dirty="0">
                <a:solidFill>
                  <a:srgbClr val="4472C4">
                    <a:lumMod val="75000"/>
                  </a:srgbClr>
                </a:solidFill>
                <a:latin typeface="Franklin Gothic Book" panose="020B0503020102020204" pitchFamily="34" charset="0"/>
              </a:rPr>
              <a:t>детей с ОВЗ и инвалидностью</a:t>
            </a:r>
            <a:r>
              <a:rPr lang="ru-RU" b="1" dirty="0" smtClean="0">
                <a:solidFill>
                  <a:srgbClr val="4472C4">
                    <a:lumMod val="75000"/>
                  </a:srgbClr>
                </a:solidFill>
                <a:latin typeface="Franklin Gothic Book" panose="020B0503020102020204" pitchFamily="34" charset="0"/>
              </a:rPr>
              <a:t>» - отчетность</a:t>
            </a:r>
            <a:endParaRPr lang="ru-RU" b="1" dirty="0">
              <a:solidFill>
                <a:srgbClr val="4472C4">
                  <a:lumMod val="75000"/>
                </a:srgb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42506" cy="1277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455" y="-39128"/>
            <a:ext cx="1676545" cy="1316850"/>
          </a:xfrm>
          <a:prstGeom prst="rect">
            <a:avLst/>
          </a:prstGeom>
        </p:spPr>
      </p:pic>
      <p:sp>
        <p:nvSpPr>
          <p:cNvPr id="23" name="Стрелка вправо с вырезом 22"/>
          <p:cNvSpPr/>
          <p:nvPr/>
        </p:nvSpPr>
        <p:spPr>
          <a:xfrm>
            <a:off x="576461" y="5517232"/>
            <a:ext cx="8064895" cy="1140937"/>
          </a:xfrm>
          <a:prstGeom prst="notch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Причины неисполнения рекомендаций ПМПК, что предпринято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  <a:r>
              <a:rPr lang="ru-RU" sz="1200" b="1" i="1" dirty="0" smtClean="0">
                <a:solidFill>
                  <a:srgbClr val="C00000"/>
                </a:solidFill>
              </a:rPr>
              <a:t> 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902466"/>
              </p:ext>
            </p:extLst>
          </p:nvPr>
        </p:nvGraphicFramePr>
        <p:xfrm>
          <a:off x="450455" y="1095418"/>
          <a:ext cx="8064895" cy="2462612"/>
        </p:xfrm>
        <a:graphic>
          <a:graphicData uri="http://schemas.openxmlformats.org/drawingml/2006/table">
            <a:tbl>
              <a:tblPr/>
              <a:tblGrid>
                <a:gridCol w="4189812"/>
                <a:gridCol w="1553967"/>
                <a:gridCol w="2321116"/>
              </a:tblGrid>
              <a:tr h="4600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карты детей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2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Ошибки по блокам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 ОВЗ и/или инв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55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Общая информация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4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Рекомендации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ПМПК </a:t>
                      </a:r>
                      <a:r>
                        <a:rPr lang="ru-RU" sz="1200" b="1" i="0" u="sng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Даты выдачи и окончания !!!</a:t>
                      </a:r>
                      <a:endParaRPr lang="ru-RU" sz="1200" b="1" i="0" u="sng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71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Созданные условия: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программы в СОУ не соответствуют программам, рекомендованным ПМПК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89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СОУ после ПМПК не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обновлялись </a:t>
                      </a:r>
                      <a:r>
                        <a:rPr lang="ru-RU" sz="1200" b="1" i="0" u="sng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Даты !</a:t>
                      </a:r>
                      <a:endParaRPr lang="ru-RU" sz="1200" b="1" i="0" u="sng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СОУ после ИПРА не обновлялись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81"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537194"/>
              </p:ext>
            </p:extLst>
          </p:nvPr>
        </p:nvGraphicFramePr>
        <p:xfrm>
          <a:off x="450455" y="3861048"/>
          <a:ext cx="8064895" cy="1808868"/>
        </p:xfrm>
        <a:graphic>
          <a:graphicData uri="http://schemas.openxmlformats.org/drawingml/2006/table">
            <a:tbl>
              <a:tblPr/>
              <a:tblGrid>
                <a:gridCol w="2066661"/>
                <a:gridCol w="2125709"/>
                <a:gridCol w="1549993"/>
                <a:gridCol w="2322532"/>
              </a:tblGrid>
              <a:tr h="409039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 Неисполнение рекомендаций ПМПК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454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5.9 СОУ после ПМПК не обновлялись, кол-во карт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5.6 Программа СОУ не соответствует рекомендациям ПМПК, кол-во карт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74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Общеобразовательные организации</a:t>
                      </a:r>
                    </a:p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 школы)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Общеобразовательные организации</a:t>
                      </a:r>
                    </a:p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 школы)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921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0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846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7" y="28255"/>
            <a:ext cx="5580113" cy="4624881"/>
          </a:xfrm>
          <a:prstGeom prst="rect">
            <a:avLst/>
          </a:prstGeom>
        </p:spPr>
      </p:pic>
      <p:sp>
        <p:nvSpPr>
          <p:cNvPr id="9" name="Стрелка: вниз 16">
            <a:extLst>
              <a:ext uri="{FF2B5EF4-FFF2-40B4-BE49-F238E27FC236}">
                <a16:creationId xmlns="" xmlns:a16="http://schemas.microsoft.com/office/drawing/2014/main" id="{A32DDBD7-8006-4F1F-9653-98CCB2806128}"/>
              </a:ext>
            </a:extLst>
          </p:cNvPr>
          <p:cNvSpPr/>
          <p:nvPr/>
        </p:nvSpPr>
        <p:spPr>
          <a:xfrm rot="3428263">
            <a:off x="7638484" y="2392679"/>
            <a:ext cx="290999" cy="128752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5780692" y="4409729"/>
            <a:ext cx="3183796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ÐÐ°ÑÑÐ¸Ð½ÐºÐ¸ Ð¿Ð¾ Ð·Ð°Ð¿ÑÐ¾ÑÑ ÐºÐ°ÑÑÐ¸Ð½ÐºÐ° Ð½Ð¾Ð²Ð¾ÑÐ¸Ð±Ð¸ÑÑÐ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068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en-US" b="1" i="1" dirty="0" smtClean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b="1" i="1" dirty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9696" y="1124744"/>
            <a:ext cx="321471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defRPr/>
            </a:pPr>
            <a:r>
              <a:rPr lang="ru-RU" altLang="ru-RU" b="1" i="1" kern="0" cap="all" dirty="0" smtClean="0">
                <a:solidFill>
                  <a:srgbClr val="6953B7">
                    <a:lumMod val="50000"/>
                  </a:srgbClr>
                </a:solidFill>
                <a:latin typeface="Arial" charset="0"/>
              </a:rPr>
              <a:t>ГБУ НСО «ОЦДК»</a:t>
            </a:r>
          </a:p>
          <a:p>
            <a:pPr algn="ctr"/>
            <a:r>
              <a:rPr lang="en-US" b="1" i="1" dirty="0" smtClean="0">
                <a:solidFill>
                  <a:srgbClr val="1C274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ocdk54@mail.ru</a:t>
            </a:r>
            <a:endParaRPr lang="en-US" b="1" i="1" dirty="0" smtClean="0">
              <a:solidFill>
                <a:srgbClr val="1C27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Oipp_ocdk@mail.ru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9735" y="405444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8" y="967740"/>
            <a:ext cx="3746094" cy="11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7" y="-40864"/>
            <a:ext cx="8686800" cy="11495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доступности образовательной среды </a:t>
            </a:r>
            <a:b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обучающихся с ОВЗ и детей-инвалидов </a:t>
            </a:r>
            <a:b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образовательных организациях Новосибирской области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6588223" y="4858428"/>
            <a:ext cx="2478207" cy="1999572"/>
          </a:xfrm>
          <a:prstGeom prst="rect">
            <a:avLst/>
          </a:prstGeom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7498"/>
            <a:ext cx="3619037" cy="3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448151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МБДОУ № 6 г.Оленегорск - Единая информационная образовательная сре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" y="1881522"/>
            <a:ext cx="5090089" cy="473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54309" y="1412776"/>
            <a:ext cx="2987605" cy="93749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Принцип открытости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-1109" y="4509120"/>
            <a:ext cx="3543844" cy="115212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Единая образовательная информационная среда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4936" y="5320208"/>
            <a:ext cx="6583287" cy="1820662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Системность и преемственность по созданию специальных образовательных условий </a:t>
            </a:r>
          </a:p>
        </p:txBody>
      </p:sp>
    </p:spTree>
    <p:extLst>
      <p:ext uri="{BB962C8B-B14F-4D97-AF65-F5344CB8AC3E}">
        <p14:creationId xmlns:p14="http://schemas.microsoft.com/office/powerpoint/2010/main" val="28620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Сеть спутниковых дифференциальных станций ГЛОНАСС НСО | государственное  бюджетное учреждение Новосибирской области &quot;Центр навигационных и  геоинформационных технологий Новосибирской облас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945581"/>
              </p:ext>
            </p:extLst>
          </p:nvPr>
        </p:nvGraphicFramePr>
        <p:xfrm>
          <a:off x="309851" y="3293760"/>
          <a:ext cx="4294152" cy="188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5136349" y="3610344"/>
          <a:ext cx="3599805" cy="1669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702" y="228082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               Количество </a:t>
            </a: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детей, </a:t>
            </a:r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обучающихся в условиях инклюзивного образования</a:t>
            </a:r>
            <a:endParaRPr lang="ru-RU" b="1" dirty="0">
              <a:solidFill>
                <a:srgbClr val="4F81B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848" y="225092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Доля </a:t>
            </a:r>
            <a:r>
              <a:rPr lang="ru-RU" sz="20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000" b="1" dirty="0" smtClean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организаций, имеющих обучающихся</a:t>
            </a:r>
          </a:p>
          <a:p>
            <a:pPr algn="ctr"/>
            <a:r>
              <a:rPr lang="ru-RU" sz="2000" b="1" dirty="0" smtClean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с особыми образовательными потребностями </a:t>
            </a:r>
          </a:p>
        </p:txBody>
      </p:sp>
      <p:sp>
        <p:nvSpPr>
          <p:cNvPr id="25" name="Стрелка: вверх 25">
            <a:extLst>
              <a:ext uri="{FF2B5EF4-FFF2-40B4-BE49-F238E27FC236}">
                <a16:creationId xmlns:a16="http://schemas.microsoft.com/office/drawing/2014/main" xmlns="" id="{ECFE8A70-583E-4FD5-B214-87ACE9E54E00}"/>
              </a:ext>
            </a:extLst>
          </p:cNvPr>
          <p:cNvSpPr/>
          <p:nvPr/>
        </p:nvSpPr>
        <p:spPr>
          <a:xfrm rot="14349413">
            <a:off x="2708833" y="3032780"/>
            <a:ext cx="240561" cy="392850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трелка: вверх 25">
            <a:extLst>
              <a:ext uri="{FF2B5EF4-FFF2-40B4-BE49-F238E27FC236}">
                <a16:creationId xmlns:a16="http://schemas.microsoft.com/office/drawing/2014/main" xmlns="" id="{ECFE8A70-583E-4FD5-B214-87ACE9E54E00}"/>
              </a:ext>
            </a:extLst>
          </p:cNvPr>
          <p:cNvSpPr/>
          <p:nvPr/>
        </p:nvSpPr>
        <p:spPr>
          <a:xfrm rot="6451247">
            <a:off x="5439431" y="2953770"/>
            <a:ext cx="210438" cy="398086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389" y="3335021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F81BD"/>
                </a:solidFill>
                <a:latin typeface="Arial Narrow" panose="020B0606020202030204" pitchFamily="34" charset="0"/>
              </a:rPr>
              <a:t>в условиях инклюзивных классов (групп)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32338" y="3326759"/>
            <a:ext cx="360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F81BD"/>
                </a:solidFill>
                <a:latin typeface="Arial Narrow" panose="020B0606020202030204" pitchFamily="34" charset="0"/>
              </a:rPr>
              <a:t>в условиях коррекционных </a:t>
            </a:r>
            <a:r>
              <a:rPr lang="ru-RU" sz="1400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классов </a:t>
            </a:r>
            <a:r>
              <a:rPr lang="ru-RU" sz="1400" b="1" dirty="0">
                <a:solidFill>
                  <a:srgbClr val="4F81BD"/>
                </a:solidFill>
                <a:latin typeface="Arial Narrow" panose="020B0606020202030204" pitchFamily="34" charset="0"/>
              </a:rPr>
              <a:t>(групп)</a:t>
            </a:r>
          </a:p>
        </p:txBody>
      </p:sp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425214616"/>
              </p:ext>
            </p:extLst>
          </p:nvPr>
        </p:nvGraphicFramePr>
        <p:xfrm>
          <a:off x="1242297" y="961477"/>
          <a:ext cx="6431706" cy="116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425852" y="5294497"/>
            <a:ext cx="8193622" cy="1322244"/>
            <a:chOff x="583141" y="-21123"/>
            <a:chExt cx="2893368" cy="114064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83141" y="210450"/>
              <a:ext cx="2893368" cy="909069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BACC6"/>
              </a:solidFill>
              <a:prstDash val="solid"/>
            </a:ln>
            <a:effectLst/>
            <a:sp3d>
              <a:bevelT prst="relaxedInset"/>
            </a:sp3d>
          </p:spPr>
        </p:sp>
        <p:sp>
          <p:nvSpPr>
            <p:cNvPr id="21" name="Скругленный прямоугольник 4"/>
            <p:cNvSpPr/>
            <p:nvPr/>
          </p:nvSpPr>
          <p:spPr>
            <a:xfrm>
              <a:off x="615009" y="-21123"/>
              <a:ext cx="2784070" cy="108472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algn="ctr">
                <a:defRPr/>
              </a:pPr>
              <a:endParaRPr lang="ru-RU" kern="0" dirty="0" smtClean="0">
                <a:solidFill>
                  <a:srgbClr val="1C2740"/>
                </a:solidFill>
              </a:endParaRPr>
            </a:p>
            <a:p>
              <a:pPr algn="ctr">
                <a:defRPr/>
              </a:pPr>
              <a:r>
                <a:rPr lang="ru-RU" kern="0" dirty="0" smtClean="0">
                  <a:solidFill>
                    <a:srgbClr val="1C2740"/>
                  </a:solidFill>
                </a:rPr>
                <a:t>С 2016 года система образования - </a:t>
              </a:r>
              <a:r>
                <a:rPr lang="ru-RU" b="1" kern="0" dirty="0" smtClean="0">
                  <a:solidFill>
                    <a:srgbClr val="1C2740"/>
                  </a:solidFill>
                </a:rPr>
                <a:t>исполнитель государственной услуги медико</a:t>
              </a:r>
              <a:r>
                <a:rPr lang="ru-RU" b="1" kern="0" dirty="0">
                  <a:solidFill>
                    <a:srgbClr val="1C2740"/>
                  </a:solidFill>
                </a:rPr>
                <a:t>-</a:t>
              </a:r>
              <a:r>
                <a:rPr lang="ru-RU" b="1" kern="0" dirty="0" smtClean="0">
                  <a:solidFill>
                    <a:srgbClr val="1C2740"/>
                  </a:solidFill>
                </a:rPr>
                <a:t>социальная экспертиза – региональный оператор ГБУ НСО ОЦДК </a:t>
              </a:r>
              <a:endParaRPr lang="ru-RU" b="1" kern="0" dirty="0">
                <a:solidFill>
                  <a:srgbClr val="1C2740"/>
                </a:solidFill>
              </a:endParaRPr>
            </a:p>
            <a:p>
              <a:pPr algn="ctr">
                <a:defRPr/>
              </a:pPr>
              <a:r>
                <a:rPr lang="ru-RU" sz="1600" b="1" kern="0" dirty="0" smtClean="0">
                  <a:solidFill>
                    <a:srgbClr val="4F81BD">
                      <a:lumMod val="50000"/>
                    </a:srgbClr>
                  </a:solidFill>
                </a:rPr>
                <a:t>Новосибирская область получила </a:t>
              </a:r>
              <a:r>
                <a:rPr lang="ru-RU" b="1" kern="0" dirty="0" smtClean="0">
                  <a:solidFill>
                    <a:srgbClr val="4F81BD">
                      <a:lumMod val="50000"/>
                    </a:srgbClr>
                  </a:solidFill>
                </a:rPr>
                <a:t>более 10 тыс. ИПРА </a:t>
              </a:r>
              <a:r>
                <a:rPr lang="ru-RU" sz="1600" b="1" kern="0" dirty="0" smtClean="0">
                  <a:solidFill>
                    <a:srgbClr val="4F81BD">
                      <a:lumMod val="50000"/>
                    </a:srgbClr>
                  </a:solidFill>
                </a:rPr>
                <a:t>детей-инвалидов</a:t>
              </a:r>
              <a:endParaRPr lang="ru-RU" sz="1600" b="1" kern="0" dirty="0">
                <a:solidFill>
                  <a:srgbClr val="4F81B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16632"/>
            <a:ext cx="482590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548680"/>
            <a:ext cx="4752671" cy="6858000"/>
          </a:xfrm>
          <a:prstGeom prst="rect">
            <a:avLst/>
          </a:prstGeom>
        </p:spPr>
      </p:pic>
      <p:sp>
        <p:nvSpPr>
          <p:cNvPr id="8" name="Двойная стрелка вверх/вниз 7"/>
          <p:cNvSpPr/>
          <p:nvPr/>
        </p:nvSpPr>
        <p:spPr>
          <a:xfrm>
            <a:off x="4645376" y="3356992"/>
            <a:ext cx="188367" cy="864096"/>
          </a:xfrm>
          <a:prstGeom prst="upDownArrow">
            <a:avLst/>
          </a:prstGeom>
          <a:solidFill>
            <a:srgbClr val="5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15" y="141588"/>
            <a:ext cx="8686800" cy="141257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Мониторинг доступности образовательной среды для обучающихся с ОВЗ и детей-инвалидов в образовательных организациях Новосибирской области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8991600" cy="5296838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800" i="1" dirty="0" smtClean="0">
                <a:solidFill>
                  <a:srgbClr val="002060"/>
                </a:solidFill>
                <a:latin typeface="Arial" charset="0"/>
              </a:rPr>
              <a:t>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оценка состояния и тенденций развития основных структурных элементов службы ППМС-сопровождения в оказании ППМС помощи обучающимся, испытывающим трудности в освоении основных общеобразовательных программ, развитии и социальной адаптации</a:t>
            </a:r>
            <a:r>
              <a:rPr lang="ru-RU" sz="1800" i="1" dirty="0" smtClean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;  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i="1" dirty="0" smtClean="0">
              <a:solidFill>
                <a:srgbClr val="C00000"/>
              </a:solidFill>
              <a:latin typeface="Arial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Обеспечение доступности созданных в образовательных организациях специальных образовательных условий (СОУ)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i="1" dirty="0">
              <a:solidFill>
                <a:srgbClr val="C00000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 smtClean="0">
                <a:solidFill>
                  <a:srgbClr val="5C0000"/>
                </a:solidFill>
                <a:latin typeface="Arial" charset="0"/>
              </a:rPr>
              <a:t>ВКЛЮЧАЕТ: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Исполнение мероприятий ИПРА;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Деятельность ПМПК: </a:t>
            </a:r>
            <a:r>
              <a:rPr lang="ru-RU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качество работы ТПМПК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и выполнение рекомендаций Ц(Т)ПМПК</a:t>
            </a: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Развитие инклюзивного образования;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Деятельность </a:t>
            </a:r>
            <a:r>
              <a:rPr lang="ru-RU" sz="1800" i="1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ППк</a:t>
            </a:r>
            <a:endParaRPr lang="ru-RU" sz="1800" i="1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6228184" y="3712662"/>
            <a:ext cx="2915816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1-ОЦСППО-1\Презентации разные\Карта_НСО_плотность_населения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9E4"/>
              </a:clrFrom>
              <a:clrTo>
                <a:srgbClr val="FBF9E4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5"/>
            <a:ext cx="820891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61944815"/>
              </p:ext>
            </p:extLst>
          </p:nvPr>
        </p:nvGraphicFramePr>
        <p:xfrm>
          <a:off x="3434527" y="2920781"/>
          <a:ext cx="5796136" cy="3937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99601728"/>
              </p:ext>
            </p:extLst>
          </p:nvPr>
        </p:nvGraphicFramePr>
        <p:xfrm>
          <a:off x="-180528" y="756410"/>
          <a:ext cx="9324527" cy="5984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164288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</a:t>
            </a:r>
            <a:r>
              <a:rPr kumimoji="0" lang="ru-RU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база учёта детей с ОВЗ  и детей </a:t>
            </a:r>
            <a:r>
              <a:rPr kumimoji="0" lang="ru-RU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как ресурс обеспечения доступности и качества</a:t>
            </a:r>
            <a:r>
              <a:rPr kumimoji="0" lang="ru-RU" b="1" i="0" u="none" strike="noStrike" kern="0" cap="none" spc="0" normalizeH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0" y="1008112"/>
            <a:ext cx="2627784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ovosibirsky rayon (Novosibirsk Oblast) location map.png">
            <a:extLst>
              <a:ext uri="{FF2B5EF4-FFF2-40B4-BE49-F238E27FC236}">
                <a16:creationId xmlns="" xmlns:a16="http://schemas.microsoft.com/office/drawing/2014/main" id="{CC9EA404-0DFA-4FA4-B5EB-B7475493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2" y="1013024"/>
            <a:ext cx="9193475" cy="521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811ED36-AA99-4476-B6CE-EB824E06A95D}"/>
              </a:ext>
            </a:extLst>
          </p:cNvPr>
          <p:cNvGrpSpPr/>
          <p:nvPr/>
        </p:nvGrpSpPr>
        <p:grpSpPr>
          <a:xfrm>
            <a:off x="210352" y="670137"/>
            <a:ext cx="2794391" cy="1966776"/>
            <a:chOff x="6857974" y="-171400"/>
            <a:chExt cx="1440160" cy="1628800"/>
          </a:xfrm>
        </p:grpSpPr>
        <p:pic>
          <p:nvPicPr>
            <p:cNvPr id="33" name="Picture 8" descr="Картинки по запросу фгис фри">
              <a:extLst>
                <a:ext uri="{FF2B5EF4-FFF2-40B4-BE49-F238E27FC236}">
                  <a16:creationId xmlns="" xmlns:a16="http://schemas.microsoft.com/office/drawing/2014/main" id="{0AC9CE01-4183-4FAC-BAE8-2B08E9BF8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549" y="209028"/>
              <a:ext cx="1141011" cy="114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2DC12482-C454-4F34-A417-676834C1DC2F}"/>
                </a:ext>
              </a:extLst>
            </p:cNvPr>
            <p:cNvSpPr txBox="1"/>
            <p:nvPr/>
          </p:nvSpPr>
          <p:spPr>
            <a:xfrm>
              <a:off x="6857974" y="-171400"/>
              <a:ext cx="1440160" cy="162880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ru-RU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Федеральный реестр инвалидов</a:t>
              </a:r>
            </a:p>
          </p:txBody>
        </p:sp>
      </p:grpSp>
      <p:sp>
        <p:nvSpPr>
          <p:cNvPr id="9" name="Стрелка: вверх 8">
            <a:extLst>
              <a:ext uri="{FF2B5EF4-FFF2-40B4-BE49-F238E27FC236}">
                <a16:creationId xmlns="" xmlns:a16="http://schemas.microsoft.com/office/drawing/2014/main" id="{940738F4-EE91-47E3-9380-6F8363E266CA}"/>
              </a:ext>
            </a:extLst>
          </p:cNvPr>
          <p:cNvSpPr/>
          <p:nvPr/>
        </p:nvSpPr>
        <p:spPr>
          <a:xfrm rot="18189721">
            <a:off x="2592949" y="2386204"/>
            <a:ext cx="270031" cy="120980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E4679D81-18F9-43E7-8D04-37681573B8B3}"/>
              </a:ext>
            </a:extLst>
          </p:cNvPr>
          <p:cNvGrpSpPr/>
          <p:nvPr/>
        </p:nvGrpSpPr>
        <p:grpSpPr>
          <a:xfrm>
            <a:off x="1516804" y="2045124"/>
            <a:ext cx="7346574" cy="3902969"/>
            <a:chOff x="1498848" y="2069703"/>
            <a:chExt cx="7346574" cy="4426833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EDB0405A-BE07-4AD0-9884-703430025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14"/>
            <a:stretch/>
          </p:blipFill>
          <p:spPr>
            <a:xfrm>
              <a:off x="1498848" y="2069703"/>
              <a:ext cx="7178567" cy="44268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21308F99-35BE-40E4-964F-0CBA02F7CCB6}"/>
                </a:ext>
              </a:extLst>
            </p:cNvPr>
            <p:cNvSpPr txBox="1"/>
            <p:nvPr/>
          </p:nvSpPr>
          <p:spPr>
            <a:xfrm>
              <a:off x="5101006" y="5112547"/>
              <a:ext cx="3744416" cy="1151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Модели организации ППМС сопровождении детей </a:t>
              </a:r>
              <a:r>
                <a:rPr lang="ru-RU" sz="2000" b="1" dirty="0">
                  <a:solidFill>
                    <a:srgbClr val="C00000"/>
                  </a:solidFill>
                </a:rPr>
                <a:t>с ОВЗ и инвалидностью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229F7AC-87BF-4A29-AC12-9F4B2F289CBF}"/>
                </a:ext>
              </a:extLst>
            </p:cNvPr>
            <p:cNvSpPr txBox="1"/>
            <p:nvPr/>
          </p:nvSpPr>
          <p:spPr>
            <a:xfrm>
              <a:off x="5477392" y="4452076"/>
              <a:ext cx="8920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</a:rPr>
                <a:t>ИПРА</a:t>
              </a:r>
            </a:p>
          </p:txBody>
        </p:sp>
      </p:grpSp>
      <p:sp>
        <p:nvSpPr>
          <p:cNvPr id="26" name="Стрелка: вверх 25">
            <a:extLst>
              <a:ext uri="{FF2B5EF4-FFF2-40B4-BE49-F238E27FC236}">
                <a16:creationId xmlns="" xmlns:a16="http://schemas.microsoft.com/office/drawing/2014/main" id="{ECFE8A70-583E-4FD5-B214-87ACE9E54E00}"/>
              </a:ext>
            </a:extLst>
          </p:cNvPr>
          <p:cNvSpPr/>
          <p:nvPr/>
        </p:nvSpPr>
        <p:spPr>
          <a:xfrm rot="3383389">
            <a:off x="5899482" y="2134855"/>
            <a:ext cx="265899" cy="1439101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678C922C-2E8E-463A-8845-F3D23FB8BB4B}"/>
              </a:ext>
            </a:extLst>
          </p:cNvPr>
          <p:cNvGrpSpPr/>
          <p:nvPr/>
        </p:nvGrpSpPr>
        <p:grpSpPr>
          <a:xfrm>
            <a:off x="6588224" y="670137"/>
            <a:ext cx="2600476" cy="1759875"/>
            <a:chOff x="5017345" y="426923"/>
            <a:chExt cx="3977198" cy="3693183"/>
          </a:xfrm>
        </p:grpSpPr>
        <p:pic>
          <p:nvPicPr>
            <p:cNvPr id="1028" name="Picture 4" descr="Картинки по запросу сборник статистических таблиц">
              <a:extLst>
                <a:ext uri="{FF2B5EF4-FFF2-40B4-BE49-F238E27FC236}">
                  <a16:creationId xmlns="" xmlns:a16="http://schemas.microsoft.com/office/drawing/2014/main" id="{364939A8-8D07-4461-900C-4F9919FE16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0"/>
            <a:stretch/>
          </p:blipFill>
          <p:spPr bwMode="auto">
            <a:xfrm>
              <a:off x="5017345" y="426923"/>
              <a:ext cx="3744415" cy="36931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3855EA5-AD7D-4EDA-9C76-D1A317800A0F}"/>
                </a:ext>
              </a:extLst>
            </p:cNvPr>
            <p:cNvSpPr txBox="1"/>
            <p:nvPr/>
          </p:nvSpPr>
          <p:spPr>
            <a:xfrm>
              <a:off x="5416188" y="2049187"/>
              <a:ext cx="3578355" cy="1227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</a:rPr>
                <a:t>Образование Новосибирская область</a:t>
              </a:r>
            </a:p>
          </p:txBody>
        </p:sp>
      </p:grpSp>
      <p:pic>
        <p:nvPicPr>
          <p:cNvPr id="1032" name="Picture 8" descr="Картинки по запросу мониторинг">
            <a:extLst>
              <a:ext uri="{FF2B5EF4-FFF2-40B4-BE49-F238E27FC236}">
                <a16:creationId xmlns="" xmlns:a16="http://schemas.microsoft.com/office/drawing/2014/main" id="{61B03C2F-1DE0-499E-8FBF-D1C6EF40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801">
            <a:off x="101749" y="4499214"/>
            <a:ext cx="2781300" cy="19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низ 16">
            <a:extLst>
              <a:ext uri="{FF2B5EF4-FFF2-40B4-BE49-F238E27FC236}">
                <a16:creationId xmlns="" xmlns:a16="http://schemas.microsoft.com/office/drawing/2014/main" id="{A32DDBD7-8006-4F1F-9653-98CCB2806128}"/>
              </a:ext>
            </a:extLst>
          </p:cNvPr>
          <p:cNvSpPr/>
          <p:nvPr/>
        </p:nvSpPr>
        <p:spPr>
          <a:xfrm rot="3428263">
            <a:off x="2569019" y="3787631"/>
            <a:ext cx="290999" cy="128752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74C427A-4340-462B-9C59-22F838E3A138}"/>
              </a:ext>
            </a:extLst>
          </p:cNvPr>
          <p:cNvSpPr txBox="1"/>
          <p:nvPr/>
        </p:nvSpPr>
        <p:spPr>
          <a:xfrm>
            <a:off x="90840" y="2991106"/>
            <a:ext cx="38688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Мониторинговые исследования;</a:t>
            </a:r>
          </a:p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Выполнение рекомендаций ПМПК Создание СОУ;</a:t>
            </a:r>
          </a:p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Комплексная ППМС помощь;</a:t>
            </a:r>
          </a:p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Формирование отчетности</a:t>
            </a:r>
          </a:p>
        </p:txBody>
      </p:sp>
      <p:sp>
        <p:nvSpPr>
          <p:cNvPr id="32" name="Заголовок 6">
            <a:extLst>
              <a:ext uri="{FF2B5EF4-FFF2-40B4-BE49-F238E27FC236}">
                <a16:creationId xmlns="" xmlns:a16="http://schemas.microsoft.com/office/drawing/2014/main" id="{267726B4-C4A1-48A1-8C3A-9D4AF524DB45}"/>
              </a:ext>
            </a:extLst>
          </p:cNvPr>
          <p:cNvSpPr txBox="1">
            <a:spLocks/>
          </p:cNvSpPr>
          <p:nvPr/>
        </p:nvSpPr>
        <p:spPr bwMode="auto">
          <a:xfrm>
            <a:off x="971600" y="104615"/>
            <a:ext cx="7207053" cy="7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Единая база учёта детей с ОВЗ и детей-инвалидов </a:t>
            </a:r>
            <a:br>
              <a:rPr lang="ru-RU" altLang="ru-RU" sz="24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Новосибирской области: решение новых задач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471A529A-F8E4-41F0-BA50-4FD9FA2F4C9F}"/>
              </a:ext>
            </a:extLst>
          </p:cNvPr>
          <p:cNvSpPr/>
          <p:nvPr/>
        </p:nvSpPr>
        <p:spPr>
          <a:xfrm>
            <a:off x="4289546" y="5714342"/>
            <a:ext cx="48000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Результативность</a:t>
            </a:r>
          </a:p>
          <a:p>
            <a:pPr algn="ctr"/>
            <a:r>
              <a:rPr lang="ru-RU" sz="3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Управленческие </a:t>
            </a:r>
            <a:r>
              <a:rPr lang="ru-RU" sz="3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решения</a:t>
            </a:r>
          </a:p>
        </p:txBody>
      </p:sp>
      <p:sp>
        <p:nvSpPr>
          <p:cNvPr id="34" name="Стрелка: вниз 33">
            <a:extLst>
              <a:ext uri="{FF2B5EF4-FFF2-40B4-BE49-F238E27FC236}">
                <a16:creationId xmlns="" xmlns:a16="http://schemas.microsoft.com/office/drawing/2014/main" id="{D65413A0-E8C4-4BAA-9D84-C41AEF7DC095}"/>
              </a:ext>
            </a:extLst>
          </p:cNvPr>
          <p:cNvSpPr/>
          <p:nvPr/>
        </p:nvSpPr>
        <p:spPr>
          <a:xfrm rot="17797998">
            <a:off x="3480868" y="5032753"/>
            <a:ext cx="603513" cy="9494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97986">
            <a:off x="3053437" y="1309920"/>
            <a:ext cx="4131051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/>
          </p:cNvPr>
          <p:cNvSpPr txBox="1">
            <a:spLocks/>
          </p:cNvSpPr>
          <p:nvPr/>
        </p:nvSpPr>
        <p:spPr>
          <a:xfrm>
            <a:off x="1043608" y="63465"/>
            <a:ext cx="7275885" cy="59412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ГИС «Единая база данных учета </a:t>
            </a:r>
            <a:r>
              <a:rPr lang="ru-RU" sz="2400" b="1" dirty="0" smtClean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детей </a:t>
            </a:r>
            <a:r>
              <a:rPr lang="ru-RU" sz="24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ОВЗ и инвалидностью»</a:t>
            </a:r>
          </a:p>
        </p:txBody>
      </p:sp>
      <p:grpSp>
        <p:nvGrpSpPr>
          <p:cNvPr id="22532" name="Группа 23"/>
          <p:cNvGrpSpPr>
            <a:grpSpLocks/>
          </p:cNvGrpSpPr>
          <p:nvPr/>
        </p:nvGrpSpPr>
        <p:grpSpPr bwMode="auto">
          <a:xfrm>
            <a:off x="0" y="1268760"/>
            <a:ext cx="4794648" cy="4617691"/>
            <a:chOff x="444811" y="1187714"/>
            <a:chExt cx="4428030" cy="4351277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b="9013"/>
            <a:stretch/>
          </p:blipFill>
          <p:spPr>
            <a:xfrm>
              <a:off x="444811" y="1187714"/>
              <a:ext cx="4428030" cy="4351277"/>
            </a:xfrm>
            <a:prstGeom prst="rect">
              <a:avLst/>
            </a:prstGeom>
          </p:spPr>
        </p:pic>
        <p:sp>
          <p:nvSpPr>
            <p:cNvPr id="22536" name="TextBox 9"/>
            <p:cNvSpPr txBox="1">
              <a:spLocks noChangeArrowheads="1"/>
            </p:cNvSpPr>
            <p:nvPr/>
          </p:nvSpPr>
          <p:spPr bwMode="auto">
            <a:xfrm>
              <a:off x="876605" y="2374956"/>
              <a:ext cx="767392" cy="290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400" b="1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ПМПК</a:t>
              </a:r>
            </a:p>
          </p:txBody>
        </p:sp>
        <p:sp>
          <p:nvSpPr>
            <p:cNvPr id="22537" name="TextBox 36"/>
            <p:cNvSpPr txBox="1">
              <a:spLocks noChangeArrowheads="1"/>
            </p:cNvSpPr>
            <p:nvPr/>
          </p:nvSpPr>
          <p:spPr bwMode="auto">
            <a:xfrm>
              <a:off x="762002" y="3498919"/>
              <a:ext cx="694994" cy="315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0070C0"/>
                  </a:solidFill>
                  <a:latin typeface="Franklin Gothic Book" panose="020B05030201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ОО</a:t>
              </a:r>
            </a:p>
          </p:txBody>
        </p:sp>
        <p:sp>
          <p:nvSpPr>
            <p:cNvPr id="22538" name="TextBox 37"/>
            <p:cNvSpPr txBox="1">
              <a:spLocks noChangeArrowheads="1"/>
            </p:cNvSpPr>
            <p:nvPr/>
          </p:nvSpPr>
          <p:spPr bwMode="auto">
            <a:xfrm>
              <a:off x="3628583" y="2295689"/>
              <a:ext cx="663791" cy="388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Сведения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о детях</a:t>
              </a:r>
            </a:p>
          </p:txBody>
        </p:sp>
        <p:sp>
          <p:nvSpPr>
            <p:cNvPr id="22539" name="TextBox 38"/>
            <p:cNvSpPr txBox="1">
              <a:spLocks noChangeArrowheads="1"/>
            </p:cNvSpPr>
            <p:nvPr/>
          </p:nvSpPr>
          <p:spPr bwMode="auto">
            <a:xfrm>
              <a:off x="3835400" y="3504087"/>
              <a:ext cx="708307" cy="315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35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ИПРА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46938" y="4715303"/>
              <a:ext cx="881765" cy="2245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788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СПЕЦИАЛИСТЫ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43309" y="4651461"/>
              <a:ext cx="859491" cy="3520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788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СПЕЦИАЛЬНЫЕ</a:t>
              </a:r>
            </a:p>
            <a:p>
              <a:pPr algn="ctr">
                <a:defRPr/>
              </a:pPr>
              <a:r>
                <a:rPr lang="ru-RU" sz="788" dirty="0">
                  <a:solidFill>
                    <a:srgbClr val="0070C0"/>
                  </a:solidFill>
                  <a:latin typeface="Franklin Gothic Book" panose="020B0503020102020204" pitchFamily="34" charset="0"/>
                </a:rPr>
                <a:t>УСЛОВИЯ</a:t>
              </a:r>
            </a:p>
          </p:txBody>
        </p:sp>
        <p:sp>
          <p:nvSpPr>
            <p:cNvPr id="22542" name="Прямоугольник 22"/>
            <p:cNvSpPr>
              <a:spLocks noChangeArrowheads="1"/>
            </p:cNvSpPr>
            <p:nvPr/>
          </p:nvSpPr>
          <p:spPr bwMode="auto">
            <a:xfrm>
              <a:off x="2317924" y="1528938"/>
              <a:ext cx="800621" cy="21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75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БАЗА ДАННЫХ </a:t>
              </a:r>
              <a:endParaRPr lang="ru-RU" altLang="ru-RU" sz="750">
                <a:solidFill>
                  <a:prstClr val="white"/>
                </a:solidFill>
              </a:endParaRPr>
            </a:p>
          </p:txBody>
        </p:sp>
        <p:sp>
          <p:nvSpPr>
            <p:cNvPr id="22543" name="Прямоугольник 60"/>
            <p:cNvSpPr>
              <a:spLocks noChangeArrowheads="1"/>
            </p:cNvSpPr>
            <p:nvPr/>
          </p:nvSpPr>
          <p:spPr bwMode="auto">
            <a:xfrm>
              <a:off x="2317924" y="1843469"/>
              <a:ext cx="806275" cy="21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75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ОВЗ</a:t>
              </a:r>
              <a:endParaRPr lang="ru-RU" altLang="ru-RU" sz="750">
                <a:solidFill>
                  <a:prstClr val="white"/>
                </a:solidFill>
              </a:endParaRPr>
            </a:p>
          </p:txBody>
        </p:sp>
        <p:sp>
          <p:nvSpPr>
            <p:cNvPr id="22544" name="Прямоугольник 61"/>
            <p:cNvSpPr>
              <a:spLocks noChangeArrowheads="1"/>
            </p:cNvSpPr>
            <p:nvPr/>
          </p:nvSpPr>
          <p:spPr bwMode="auto">
            <a:xfrm>
              <a:off x="2540318" y="2172543"/>
              <a:ext cx="361488" cy="21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750">
                  <a:solidFill>
                    <a:prstClr val="white"/>
                  </a:solidFill>
                  <a:latin typeface="Franklin Gothic Book" panose="020B0503020102020204" pitchFamily="34" charset="0"/>
                </a:rPr>
                <a:t>НСО</a:t>
              </a:r>
              <a:endParaRPr lang="ru-RU" altLang="ru-RU" sz="750">
                <a:solidFill>
                  <a:prstClr val="white"/>
                </a:solidFill>
              </a:endParaRPr>
            </a:p>
          </p:txBody>
        </p:sp>
        <p:pic>
          <p:nvPicPr>
            <p:cNvPr id="63" name="Рисунок 62" descr="C:\Documents and Settings\Админ\Рабочий стол\фото лагерь 2014\дк. россия\DSC07092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51772" y="2742606"/>
              <a:ext cx="1766911" cy="17526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2534" name="Рисунок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80728"/>
            <a:ext cx="48109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8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82887882"/>
              </p:ext>
            </p:extLst>
          </p:nvPr>
        </p:nvGraphicFramePr>
        <p:xfrm>
          <a:off x="0" y="1124744"/>
          <a:ext cx="8905954" cy="2726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7991"/>
            <a:ext cx="7740352" cy="972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DAEDEF">
                    <a:lumMod val="25000"/>
                  </a:srgb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Информация об обучающихся с ОВЗ и инвалидах, реализации мероприятий ИПРА в системе образования Новосибирской области</a:t>
            </a:r>
            <a:endParaRPr lang="ru-RU" sz="1800" b="1" dirty="0">
              <a:solidFill>
                <a:srgbClr val="DAEDEF">
                  <a:lumMod val="25000"/>
                </a:srgb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2761141"/>
              </p:ext>
            </p:extLst>
          </p:nvPr>
        </p:nvGraphicFramePr>
        <p:xfrm>
          <a:off x="-45267" y="3994771"/>
          <a:ext cx="890595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43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рек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рек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12473</TotalTime>
  <Words>568</Words>
  <Application>Microsoft Office PowerPoint</Application>
  <PresentationFormat>Экран (4:3)</PresentationFormat>
  <Paragraphs>141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18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Constantia</vt:lpstr>
      <vt:lpstr>Franklin Gothic Book</vt:lpstr>
      <vt:lpstr>Franklin Gothic Demi</vt:lpstr>
      <vt:lpstr>Franklin Gothic Medium</vt:lpstr>
      <vt:lpstr>Times New Roman</vt:lpstr>
      <vt:lpstr>Wingdings</vt:lpstr>
      <vt:lpstr>Wingdings 2</vt:lpstr>
      <vt:lpstr>1_Специальное оформление</vt:lpstr>
      <vt:lpstr>Специальное оформление</vt:lpstr>
      <vt:lpstr>Тема2</vt:lpstr>
      <vt:lpstr>2_Специальное оформление</vt:lpstr>
      <vt:lpstr>Оформление по умолчанию</vt:lpstr>
      <vt:lpstr>1_Поток</vt:lpstr>
      <vt:lpstr>4_Трек</vt:lpstr>
      <vt:lpstr>11_Трек</vt:lpstr>
      <vt:lpstr>2_Тема Office</vt:lpstr>
      <vt:lpstr>1_Тема Office</vt:lpstr>
      <vt:lpstr>3_Тема Office</vt:lpstr>
      <vt:lpstr>  Единая база учета детей с ОВЗ и детей-инвалидов  как инструмент мониторинга  выполнения рекомендаций ПМПК в системе образования Новосибирской области   </vt:lpstr>
      <vt:lpstr>Мониторинг доступности образовательной среды  для обучающихся с ОВЗ и детей-инвалидов  в образовательных организациях Новосибирской области</vt:lpstr>
      <vt:lpstr>Презентация PowerPoint</vt:lpstr>
      <vt:lpstr>Презентация PowerPoint</vt:lpstr>
      <vt:lpstr>Мониторинг доступности образовательной среды для обучающихся с ОВЗ и детей-инвалидов в образовательных организациях Новосибирской области</vt:lpstr>
      <vt:lpstr>Единая база учёта детей с ОВЗ  и детей инвалидов как ресурс обеспечения доступности и качества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 ребенка</vt:lpstr>
      <vt:lpstr>Карта ребенка</vt:lpstr>
      <vt:lpstr>Отчетность БД ОВЗ </vt:lpstr>
      <vt:lpstr>Отчетность БД ОВЗ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Пользователь Windows</cp:lastModifiedBy>
  <cp:revision>562</cp:revision>
  <cp:lastPrinted>2020-11-16T09:47:18Z</cp:lastPrinted>
  <dcterms:created xsi:type="dcterms:W3CDTF">2015-09-15T04:16:58Z</dcterms:created>
  <dcterms:modified xsi:type="dcterms:W3CDTF">2022-03-28T04:36:12Z</dcterms:modified>
</cp:coreProperties>
</file>