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72" r:id="rId5"/>
    <p:sldId id="283" r:id="rId6"/>
    <p:sldId id="274" r:id="rId7"/>
    <p:sldId id="259" r:id="rId8"/>
    <p:sldId id="277" r:id="rId9"/>
    <p:sldId id="267" r:id="rId10"/>
    <p:sldId id="279" r:id="rId11"/>
    <p:sldId id="280" r:id="rId12"/>
    <p:sldId id="281" r:id="rId13"/>
    <p:sldId id="282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90A"/>
    <a:srgbClr val="726150"/>
    <a:srgbClr val="341312"/>
    <a:srgbClr val="00CCFF"/>
    <a:srgbClr val="6699FF"/>
    <a:srgbClr val="FF66CC"/>
    <a:srgbClr val="009900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5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9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1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1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1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7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8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0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503B-700B-46FB-8028-FF2FE3665178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59B0-6E10-403A-9762-BC4445ECC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1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kargat_ocdk@edu54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0127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«Взаимодействие ПМПК и ППк образовательной организации: организационные аспекты»</a:t>
            </a:r>
            <a:r>
              <a:rPr lang="ru-RU" sz="3600" b="1" i="1" dirty="0">
                <a:solidFill>
                  <a:srgbClr val="C00000"/>
                </a:solidFill>
              </a:rPr>
              <a:t/>
            </a:r>
            <a:br>
              <a:rPr lang="ru-RU" sz="3600" b="1" i="1" dirty="0">
                <a:solidFill>
                  <a:srgbClr val="C00000"/>
                </a:solidFill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7536" y="3861048"/>
            <a:ext cx="4176464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Тинникова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Васильевна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Каргатским филиалом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 НСО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«ОЦДК»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ОЦСППО\ОЦДиК-общее\логотип испр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32"/>
            <a:ext cx="19797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Шефа\Downloads\каргатский-фили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4720791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23" y="186531"/>
            <a:ext cx="8712968" cy="6360368"/>
          </a:xfrm>
          <a:prstGeom prst="rect">
            <a:avLst/>
          </a:prstGeom>
          <a:ln>
            <a:solidFill>
              <a:srgbClr val="CCFFCC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 ТПМПК и ППк 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75656" y="3284984"/>
            <a:ext cx="2741463" cy="89572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28575" cap="rnd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выступление на семинарах руководителей ОО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Трапеция 29"/>
          <p:cNvSpPr/>
          <p:nvPr/>
        </p:nvSpPr>
        <p:spPr>
          <a:xfrm>
            <a:off x="827584" y="1844824"/>
            <a:ext cx="3888432" cy="1359602"/>
          </a:xfrm>
          <a:prstGeom prst="trapezoid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cmpd="dbl">
            <a:solidFill>
              <a:schemeClr val="accent4">
                <a:lumMod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2. Административно-управленческая деятельность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656" y="5157192"/>
            <a:ext cx="2741463" cy="895721"/>
          </a:xfrm>
          <a:prstGeom prst="roundRect">
            <a:avLst/>
          </a:prstGeom>
          <a:solidFill>
            <a:srgbClr val="6699FF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участие в межведомственных совещаниях при заместителе Главы </a:t>
            </a:r>
            <a:r>
              <a:rPr lang="ru-RU" sz="1200" b="1" dirty="0" err="1" smtClean="0"/>
              <a:t>Каргатского</a:t>
            </a:r>
            <a:r>
              <a:rPr lang="ru-RU" sz="1200" b="1" dirty="0" smtClean="0"/>
              <a:t> района НСО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5656" y="4221088"/>
            <a:ext cx="2741463" cy="895721"/>
          </a:xfrm>
          <a:prstGeom prst="roundRect">
            <a:avLst/>
          </a:prstGeom>
          <a:solidFill>
            <a:srgbClr val="FF66CC">
              <a:alpha val="23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консультирование административного состава ОО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6" name="Picture 2" descr="G:\Офис\2022\ОЦДК\совещание в администр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4194609" cy="2796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8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23" y="186531"/>
            <a:ext cx="8712968" cy="6360368"/>
          </a:xfrm>
          <a:prstGeom prst="rect">
            <a:avLst/>
          </a:prstGeom>
          <a:ln>
            <a:solidFill>
              <a:srgbClr val="CCFFCC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341312"/>
                </a:solidFill>
              </a:rPr>
              <a:t>Взаимодействие ТПМПК и ППк 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75656" y="3284984"/>
            <a:ext cx="2741463" cy="89572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28575" cap="rnd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практико-ориентированные семинары  для председателей и членов ППк</a:t>
            </a:r>
            <a:endParaRPr lang="ru-RU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Трапеция 29"/>
          <p:cNvSpPr/>
          <p:nvPr/>
        </p:nvSpPr>
        <p:spPr>
          <a:xfrm>
            <a:off x="827584" y="1844824"/>
            <a:ext cx="3888432" cy="1359602"/>
          </a:xfrm>
          <a:prstGeom prst="trapezoid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cmpd="dbl">
            <a:solidFill>
              <a:schemeClr val="accent4">
                <a:lumMod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3. Консультативно-методическая работа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656" y="5157192"/>
            <a:ext cx="2741463" cy="895721"/>
          </a:xfrm>
          <a:prstGeom prst="roundRect">
            <a:avLst/>
          </a:prstGeom>
          <a:solidFill>
            <a:srgbClr val="6699FF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оказание консультативно-методической помощи в рамках проведения </a:t>
            </a:r>
            <a:r>
              <a:rPr lang="ru-RU" sz="1600" b="1" dirty="0" err="1" smtClean="0"/>
              <a:t>ДКРз</a:t>
            </a:r>
            <a:r>
              <a:rPr lang="ru-RU" sz="1600" b="1" dirty="0" smtClean="0"/>
              <a:t> и ТПМПК</a:t>
            </a:r>
            <a:r>
              <a:rPr lang="ru-RU" sz="1200" b="1" dirty="0" smtClean="0"/>
              <a:t> 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5656" y="4221088"/>
            <a:ext cx="2741463" cy="895721"/>
          </a:xfrm>
          <a:prstGeom prst="roundRect">
            <a:avLst/>
          </a:prstGeom>
          <a:solidFill>
            <a:srgbClr val="FF66CC">
              <a:alpha val="23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мини-стажировки по процедуре проведения </a:t>
            </a:r>
            <a:r>
              <a:rPr lang="ru-RU" sz="1600" b="1" dirty="0" err="1" smtClean="0"/>
              <a:t>ППк</a:t>
            </a:r>
            <a:r>
              <a:rPr lang="ru-RU" sz="1600" b="1" dirty="0" smtClean="0"/>
              <a:t> 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 descr="G:\Офис\2018\ОМП\Каргат-статья о методическом выезде 19.10\Семинар-практикум в Первотроицком детском са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240360" cy="2430271"/>
          </a:xfrm>
          <a:prstGeom prst="rect">
            <a:avLst/>
          </a:prstGeom>
          <a:noFill/>
        </p:spPr>
      </p:pic>
      <p:pic>
        <p:nvPicPr>
          <p:cNvPr id="35842" name="Picture 2" descr="G:\Офис\2019 год\ОМП\01.11. Каргат_статья семинар_Убинка\консилиум рассматривает портрет ребёнка с задеоржкой психического развити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1974894" cy="2633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8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23" y="186531"/>
            <a:ext cx="8712968" cy="6360368"/>
          </a:xfrm>
          <a:prstGeom prst="rect">
            <a:avLst/>
          </a:prstGeom>
          <a:ln>
            <a:solidFill>
              <a:srgbClr val="CCFFCC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 ТПМПК и ППк 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0" name="Picture 2" descr="G:\Офис\2022\ОЦДК\модул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000684" cy="4058133"/>
          </a:xfrm>
          <a:prstGeom prst="rect">
            <a:avLst/>
          </a:prstGeom>
          <a:noFill/>
        </p:spPr>
      </p:pic>
      <p:pic>
        <p:nvPicPr>
          <p:cNvPr id="32771" name="Picture 3" descr="G:\Офис\2022\ОЦДК\Модуль.jpg"/>
          <p:cNvPicPr>
            <a:picLocks noChangeAspect="1" noChangeArrowheads="1"/>
          </p:cNvPicPr>
          <p:nvPr/>
        </p:nvPicPr>
        <p:blipFill>
          <a:blip r:embed="rId3" cstate="print"/>
          <a:srcRect l="2152" r="2514"/>
          <a:stretch>
            <a:fillRect/>
          </a:stretch>
        </p:blipFill>
        <p:spPr bwMode="auto">
          <a:xfrm>
            <a:off x="2915816" y="1124744"/>
            <a:ext cx="3024336" cy="4248472"/>
          </a:xfrm>
          <a:prstGeom prst="rect">
            <a:avLst/>
          </a:prstGeom>
          <a:noFill/>
        </p:spPr>
      </p:pic>
      <p:pic>
        <p:nvPicPr>
          <p:cNvPr id="32772" name="Picture 4" descr="G:\Офис\2022\ОЦДК\Модуль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701" y="1052736"/>
            <a:ext cx="3076299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8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G:\Офис\2018\ОМП\Каргат_статья_09.10.2018\Занятие педагога-психол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3314681" cy="3372051"/>
          </a:xfrm>
          <a:prstGeom prst="rect">
            <a:avLst/>
          </a:prstGeom>
          <a:noFill/>
        </p:spPr>
      </p:pic>
      <p:pic>
        <p:nvPicPr>
          <p:cNvPr id="34818" name="Picture 2" descr="G:\Офис\2018\ОМП\Каргат_статья_09.10.2018\приёмы невербальных коммуникаций, занятие социального педаго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4485112" cy="2623144"/>
          </a:xfrm>
          <a:prstGeom prst="rect">
            <a:avLst/>
          </a:prstGeom>
          <a:noFill/>
        </p:spPr>
      </p:pic>
      <p:pic>
        <p:nvPicPr>
          <p:cNvPr id="34820" name="Picture 4" descr="G:\Офис\2022\ОЦДК\ПМПК 2.jpg"/>
          <p:cNvPicPr>
            <a:picLocks noChangeAspect="1" noChangeArrowheads="1"/>
          </p:cNvPicPr>
          <p:nvPr/>
        </p:nvPicPr>
        <p:blipFill>
          <a:blip r:embed="rId4" cstate="print"/>
          <a:srcRect l="8566" t="19274" r="16479" b="25046"/>
          <a:stretch>
            <a:fillRect/>
          </a:stretch>
        </p:blipFill>
        <p:spPr bwMode="auto">
          <a:xfrm>
            <a:off x="395536" y="332656"/>
            <a:ext cx="4362024" cy="3240360"/>
          </a:xfrm>
          <a:prstGeom prst="rect">
            <a:avLst/>
          </a:prstGeom>
          <a:noFill/>
        </p:spPr>
      </p:pic>
      <p:pic>
        <p:nvPicPr>
          <p:cNvPr id="34821" name="Picture 5" descr="G:\Офис\2022\ОЦДК\IMG_1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3816424" cy="254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5904656" cy="158417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Адрес и контактные данные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Каргатского филиала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ГБУ НСО ОЦДК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820472" cy="2697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________________________________________</a:t>
            </a:r>
          </a:p>
          <a:p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Новосибирская область, город Каргат, ул. Транспортная, д.14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kargat_ocdk@edu54.ru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Телефон :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8 (383 – 65) 23 261</a:t>
            </a:r>
          </a:p>
          <a:p>
            <a:pPr>
              <a:buNone/>
            </a:pPr>
            <a:endParaRPr lang="ru-RU" sz="1600" u="sng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1026" name="Picture 2" descr="C:\Users\Шефа\Desktop\Скриншот 28-03-2022 101214.jp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364088" y="3933056"/>
            <a:ext cx="3203848" cy="2767615"/>
          </a:xfrm>
          <a:prstGeom prst="rect">
            <a:avLst/>
          </a:prstGeom>
          <a:noFill/>
        </p:spPr>
      </p:pic>
      <p:pic>
        <p:nvPicPr>
          <p:cNvPr id="6" name="Рисунок 5" descr="F:\ОЦСППО\ОЦДиК-общее\логотип испр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339752" y="692696"/>
            <a:ext cx="2160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ПМПК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G:\Офис\2022\ОЦДК\19811ad8b9c806b6b85a38172ff47e4c.png"/>
          <p:cNvPicPr>
            <a:picLocks noChangeAspect="1" noChangeArrowheads="1"/>
          </p:cNvPicPr>
          <p:nvPr/>
        </p:nvPicPr>
        <p:blipFill>
          <a:blip r:embed="rId2" cstate="print"/>
          <a:srcRect l="5800" t="4532" r="1401"/>
          <a:stretch>
            <a:fillRect/>
          </a:stretch>
        </p:blipFill>
        <p:spPr bwMode="auto">
          <a:xfrm>
            <a:off x="2411760" y="1412776"/>
            <a:ext cx="4608512" cy="303356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4894935" y="691709"/>
            <a:ext cx="2160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ППк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59" y="4488305"/>
            <a:ext cx="8424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Психолого-медико-педагогическая комиссия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Психолого-педагогический консилиум -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важные субъекты в системе психолого-педагогического и социального сопровождения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с ограниченными возможностями здоровья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Офис\2022\ОЦДК\Положение о ПМПК.jpg"/>
          <p:cNvPicPr>
            <a:picLocks noChangeAspect="1" noChangeArrowheads="1"/>
          </p:cNvPicPr>
          <p:nvPr/>
        </p:nvPicPr>
        <p:blipFill rotWithShape="1">
          <a:blip r:embed="rId2" cstate="print"/>
          <a:srcRect b="54225"/>
          <a:stretch/>
        </p:blipFill>
        <p:spPr bwMode="auto">
          <a:xfrm>
            <a:off x="179512" y="116632"/>
            <a:ext cx="4359076" cy="2230744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7544" y="2348411"/>
            <a:ext cx="84249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12. Комиссия имеет право:</a:t>
            </a:r>
          </a:p>
          <a:p>
            <a:pPr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запрашивать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органов исполнительной власти, правоохранительных органов, организаций и граждан сведения, необходимые для осуществления своей деятельности;</a:t>
            </a:r>
          </a:p>
          <a:p>
            <a:pPr fontAlgn="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осуществлять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учета рекомендаций комиссии по созданию необходимых условий для обучения и воспитания детей в образовательных организациях, а также в семье (с согласия родителей (законных представителей) детей);</a:t>
            </a:r>
          </a:p>
          <a:p>
            <a:pPr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вносить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органы государственной власти субъектов Российской Федерации, осуществляющие государственное управление в сфере образования, и органы местного самоуправления, осуществляющие управление в сфере образования, предложения по вопросам совершенствования деятельности комиссий.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фис\2022\ОЦДК\Положение о ППк.jpg"/>
          <p:cNvPicPr>
            <a:picLocks noChangeAspect="1" noChangeArrowheads="1"/>
          </p:cNvPicPr>
          <p:nvPr/>
        </p:nvPicPr>
        <p:blipFill rotWithShape="1">
          <a:blip r:embed="rId2" cstate="print"/>
          <a:srcRect l="7338" t="6559" r="3717" b="52625"/>
          <a:stretch/>
        </p:blipFill>
        <p:spPr bwMode="auto">
          <a:xfrm>
            <a:off x="28600" y="116632"/>
            <a:ext cx="4099036" cy="2648607"/>
          </a:xfrm>
          <a:prstGeom prst="rect">
            <a:avLst/>
          </a:prstGeom>
          <a:noFill/>
        </p:spPr>
      </p:pic>
      <p:pic>
        <p:nvPicPr>
          <p:cNvPr id="3075" name="Picture 3" descr="G:\Офис\2022\ОЦДК\Положение о ППк цель.jpg"/>
          <p:cNvPicPr>
            <a:picLocks noChangeAspect="1" noChangeArrowheads="1"/>
          </p:cNvPicPr>
          <p:nvPr/>
        </p:nvPicPr>
        <p:blipFill rotWithShape="1">
          <a:blip r:embed="rId3" cstate="print"/>
          <a:srcRect l="7340" t="2166" r="3038" b="55023"/>
          <a:stretch/>
        </p:blipFill>
        <p:spPr bwMode="auto">
          <a:xfrm>
            <a:off x="3491880" y="3068960"/>
            <a:ext cx="5044967" cy="3221405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161763" y="4077072"/>
            <a:ext cx="5400600" cy="8640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Взаимодействие Каргатского филиала ГБУ НСО «ОЦДК» с образовательными организациями Каргатского, </a:t>
            </a:r>
            <a:r>
              <a:rPr lang="ru-RU" sz="2000" b="1" dirty="0" err="1" smtClean="0"/>
              <a:t>Чулымского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Доволенского</a:t>
            </a:r>
            <a:r>
              <a:rPr lang="ru-RU" sz="2000" b="1" dirty="0" smtClean="0"/>
              <a:t> районов НСО</a:t>
            </a:r>
            <a:endParaRPr lang="ru-RU" sz="2000" b="1" dirty="0"/>
          </a:p>
        </p:txBody>
      </p:sp>
      <p:pic>
        <p:nvPicPr>
          <p:cNvPr id="33803" name="Picture 11" descr="G:\Офис\2022\ОЦДК\Каргатский район карта.jpg"/>
          <p:cNvPicPr>
            <a:picLocks noChangeAspect="1" noChangeArrowheads="1"/>
          </p:cNvPicPr>
          <p:nvPr/>
        </p:nvPicPr>
        <p:blipFill rotWithShape="1">
          <a:blip r:embed="rId2" cstate="print"/>
          <a:srcRect l="26375" t="26087" r="27163" b="14402"/>
          <a:stretch/>
        </p:blipFill>
        <p:spPr bwMode="auto">
          <a:xfrm>
            <a:off x="251520" y="1412776"/>
            <a:ext cx="3930061" cy="3473289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>
            <a:off x="2699792" y="2636912"/>
            <a:ext cx="432048" cy="350948"/>
          </a:xfrm>
          <a:prstGeom prst="straightConnector1">
            <a:avLst/>
          </a:prstGeom>
          <a:ln>
            <a:solidFill>
              <a:srgbClr val="DC690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3806" name="Picture 14" descr="G:\Офис\2022\ОЦДК\Каргатский филиала.jp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 l="6876" t="8362" r="6501" b="10139"/>
          <a:stretch>
            <a:fillRect/>
          </a:stretch>
        </p:blipFill>
        <p:spPr bwMode="auto">
          <a:xfrm>
            <a:off x="1948024" y="2276872"/>
            <a:ext cx="386679" cy="36004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948024" y="3284984"/>
            <a:ext cx="216024" cy="584516"/>
          </a:xfrm>
          <a:prstGeom prst="straightConnector1">
            <a:avLst/>
          </a:prstGeom>
          <a:ln>
            <a:solidFill>
              <a:srgbClr val="DC690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/>
          <p:nvPr/>
        </p:nvGrpSpPr>
        <p:grpSpPr>
          <a:xfrm>
            <a:off x="107504" y="1614708"/>
            <a:ext cx="3615157" cy="1229129"/>
            <a:chOff x="0" y="0"/>
            <a:chExt cx="2425691" cy="122912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2425691" cy="122912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60001" y="60001"/>
              <a:ext cx="2305689" cy="1109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0070C0"/>
                  </a:solidFill>
                </a:rPr>
                <a:t>1. Мониторинг карт детей в БД детей с ОВЗ, прошедших ТПМПК</a:t>
              </a:r>
              <a:endParaRPr lang="ru-RU" sz="2000" kern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651502" y="180563"/>
            <a:ext cx="6286512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 smtClean="0"/>
              <a:t>Сопровождение деятельности консилиумов образовательных организаций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828525" y="827549"/>
            <a:ext cx="481160" cy="79208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G:\Офис\2022\ОЦДК\ОБД1.png"/>
          <p:cNvPicPr>
            <a:picLocks noChangeAspect="1" noChangeArrowheads="1"/>
          </p:cNvPicPr>
          <p:nvPr/>
        </p:nvPicPr>
        <p:blipFill>
          <a:blip r:embed="rId2" cstate="print">
            <a:lum bright="-35000" contrast="53000"/>
          </a:blip>
          <a:srcRect t="7114" r="639" b="6051"/>
          <a:stretch>
            <a:fillRect/>
          </a:stretch>
        </p:blipFill>
        <p:spPr bwMode="auto">
          <a:xfrm>
            <a:off x="0" y="4077072"/>
            <a:ext cx="5657050" cy="2780928"/>
          </a:xfrm>
          <a:prstGeom prst="rect">
            <a:avLst/>
          </a:prstGeom>
          <a:noFill/>
        </p:spPr>
      </p:pic>
      <p:pic>
        <p:nvPicPr>
          <p:cNvPr id="27651" name="Picture 3" descr="G:\Офис\2022\ОЦДК\ОБД 3.pn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 t="29269" r="34621"/>
          <a:stretch>
            <a:fillRect/>
          </a:stretch>
        </p:blipFill>
        <p:spPr bwMode="auto">
          <a:xfrm>
            <a:off x="4427984" y="1196752"/>
            <a:ext cx="4536504" cy="2760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8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Desktop-7aq9qsb\секретарь общее\Общие документы секретарь\ОТЧЕТ  КАРГАТ 2018 год\4 квартал 2018 г\Регпроект\Довольное семинар 23 ноября\фото\IMG_1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080974" cy="2053982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339752" y="2636912"/>
            <a:ext cx="3860360" cy="1102494"/>
            <a:chOff x="0" y="1313210"/>
            <a:chExt cx="2364401" cy="110249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332332"/>
              <a:ext cx="2364401" cy="1083372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2886" y="1313210"/>
              <a:ext cx="2258629" cy="977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ru-RU" sz="2400" b="1" dirty="0" smtClean="0">
                  <a:solidFill>
                    <a:srgbClr val="0070C0"/>
                  </a:solidFill>
                </a:rPr>
                <a:t>2. Мониторинг деятельности ППк</a:t>
              </a:r>
              <a:endParaRPr lang="ru-RU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403648" y="71989"/>
            <a:ext cx="6286512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/>
              <a:t>Сопровождение деятельности консилиумов образовательных организаций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202604" y="764704"/>
            <a:ext cx="481160" cy="187220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2555776" y="3861048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508104" y="3789040"/>
            <a:ext cx="351656" cy="927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Скругленный прямоугольник 4"/>
          <p:cNvSpPr/>
          <p:nvPr/>
        </p:nvSpPr>
        <p:spPr>
          <a:xfrm>
            <a:off x="179512" y="4797152"/>
            <a:ext cx="3816424" cy="1584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5013176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полнота и соответствие содержания документов консилиума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4860032" y="4797152"/>
            <a:ext cx="3816424" cy="1584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созданных в соответствии с рекомендациями ТПМПК в ОО специальных образовательных условий для обучающихся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/>
          <p:nvPr/>
        </p:nvGrpSpPr>
        <p:grpSpPr>
          <a:xfrm>
            <a:off x="199940" y="1561926"/>
            <a:ext cx="3615157" cy="1229129"/>
            <a:chOff x="70810" y="463500"/>
            <a:chExt cx="2425691" cy="122912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0810" y="463500"/>
              <a:ext cx="2425691" cy="122912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30811" y="540286"/>
              <a:ext cx="2305689" cy="1109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0070C0"/>
                  </a:solidFill>
                </a:rPr>
                <a:t>1.Мониторинг карт детей БД ОВЗ, прошедших ТПМПК</a:t>
              </a:r>
              <a:endParaRPr lang="ru-RU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2530388" y="3668012"/>
            <a:ext cx="3860360" cy="1083372"/>
            <a:chOff x="-59653" y="2056278"/>
            <a:chExt cx="2364401" cy="10833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59653" y="2056278"/>
              <a:ext cx="2364401" cy="1083372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2109164"/>
              <a:ext cx="2258629" cy="977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ru-RU" sz="2400" b="1" dirty="0" smtClean="0">
                  <a:solidFill>
                    <a:srgbClr val="0070C0"/>
                  </a:solidFill>
                </a:rPr>
                <a:t>2.Мониторинг деятельности ППк</a:t>
              </a:r>
              <a:endParaRPr lang="ru-RU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938810" y="123827"/>
            <a:ext cx="6286512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/>
              <a:t>Сопровождение деятельности консилиумов образовательных организаций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104322" y="920400"/>
            <a:ext cx="481160" cy="50405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253155" y="920400"/>
            <a:ext cx="481160" cy="258060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86656" y="5305074"/>
            <a:ext cx="3860360" cy="1083372"/>
          </a:xfrm>
          <a:prstGeom prst="roundRect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4"/>
          <p:cNvSpPr/>
          <p:nvPr/>
        </p:nvSpPr>
        <p:spPr>
          <a:xfrm>
            <a:off x="5359350" y="5305074"/>
            <a:ext cx="3687666" cy="977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3.Анализ входящих документов на ТПМПК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962603" y="983642"/>
            <a:ext cx="481160" cy="410154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23" y="186531"/>
            <a:ext cx="8712968" cy="6360368"/>
          </a:xfrm>
          <a:prstGeom prst="rect">
            <a:avLst/>
          </a:prstGeom>
          <a:ln>
            <a:solidFill>
              <a:srgbClr val="CCFFCC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Взаимодействие ТПМПК и ППк 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03648" y="2492896"/>
            <a:ext cx="2741463" cy="89572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28575" cap="rnd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процедура мониторинга деятельности </a:t>
            </a:r>
            <a:r>
              <a:rPr lang="ru-RU" sz="1600" b="1" dirty="0" err="1"/>
              <a:t>ППк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Трапеция 29"/>
          <p:cNvSpPr/>
          <p:nvPr/>
        </p:nvSpPr>
        <p:spPr>
          <a:xfrm>
            <a:off x="899592" y="1052736"/>
            <a:ext cx="3888432" cy="1359602"/>
          </a:xfrm>
          <a:prstGeom prst="trapezoid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cmpd="dbl">
            <a:solidFill>
              <a:schemeClr val="accent4">
                <a:lumMod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1. Оказание методической помощи </a:t>
            </a:r>
            <a:r>
              <a:rPr lang="ru-RU" sz="1600" b="1" dirty="0" err="1" smtClean="0"/>
              <a:t>ППк</a:t>
            </a:r>
            <a:r>
              <a:rPr lang="ru-RU" sz="1600" b="1" dirty="0" smtClean="0"/>
              <a:t> образовательных организаций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656" y="4509120"/>
            <a:ext cx="2741463" cy="895721"/>
          </a:xfrm>
          <a:prstGeom prst="roundRect">
            <a:avLst/>
          </a:prstGeom>
          <a:solidFill>
            <a:srgbClr val="6699FF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мини-стажировки по процедуре проведения </a:t>
            </a:r>
            <a:r>
              <a:rPr lang="ru-RU" sz="1600" b="1" dirty="0" err="1"/>
              <a:t>ППк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5656" y="3501008"/>
            <a:ext cx="2741463" cy="895721"/>
          </a:xfrm>
          <a:prstGeom prst="roundRect">
            <a:avLst/>
          </a:prstGeom>
          <a:solidFill>
            <a:srgbClr val="FF66CC">
              <a:alpha val="23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возврат документов для внесения поправок при камеральной обработке документов ППк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5656" y="5517232"/>
            <a:ext cx="2741463" cy="895721"/>
          </a:xfrm>
          <a:prstGeom prst="roundRect">
            <a:avLst/>
          </a:prstGeom>
          <a:solidFill>
            <a:srgbClr val="00CCFF">
              <a:alpha val="17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консультации членов </a:t>
            </a:r>
            <a:r>
              <a:rPr lang="ru-RU" sz="1600" b="1" dirty="0" err="1"/>
              <a:t>ППк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G:\Офис\2018\ОМП\Каргат-статья о методическом выезде 19.10\Обсуждение урока математ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420" y="3356992"/>
            <a:ext cx="3230036" cy="2996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8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16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347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Тема Office</vt:lpstr>
      <vt:lpstr>«Взаимодействие ПМПК и ППк образовательной организации: организационные аспекты» </vt:lpstr>
      <vt:lpstr>Презентация PowerPoint</vt:lpstr>
      <vt:lpstr>Презентация PowerPoint</vt:lpstr>
      <vt:lpstr>Презентация PowerPoint</vt:lpstr>
      <vt:lpstr>Взаимодействие Каргатского филиала ГБУ НСО «ОЦДК» с образовательными организациями Каргатского, Чулымского и Доволенского районов НСО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Адрес и контактные данные  Каргатского филиала  ГБУ НСО ОЦДК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социального педагога психолого-медико-педагогической комиссии в вопросах организации взаимодействия с социальной средой обучающегося»,</dc:title>
  <dc:creator>Юля</dc:creator>
  <cp:lastModifiedBy>Пользователь Windows</cp:lastModifiedBy>
  <cp:revision>108</cp:revision>
  <dcterms:created xsi:type="dcterms:W3CDTF">2020-03-19T07:29:38Z</dcterms:created>
  <dcterms:modified xsi:type="dcterms:W3CDTF">2022-03-28T04:24:42Z</dcterms:modified>
</cp:coreProperties>
</file>