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4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64400-7A82-43B6-BC41-1810616CDFFE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B00462-78D3-410F-AE5E-CF7371250E6B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прелингвальные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(врожденная глухота)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51D11A-A6A7-4E0B-A962-340794980946}" type="parTrans" cxnId="{5D34903E-20E7-4E34-A65D-D7D999887EA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0C6DBB-14DD-45C0-AB87-8E7880F49251}" type="sibTrans" cxnId="{5D34903E-20E7-4E34-A65D-D7D999887EA0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29F7E7-1150-48DE-A937-A157CC9190BA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долингвальные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(нарушение слуха возникло до овладения речью)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F0E2B2-2CAA-414D-B0DD-2A23CA28FA2C}" type="parTrans" cxnId="{001B0C55-2A6C-4EE0-BD85-0897B4DF299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D1AE50-A0FF-461E-AC20-5DA2A2962A9B}" type="sibTrans" cxnId="{001B0C55-2A6C-4EE0-BD85-0897B4DF2995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B49CDE-C0EC-47F5-AA0C-5281C84CE3D1}">
      <dgm:prSet phldrT="[Текст]" custT="1"/>
      <dgm:spPr/>
      <dgm:t>
        <a:bodyPr/>
        <a:lstStyle/>
        <a:p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постлингвальные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(нарушение слуха возникло после овладения речью)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73F9DB-6F7D-4D1A-9470-FF9B67EE8E9E}" type="parTrans" cxnId="{76DBDEF0-6FBD-4E9A-95A2-DDB2F761793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4D15A4-B9AE-4A3A-9A76-8257F6DE7896}" type="sibTrans" cxnId="{76DBDEF0-6FBD-4E9A-95A2-DDB2F7617939}">
      <dgm:prSet/>
      <dgm:spPr/>
      <dgm:t>
        <a:bodyPr/>
        <a:lstStyle/>
        <a:p>
          <a:endParaRPr lang="ru-RU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FC6257-D9D9-46D6-BE82-01726F095109}" type="pres">
      <dgm:prSet presAssocID="{7D864400-7A82-43B6-BC41-1810616CDF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798C76-0CE0-42BF-904F-73EE47530C16}" type="pres">
      <dgm:prSet presAssocID="{36B00462-78D3-410F-AE5E-CF7371250E6B}" presName="composite" presStyleCnt="0"/>
      <dgm:spPr/>
    </dgm:pt>
    <dgm:pt modelId="{D61EAEDD-A6A4-42C8-BE7D-566A552894FF}" type="pres">
      <dgm:prSet presAssocID="{36B00462-78D3-410F-AE5E-CF7371250E6B}" presName="rect1" presStyleLbl="trAlignAcc1" presStyleIdx="0" presStyleCnt="3" custScaleX="154035" custLinFactNeighborX="17815" custLinFactNeighborY="-102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16E2D-7BB1-4BBB-A678-8146F741A38D}" type="pres">
      <dgm:prSet presAssocID="{36B00462-78D3-410F-AE5E-CF7371250E6B}" presName="rect2" presStyleLbl="fgImgPlace1" presStyleIdx="0" presStyleCnt="3" custLinFactX="-18590" custLinFactNeighborX="-100000" custLinFactNeighborY="4085"/>
      <dgm:spPr/>
    </dgm:pt>
    <dgm:pt modelId="{FB3FA68D-79A5-4996-BEB3-4163D6F3B890}" type="pres">
      <dgm:prSet presAssocID="{B20C6DBB-14DD-45C0-AB87-8E7880F49251}" presName="sibTrans" presStyleCnt="0"/>
      <dgm:spPr/>
    </dgm:pt>
    <dgm:pt modelId="{569D6E72-DB5F-4F87-A9C8-09899EED6348}" type="pres">
      <dgm:prSet presAssocID="{1329F7E7-1150-48DE-A937-A157CC9190BA}" presName="composite" presStyleCnt="0"/>
      <dgm:spPr/>
    </dgm:pt>
    <dgm:pt modelId="{C3A49CE3-4E62-4B21-807B-432FF1043757}" type="pres">
      <dgm:prSet presAssocID="{1329F7E7-1150-48DE-A937-A157CC9190BA}" presName="rect1" presStyleLbl="trAlignAcc1" presStyleIdx="1" presStyleCnt="3" custScaleX="157294" custLinFactNeighborX="16144" custLinFactNeighborY="-6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7045C2-920E-4875-8E66-57139F1C53D7}" type="pres">
      <dgm:prSet presAssocID="{1329F7E7-1150-48DE-A937-A157CC9190BA}" presName="rect2" presStyleLbl="fgImgPlace1" presStyleIdx="1" presStyleCnt="3" custLinFactX="-18590" custLinFactNeighborX="-100000" custLinFactNeighborY="7606"/>
      <dgm:spPr/>
    </dgm:pt>
    <dgm:pt modelId="{BF98DBAD-4248-4A6E-B5E3-228D0E36CDB5}" type="pres">
      <dgm:prSet presAssocID="{8CD1AE50-A0FF-461E-AC20-5DA2A2962A9B}" presName="sibTrans" presStyleCnt="0"/>
      <dgm:spPr/>
    </dgm:pt>
    <dgm:pt modelId="{B20594D1-9A12-46A4-8B5E-6D66E03FDC0C}" type="pres">
      <dgm:prSet presAssocID="{A1B49CDE-C0EC-47F5-AA0C-5281C84CE3D1}" presName="composite" presStyleCnt="0"/>
      <dgm:spPr/>
    </dgm:pt>
    <dgm:pt modelId="{4F1328C0-E5B0-469A-A04F-D78B41F7AF79}" type="pres">
      <dgm:prSet presAssocID="{A1B49CDE-C0EC-47F5-AA0C-5281C84CE3D1}" presName="rect1" presStyleLbl="trAlignAcc1" presStyleIdx="2" presStyleCnt="3" custScaleX="154035" custLinFactNeighborX="17815" custLinFactNeighborY="-7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DA47E-B9E3-4A7D-96EF-148BA6A56045}" type="pres">
      <dgm:prSet presAssocID="{A1B49CDE-C0EC-47F5-AA0C-5281C84CE3D1}" presName="rect2" presStyleLbl="fgImgPlace1" presStyleIdx="2" presStyleCnt="3" custLinFactX="-18590" custLinFactNeighborX="-100000" custLinFactNeighborY="4631"/>
      <dgm:spPr/>
    </dgm:pt>
  </dgm:ptLst>
  <dgm:cxnLst>
    <dgm:cxn modelId="{09CA7CA3-F1A0-4B2B-B29E-610FD2A0735D}" type="presOf" srcId="{1329F7E7-1150-48DE-A937-A157CC9190BA}" destId="{C3A49CE3-4E62-4B21-807B-432FF1043757}" srcOrd="0" destOrd="0" presId="urn:microsoft.com/office/officeart/2008/layout/PictureStrips"/>
    <dgm:cxn modelId="{5D34903E-20E7-4E34-A65D-D7D999887EA0}" srcId="{7D864400-7A82-43B6-BC41-1810616CDFFE}" destId="{36B00462-78D3-410F-AE5E-CF7371250E6B}" srcOrd="0" destOrd="0" parTransId="{E351D11A-A6A7-4E0B-A962-340794980946}" sibTransId="{B20C6DBB-14DD-45C0-AB87-8E7880F49251}"/>
    <dgm:cxn modelId="{D1864351-AEF8-4162-9A10-89CF4D51B20F}" type="presOf" srcId="{7D864400-7A82-43B6-BC41-1810616CDFFE}" destId="{53FC6257-D9D9-46D6-BE82-01726F095109}" srcOrd="0" destOrd="0" presId="urn:microsoft.com/office/officeart/2008/layout/PictureStrips"/>
    <dgm:cxn modelId="{76DBDEF0-6FBD-4E9A-95A2-DDB2F7617939}" srcId="{7D864400-7A82-43B6-BC41-1810616CDFFE}" destId="{A1B49CDE-C0EC-47F5-AA0C-5281C84CE3D1}" srcOrd="2" destOrd="0" parTransId="{6973F9DB-6F7D-4D1A-9470-FF9B67EE8E9E}" sibTransId="{224D15A4-B9AE-4A3A-9A76-8257F6DE7896}"/>
    <dgm:cxn modelId="{8C23EBBF-64BD-46A1-9B3B-7A4D6C8839CC}" type="presOf" srcId="{A1B49CDE-C0EC-47F5-AA0C-5281C84CE3D1}" destId="{4F1328C0-E5B0-469A-A04F-D78B41F7AF79}" srcOrd="0" destOrd="0" presId="urn:microsoft.com/office/officeart/2008/layout/PictureStrips"/>
    <dgm:cxn modelId="{F1FD7C2A-173C-4E22-A894-D32F3FF9BBFD}" type="presOf" srcId="{36B00462-78D3-410F-AE5E-CF7371250E6B}" destId="{D61EAEDD-A6A4-42C8-BE7D-566A552894FF}" srcOrd="0" destOrd="0" presId="urn:microsoft.com/office/officeart/2008/layout/PictureStrips"/>
    <dgm:cxn modelId="{001B0C55-2A6C-4EE0-BD85-0897B4DF2995}" srcId="{7D864400-7A82-43B6-BC41-1810616CDFFE}" destId="{1329F7E7-1150-48DE-A937-A157CC9190BA}" srcOrd="1" destOrd="0" parTransId="{33F0E2B2-2CAA-414D-B0DD-2A23CA28FA2C}" sibTransId="{8CD1AE50-A0FF-461E-AC20-5DA2A2962A9B}"/>
    <dgm:cxn modelId="{B3637CA0-CDCE-4DC4-A71B-8F4FFC4B3B7C}" type="presParOf" srcId="{53FC6257-D9D9-46D6-BE82-01726F095109}" destId="{A5798C76-0CE0-42BF-904F-73EE47530C16}" srcOrd="0" destOrd="0" presId="urn:microsoft.com/office/officeart/2008/layout/PictureStrips"/>
    <dgm:cxn modelId="{9F0EC9BD-F41F-43D8-B15A-933003F2EC67}" type="presParOf" srcId="{A5798C76-0CE0-42BF-904F-73EE47530C16}" destId="{D61EAEDD-A6A4-42C8-BE7D-566A552894FF}" srcOrd="0" destOrd="0" presId="urn:microsoft.com/office/officeart/2008/layout/PictureStrips"/>
    <dgm:cxn modelId="{4CA7A47D-9533-4EEF-A248-D199F7A92B59}" type="presParOf" srcId="{A5798C76-0CE0-42BF-904F-73EE47530C16}" destId="{06F16E2D-7BB1-4BBB-A678-8146F741A38D}" srcOrd="1" destOrd="0" presId="urn:microsoft.com/office/officeart/2008/layout/PictureStrips"/>
    <dgm:cxn modelId="{A447775B-27B4-459C-A76B-3EF5BBACF670}" type="presParOf" srcId="{53FC6257-D9D9-46D6-BE82-01726F095109}" destId="{FB3FA68D-79A5-4996-BEB3-4163D6F3B890}" srcOrd="1" destOrd="0" presId="urn:microsoft.com/office/officeart/2008/layout/PictureStrips"/>
    <dgm:cxn modelId="{DE8C6B8C-C3CF-4CCD-98F3-79A7E732EE3A}" type="presParOf" srcId="{53FC6257-D9D9-46D6-BE82-01726F095109}" destId="{569D6E72-DB5F-4F87-A9C8-09899EED6348}" srcOrd="2" destOrd="0" presId="urn:microsoft.com/office/officeart/2008/layout/PictureStrips"/>
    <dgm:cxn modelId="{BB88E53B-C912-433B-B441-3D8C1CF02D99}" type="presParOf" srcId="{569D6E72-DB5F-4F87-A9C8-09899EED6348}" destId="{C3A49CE3-4E62-4B21-807B-432FF1043757}" srcOrd="0" destOrd="0" presId="urn:microsoft.com/office/officeart/2008/layout/PictureStrips"/>
    <dgm:cxn modelId="{D16CCACD-97D5-4494-B330-304AD2232DFB}" type="presParOf" srcId="{569D6E72-DB5F-4F87-A9C8-09899EED6348}" destId="{D97045C2-920E-4875-8E66-57139F1C53D7}" srcOrd="1" destOrd="0" presId="urn:microsoft.com/office/officeart/2008/layout/PictureStrips"/>
    <dgm:cxn modelId="{895B74C4-31AB-42A6-A694-E748FC67A0C3}" type="presParOf" srcId="{53FC6257-D9D9-46D6-BE82-01726F095109}" destId="{BF98DBAD-4248-4A6E-B5E3-228D0E36CDB5}" srcOrd="3" destOrd="0" presId="urn:microsoft.com/office/officeart/2008/layout/PictureStrips"/>
    <dgm:cxn modelId="{9BA259D9-619A-46E8-896B-D432EC69C370}" type="presParOf" srcId="{53FC6257-D9D9-46D6-BE82-01726F095109}" destId="{B20594D1-9A12-46A4-8B5E-6D66E03FDC0C}" srcOrd="4" destOrd="0" presId="urn:microsoft.com/office/officeart/2008/layout/PictureStrips"/>
    <dgm:cxn modelId="{2C85ED48-C718-49DA-9084-47B9E6844CC1}" type="presParOf" srcId="{B20594D1-9A12-46A4-8B5E-6D66E03FDC0C}" destId="{4F1328C0-E5B0-469A-A04F-D78B41F7AF79}" srcOrd="0" destOrd="0" presId="urn:microsoft.com/office/officeart/2008/layout/PictureStrips"/>
    <dgm:cxn modelId="{4565DB53-FD35-4395-BD7A-FB4F14BE21FC}" type="presParOf" srcId="{B20594D1-9A12-46A4-8B5E-6D66E03FDC0C}" destId="{CF0DA47E-B9E3-4A7D-96EF-148BA6A56045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FB5BE7-F07E-4A9C-B2D9-0EB9C4A1830A}" type="doc">
      <dgm:prSet loTypeId="urn:microsoft.com/office/officeart/2005/8/layout/hProcess9" loCatId="process" qsTypeId="urn:microsoft.com/office/officeart/2005/8/quickstyle/simple2" qsCatId="simple" csTypeId="urn:microsoft.com/office/officeart/2005/8/colors/accent1_1" csCatId="accent1" phldr="1"/>
      <dgm:spPr/>
    </dgm:pt>
    <dgm:pt modelId="{2E801FD0-F523-413C-8BEC-D4FD8B32A43B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От состояния глухоты или тяжелой тугоухости с разными вариантами речевого развития. </a:t>
          </a:r>
          <a:endParaRPr lang="ru-RU" sz="2000" dirty="0"/>
        </a:p>
      </dgm:t>
    </dgm:pt>
    <dgm:pt modelId="{F45786D9-E1B9-4E12-8619-AF9CD250699D}" type="parTrans" cxnId="{71650736-533A-4E38-A063-E074BEBC770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ADFF9BB6-B67E-4233-9382-DA3D37E3322B}" type="sibTrans" cxnId="{71650736-533A-4E38-A063-E074BEBC770F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8E9AB873-AB59-4952-996E-83AC1CA5165D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Переход от состояния «уже не глухой, но еще не слышащий», что больше уже характеризует речевое развитие ребенка с КИ. </a:t>
          </a:r>
          <a:endParaRPr lang="ru-RU" sz="2000" dirty="0"/>
        </a:p>
      </dgm:t>
    </dgm:pt>
    <dgm:pt modelId="{CFDABA56-6DD5-48FC-895F-29283711C523}" type="parTrans" cxnId="{6E4FAC25-CFE1-45EB-9888-53C2B4F67D6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D6EACAE9-B98A-4021-81B6-D4D29AA74D3B}" type="sibTrans" cxnId="{6E4FAC25-CFE1-45EB-9888-53C2B4F67D60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A2E99C19-B462-4DE8-A8ED-5C4B2603E3F0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Итоговое состояние – ребенок, вставший на путь естественного развития коммуникации и речи, который позволит овладеть в дальнейшем языковой системой русского языка. </a:t>
          </a:r>
          <a:endParaRPr lang="ru-RU" sz="1600" dirty="0"/>
        </a:p>
      </dgm:t>
    </dgm:pt>
    <dgm:pt modelId="{9F6CBCA9-2CD5-4437-ABBC-CEAF35D4F86F}" type="parTrans" cxnId="{95B0F935-2259-48ED-BB3E-843E41B765C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B2D97851-616D-4CDB-9C5B-BA870DEAC0B0}" type="sibTrans" cxnId="{95B0F935-2259-48ED-BB3E-843E41B765C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75652B20-ED45-49D8-B06A-6516D7756325}" type="pres">
      <dgm:prSet presAssocID="{51FB5BE7-F07E-4A9C-B2D9-0EB9C4A1830A}" presName="CompostProcess" presStyleCnt="0">
        <dgm:presLayoutVars>
          <dgm:dir/>
          <dgm:resizeHandles val="exact"/>
        </dgm:presLayoutVars>
      </dgm:prSet>
      <dgm:spPr/>
    </dgm:pt>
    <dgm:pt modelId="{92366459-B438-40F1-8C56-A4ADF1473D0A}" type="pres">
      <dgm:prSet presAssocID="{51FB5BE7-F07E-4A9C-B2D9-0EB9C4A1830A}" presName="arrow" presStyleLbl="bgShp" presStyleIdx="0" presStyleCnt="1" custScaleX="117647"/>
      <dgm:spPr/>
    </dgm:pt>
    <dgm:pt modelId="{D00305BE-CD58-4900-B3E4-F1ABED9B35AE}" type="pres">
      <dgm:prSet presAssocID="{51FB5BE7-F07E-4A9C-B2D9-0EB9C4A1830A}" presName="linearProcess" presStyleCnt="0"/>
      <dgm:spPr/>
    </dgm:pt>
    <dgm:pt modelId="{D610B648-5328-4043-B318-17F4CA446EA6}" type="pres">
      <dgm:prSet presAssocID="{2E801FD0-F523-413C-8BEC-D4FD8B32A43B}" presName="textNode" presStyleLbl="node1" presStyleIdx="0" presStyleCnt="3" custScaleY="184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31CD3-4349-4A1B-B8F2-49F20DFEA80D}" type="pres">
      <dgm:prSet presAssocID="{ADFF9BB6-B67E-4233-9382-DA3D37E3322B}" presName="sibTrans" presStyleCnt="0"/>
      <dgm:spPr/>
    </dgm:pt>
    <dgm:pt modelId="{2EBDAE11-4500-4747-B165-DD4DE69FAED6}" type="pres">
      <dgm:prSet presAssocID="{8E9AB873-AB59-4952-996E-83AC1CA5165D}" presName="textNode" presStyleLbl="node1" presStyleIdx="1" presStyleCnt="3" custScaleY="184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AAAF8-E4E9-4186-9930-0CEF42A6738B}" type="pres">
      <dgm:prSet presAssocID="{D6EACAE9-B98A-4021-81B6-D4D29AA74D3B}" presName="sibTrans" presStyleCnt="0"/>
      <dgm:spPr/>
    </dgm:pt>
    <dgm:pt modelId="{15A3CE0C-D1C7-4540-9120-6E2DC758216E}" type="pres">
      <dgm:prSet presAssocID="{A2E99C19-B462-4DE8-A8ED-5C4B2603E3F0}" presName="textNode" presStyleLbl="node1" presStyleIdx="2" presStyleCnt="3" custScaleX="96817" custScaleY="184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DB38EE-C079-48A5-A303-7110E1930224}" type="presOf" srcId="{2E801FD0-F523-413C-8BEC-D4FD8B32A43B}" destId="{D610B648-5328-4043-B318-17F4CA446EA6}" srcOrd="0" destOrd="0" presId="urn:microsoft.com/office/officeart/2005/8/layout/hProcess9"/>
    <dgm:cxn modelId="{0C1A4818-E259-4CB8-AFB3-A6571A077492}" type="presOf" srcId="{8E9AB873-AB59-4952-996E-83AC1CA5165D}" destId="{2EBDAE11-4500-4747-B165-DD4DE69FAED6}" srcOrd="0" destOrd="0" presId="urn:microsoft.com/office/officeart/2005/8/layout/hProcess9"/>
    <dgm:cxn modelId="{16199C61-1B44-4685-927F-6099855156CD}" type="presOf" srcId="{A2E99C19-B462-4DE8-A8ED-5C4B2603E3F0}" destId="{15A3CE0C-D1C7-4540-9120-6E2DC758216E}" srcOrd="0" destOrd="0" presId="urn:microsoft.com/office/officeart/2005/8/layout/hProcess9"/>
    <dgm:cxn modelId="{95B0F935-2259-48ED-BB3E-843E41B765CB}" srcId="{51FB5BE7-F07E-4A9C-B2D9-0EB9C4A1830A}" destId="{A2E99C19-B462-4DE8-A8ED-5C4B2603E3F0}" srcOrd="2" destOrd="0" parTransId="{9F6CBCA9-2CD5-4437-ABBC-CEAF35D4F86F}" sibTransId="{B2D97851-616D-4CDB-9C5B-BA870DEAC0B0}"/>
    <dgm:cxn modelId="{6E4FAC25-CFE1-45EB-9888-53C2B4F67D60}" srcId="{51FB5BE7-F07E-4A9C-B2D9-0EB9C4A1830A}" destId="{8E9AB873-AB59-4952-996E-83AC1CA5165D}" srcOrd="1" destOrd="0" parTransId="{CFDABA56-6DD5-48FC-895F-29283711C523}" sibTransId="{D6EACAE9-B98A-4021-81B6-D4D29AA74D3B}"/>
    <dgm:cxn modelId="{71650736-533A-4E38-A063-E074BEBC770F}" srcId="{51FB5BE7-F07E-4A9C-B2D9-0EB9C4A1830A}" destId="{2E801FD0-F523-413C-8BEC-D4FD8B32A43B}" srcOrd="0" destOrd="0" parTransId="{F45786D9-E1B9-4E12-8619-AF9CD250699D}" sibTransId="{ADFF9BB6-B67E-4233-9382-DA3D37E3322B}"/>
    <dgm:cxn modelId="{F8B7020B-D247-4B7E-8F39-7D2F658D9066}" type="presOf" srcId="{51FB5BE7-F07E-4A9C-B2D9-0EB9C4A1830A}" destId="{75652B20-ED45-49D8-B06A-6516D7756325}" srcOrd="0" destOrd="0" presId="urn:microsoft.com/office/officeart/2005/8/layout/hProcess9"/>
    <dgm:cxn modelId="{E06FCC8B-E12E-42CB-8D39-6ED8C2367FA2}" type="presParOf" srcId="{75652B20-ED45-49D8-B06A-6516D7756325}" destId="{92366459-B438-40F1-8C56-A4ADF1473D0A}" srcOrd="0" destOrd="0" presId="urn:microsoft.com/office/officeart/2005/8/layout/hProcess9"/>
    <dgm:cxn modelId="{F22038A9-7C23-4A86-93CF-055D4F635B28}" type="presParOf" srcId="{75652B20-ED45-49D8-B06A-6516D7756325}" destId="{D00305BE-CD58-4900-B3E4-F1ABED9B35AE}" srcOrd="1" destOrd="0" presId="urn:microsoft.com/office/officeart/2005/8/layout/hProcess9"/>
    <dgm:cxn modelId="{2A079993-D467-4B76-8F83-6ECAE6C72077}" type="presParOf" srcId="{D00305BE-CD58-4900-B3E4-F1ABED9B35AE}" destId="{D610B648-5328-4043-B318-17F4CA446EA6}" srcOrd="0" destOrd="0" presId="urn:microsoft.com/office/officeart/2005/8/layout/hProcess9"/>
    <dgm:cxn modelId="{0FB2481C-0914-4456-AF38-4CA040AF1ADF}" type="presParOf" srcId="{D00305BE-CD58-4900-B3E4-F1ABED9B35AE}" destId="{61031CD3-4349-4A1B-B8F2-49F20DFEA80D}" srcOrd="1" destOrd="0" presId="urn:microsoft.com/office/officeart/2005/8/layout/hProcess9"/>
    <dgm:cxn modelId="{96FCEB21-5CC2-4A1D-B688-C84CFBEC7115}" type="presParOf" srcId="{D00305BE-CD58-4900-B3E4-F1ABED9B35AE}" destId="{2EBDAE11-4500-4747-B165-DD4DE69FAED6}" srcOrd="2" destOrd="0" presId="urn:microsoft.com/office/officeart/2005/8/layout/hProcess9"/>
    <dgm:cxn modelId="{0D3173B0-D7CF-45D5-8A9B-D8C75FBF7265}" type="presParOf" srcId="{D00305BE-CD58-4900-B3E4-F1ABED9B35AE}" destId="{566AAAF8-E4E9-4186-9930-0CEF42A6738B}" srcOrd="3" destOrd="0" presId="urn:microsoft.com/office/officeart/2005/8/layout/hProcess9"/>
    <dgm:cxn modelId="{8BCBD55C-720F-4279-8ED4-FEEA2B4F2C76}" type="presParOf" srcId="{D00305BE-CD58-4900-B3E4-F1ABED9B35AE}" destId="{15A3CE0C-D1C7-4540-9120-6E2DC758216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1EAEDD-A6A4-42C8-BE7D-566A552894FF}">
      <dsp:nvSpPr>
        <dsp:cNvPr id="0" name=""/>
        <dsp:cNvSpPr/>
      </dsp:nvSpPr>
      <dsp:spPr>
        <a:xfrm>
          <a:off x="1270026" y="143284"/>
          <a:ext cx="5204102" cy="105578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12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прелингвальные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(врожденная глухота)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0026" y="143284"/>
        <a:ext cx="5204102" cy="1055787"/>
      </dsp:txXfrm>
    </dsp:sp>
    <dsp:sp modelId="{06F16E2D-7BB1-4BBB-A678-8146F741A38D}">
      <dsp:nvSpPr>
        <dsp:cNvPr id="0" name=""/>
        <dsp:cNvSpPr/>
      </dsp:nvSpPr>
      <dsp:spPr>
        <a:xfrm>
          <a:off x="563722" y="144021"/>
          <a:ext cx="739051" cy="110857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A49CE3-4E62-4B21-807B-432FF1043757}">
      <dsp:nvSpPr>
        <dsp:cNvPr id="0" name=""/>
        <dsp:cNvSpPr/>
      </dsp:nvSpPr>
      <dsp:spPr>
        <a:xfrm>
          <a:off x="1158518" y="1512164"/>
          <a:ext cx="5314207" cy="105578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12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долингвальные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(нарушение слуха возникло до овладения речью)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8518" y="1512164"/>
        <a:ext cx="5314207" cy="1055787"/>
      </dsp:txXfrm>
    </dsp:sp>
    <dsp:sp modelId="{D97045C2-920E-4875-8E66-57139F1C53D7}">
      <dsp:nvSpPr>
        <dsp:cNvPr id="0" name=""/>
        <dsp:cNvSpPr/>
      </dsp:nvSpPr>
      <dsp:spPr>
        <a:xfrm>
          <a:off x="563722" y="1512173"/>
          <a:ext cx="739051" cy="110857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328C0-E5B0-469A-A04F-D78B41F7AF79}">
      <dsp:nvSpPr>
        <dsp:cNvPr id="0" name=""/>
        <dsp:cNvSpPr/>
      </dsp:nvSpPr>
      <dsp:spPr>
        <a:xfrm>
          <a:off x="1270026" y="2831073"/>
          <a:ext cx="5204102" cy="105578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512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постлингвальные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(нарушение слуха возникло после овладения речью)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70026" y="2831073"/>
        <a:ext cx="5204102" cy="1055787"/>
      </dsp:txXfrm>
    </dsp:sp>
    <dsp:sp modelId="{CF0DA47E-B9E3-4A7D-96EF-148BA6A56045}">
      <dsp:nvSpPr>
        <dsp:cNvPr id="0" name=""/>
        <dsp:cNvSpPr/>
      </dsp:nvSpPr>
      <dsp:spPr>
        <a:xfrm>
          <a:off x="563722" y="2808312"/>
          <a:ext cx="739051" cy="1108576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366459-B438-40F1-8C56-A4ADF1473D0A}">
      <dsp:nvSpPr>
        <dsp:cNvPr id="0" name=""/>
        <dsp:cNvSpPr/>
      </dsp:nvSpPr>
      <dsp:spPr>
        <a:xfrm>
          <a:off x="2" y="0"/>
          <a:ext cx="8424931" cy="439248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0B648-5328-4043-B318-17F4CA446EA6}">
      <dsp:nvSpPr>
        <dsp:cNvPr id="0" name=""/>
        <dsp:cNvSpPr/>
      </dsp:nvSpPr>
      <dsp:spPr>
        <a:xfrm>
          <a:off x="200711" y="574001"/>
          <a:ext cx="2473949" cy="32444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От состояния глухоты или тяжелой тугоухости с разными вариантами речевого развития. </a:t>
          </a:r>
          <a:endParaRPr lang="ru-RU" sz="2000" kern="1200" dirty="0"/>
        </a:p>
      </dsp:txBody>
      <dsp:txXfrm>
        <a:off x="321479" y="694769"/>
        <a:ext cx="2232413" cy="3002948"/>
      </dsp:txXfrm>
    </dsp:sp>
    <dsp:sp modelId="{2EBDAE11-4500-4747-B165-DD4DE69FAED6}">
      <dsp:nvSpPr>
        <dsp:cNvPr id="0" name=""/>
        <dsp:cNvSpPr/>
      </dsp:nvSpPr>
      <dsp:spPr>
        <a:xfrm>
          <a:off x="3014866" y="574001"/>
          <a:ext cx="2473949" cy="32444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Переход от состояния «уже не глухой, но еще не слышащий», что больше уже характеризует речевое развитие ребенка с КИ. </a:t>
          </a:r>
          <a:endParaRPr lang="ru-RU" sz="2000" kern="1200" dirty="0"/>
        </a:p>
      </dsp:txBody>
      <dsp:txXfrm>
        <a:off x="3135634" y="694769"/>
        <a:ext cx="2232413" cy="3002948"/>
      </dsp:txXfrm>
    </dsp:sp>
    <dsp:sp modelId="{15A3CE0C-D1C7-4540-9120-6E2DC758216E}">
      <dsp:nvSpPr>
        <dsp:cNvPr id="0" name=""/>
        <dsp:cNvSpPr/>
      </dsp:nvSpPr>
      <dsp:spPr>
        <a:xfrm>
          <a:off x="5829021" y="576066"/>
          <a:ext cx="2395203" cy="32403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Итоговое состояние – ребенок, вставший на путь естественного развития коммуникации и речи, который позволит овладеть в дальнейшем языковой системой русского языка. </a:t>
          </a:r>
          <a:endParaRPr lang="ru-RU" sz="1600" kern="1200" dirty="0"/>
        </a:p>
      </dsp:txBody>
      <dsp:txXfrm>
        <a:off x="5945945" y="692990"/>
        <a:ext cx="2161355" cy="3006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A87A2-228D-411B-931D-AC685D16F3F4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24C70-0DA8-4125-8133-0CE08C54B6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58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204864"/>
            <a:ext cx="7416824" cy="216024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на ПМПК детей после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 имплантации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формулированию заключений ПМПК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logo new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32656"/>
            <a:ext cx="2181627" cy="165139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0339" y="5589240"/>
            <a:ext cx="6400800" cy="8416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Шашкова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Владимировна 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 ЦПМПК ГБУ НСО «ОЦДК»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дети перенесшие операцию по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 имплантации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особая группа детей, которых мы не можем отнести ни к глухим, ни к слабослышащим, ни к слышащим. Процесс психолого-педагогического обследования таких детей уникален, сопровождается целым рядом трудностей, связанных со специфическими особенностями его развития: когда необходимо учитывать время проведения операции по КИ, слуховые возможности ребенка, уровень развития слухового,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-зрительного восприятия, особенности речевого развития,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коммуникации, его психофизические особенности, также важно определить на каком из этапов реабилитации в данный момент он находится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стратеги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сопровождения имплантированного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88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974305"/>
            <a:ext cx="54546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пасибо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544" y="119675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сурдопедагогика как наука, а вместе с ней и специалисты, работающие с детьми с нарушениями слуха, более 10 лет назад столкнулись с новой группой лиц – с теми, кто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слухопротезирован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системой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имплантации. Тысячи пациентов в России после проведения операции нуждаются в длительной слухоречевой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встал ряд вопросов об организации и содержании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психологопедагогической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помощи детям после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 и их семьям, о выборе образовательных учреждений, программ обучения в дошкольных и школьных организациях, обучении родителей детей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имплантами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реабилитационным методикам.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317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1143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собенности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восприятия неречевых звуков и речи ребенком 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кохлеарным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имплантом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1941" y="2348880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атрудн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окончаний, предлогов, приставок при общении тихим голосом и на расстоянии.</a:t>
            </a: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и речь, передаваемые КИ в слуховую систему, искажены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плохо понимает речь в шумных условиях, а также при общении с несколькими собеседниками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не сформировано внимание к окружающим звукам.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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плохо локализует звук в пространстве.</a:t>
            </a:r>
          </a:p>
          <a:p>
            <a:pPr marL="285750" indent="-285750" algn="just">
              <a:buFont typeface="Symbol" panose="05050102010706020507" pitchFamily="18" charset="2"/>
              <a:buChar char="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Имеются трудности запоминания речевого материала, нарушения слухового внимания. </a:t>
            </a:r>
          </a:p>
        </p:txBody>
      </p:sp>
    </p:spTree>
    <p:extLst>
      <p:ext uri="{BB962C8B-B14F-4D97-AF65-F5344CB8AC3E}">
        <p14:creationId xmlns:p14="http://schemas.microsoft.com/office/powerpoint/2010/main" val="287907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254" y="647110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атегории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перенесших операцию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кохлеарной имплантации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418429422"/>
              </p:ext>
            </p:extLst>
          </p:nvPr>
        </p:nvGraphicFramePr>
        <p:xfrm>
          <a:off x="1043608" y="1844824"/>
          <a:ext cx="65403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0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342" y="332656"/>
            <a:ext cx="8424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влияющие на речеслуховое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1894" y="1433170"/>
            <a:ext cx="862838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(сурдопедагог) должен располагаться рядом с ребенком со стороны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расстоянии до 1 метра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обследования важно исключить посторонние шумы.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задания вначале предлагаются к выполнению на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слухо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-зрительной основе (картинки, таблички), и только после того, как становится понятно, что ребенок усвоил содержание упражнения и правильно его выполняет, можно переходить к работе на слух.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общении с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 лучше говорить простыми короткими фразами, с четкой артикуляцией, выделяя голосом ключевые слова фразы, но не утрируя.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специалиста должна быть естественной, внятной, эмоционально окрашенной, с соблюдением правил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орфоэпии.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использовать все имеющиеся языковые средства, в том числе выражение лица и естественные жесты, для достижения более успешного контакта с ребенком.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обследования голос педагога должен соответствовать уровню разговорной громкости, но для проверки уровня развития речеслухового восприятия говорите с ребенком и тихо, и шепотом, и в более быстром темпе.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едагогу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еобходимо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рименя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комментирование своих действий и действий обследуемого для лучшего понимания и запоминания речевого материала.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раз, задавая вопрос, 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</a:t>
            </a:r>
            <a:r>
              <a:rPr lang="en-US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убедить</a:t>
            </a:r>
            <a:r>
              <a:rPr lang="en-US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незнакомые или непонятные для ребенка слова.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невозможности (затруднении) ответить, необходимо дать речевой образец, попросить повторить его, активно побуждая ребенка к подражанию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77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ходе реабилитации после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 происходит изменение статуса ребенка по двум показателям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38408899"/>
              </p:ext>
            </p:extLst>
          </p:nvPr>
        </p:nvGraphicFramePr>
        <p:xfrm>
          <a:off x="395536" y="2276872"/>
          <a:ext cx="842493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Блок-схема: альтернативный процесс 3"/>
          <p:cNvSpPr/>
          <p:nvPr/>
        </p:nvSpPr>
        <p:spPr>
          <a:xfrm>
            <a:off x="948439" y="1351469"/>
            <a:ext cx="3600400" cy="637371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умению пользоваться «новым» слухом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716016" y="1346939"/>
            <a:ext cx="3600400" cy="617815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умению говорить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31640" y="2204864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статус меняется, как минимум трижды: 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851920" y="1019637"/>
            <a:ext cx="360040" cy="249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76056" y="1019637"/>
            <a:ext cx="432048" cy="2491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0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28092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Сотрудники НИИ коррекционной педагогики (Москва) выделяют следующие возможные «итоговые» группы реабилитационного процесса, организуемого на запускающем этапе: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уже приблизившихся к возрастной норме и готовых к вхождению в общеобразовательную среду при минимальной специальной поддержке;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еще не приблизившихся к возрастной норме, но имеющих возможность и перспективу благополучного дальнейшего развития и приближения к норме в обычной среде при постоянном наблюдении и специальной сурдопедагогической поддержке;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не приблизившихся к возрастной норме и не имеющих перспективы приближения с нормой в обычной среде даже при постоянном наблюдении и специальной сурдопедагогической поддержке.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36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43634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образовательных маршрутов для детей 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кохлеарными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имплантами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340768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дошкольников 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федерального государственного образовательного стандарта дошкольного образования):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дошкольного образования.  </a:t>
            </a:r>
          </a:p>
          <a:p>
            <a:pPr marL="285750" lvl="0" indent="-285750" algn="just">
              <a:buFont typeface="Symbol" panose="05050102010706020507" pitchFamily="18" charset="2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детей, перенесших операцию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кохлеарной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имплантации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слабослышащих и позднооглохших детей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детей с тяжелыми нарушениями речи. </a:t>
            </a:r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детей с тяжелыми множественными нарушениями развития.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Symbol" panose="05050102010706020507" pitchFamily="18" charset="2"/>
              <a:buChar char="-"/>
            </a:pP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глухих детей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5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43634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 образовательных маршрутов для детей с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кохлеарными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имплантами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340768"/>
            <a:ext cx="864096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школьников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младшего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школьного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федерального государственного образовательного стандарта начального общего образования обучающихся с ограниченными возможностями здоровья):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начального общего образования.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начального общего образования слабослышащих и позднооглохших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2.1, 2.2, 2.3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ОВЗ).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начального общего образования обучающихся с тяжелыми нарушениями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(варианты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5.1, 5.2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НОО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начального общего образования обучающихся с задержкой психического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(варианты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7.1, 7.2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-"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даптированная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общеобразовательная программа начального общего образования глухих обучающихся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варианты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1.1, 1.2, 1.3, 1.4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9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1006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Тема Office</vt:lpstr>
      <vt:lpstr>Обследование на ПМПК детей после кохлеарной имплантации, подходы к формулированию заключений ПМПК</vt:lpstr>
      <vt:lpstr>Презентация PowerPoint</vt:lpstr>
      <vt:lpstr>Особенности восприятия неречевых звуков и речи ребенком с кохлеарным имплантом: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Обследование на ПМПК детей после кохлеарной имплантации, подходы к формулированию заключений ПМПК</dc:title>
  <dc:creator>User</dc:creator>
  <cp:lastModifiedBy>Пользователь Windows</cp:lastModifiedBy>
  <cp:revision>21</cp:revision>
  <dcterms:created xsi:type="dcterms:W3CDTF">2022-03-22T12:28:09Z</dcterms:created>
  <dcterms:modified xsi:type="dcterms:W3CDTF">2022-04-05T03:19:09Z</dcterms:modified>
</cp:coreProperties>
</file>