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449" r:id="rId2"/>
    <p:sldId id="448" r:id="rId3"/>
    <p:sldId id="446" r:id="rId4"/>
    <p:sldId id="447" r:id="rId5"/>
    <p:sldId id="362" r:id="rId6"/>
    <p:sldId id="349" r:id="rId7"/>
    <p:sldId id="335" r:id="rId8"/>
    <p:sldId id="386" r:id="rId9"/>
    <p:sldId id="357" r:id="rId10"/>
    <p:sldId id="423" r:id="rId11"/>
    <p:sldId id="374" r:id="rId12"/>
    <p:sldId id="379" r:id="rId13"/>
    <p:sldId id="450" r:id="rId14"/>
    <p:sldId id="451" r:id="rId15"/>
    <p:sldId id="43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uilenko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99FF"/>
    <a:srgbClr val="FF7C80"/>
    <a:srgbClr val="FFCC66"/>
    <a:srgbClr val="FFCC99"/>
    <a:srgbClr val="FFCCCC"/>
    <a:srgbClr val="00CCFF"/>
    <a:srgbClr val="FF9999"/>
    <a:srgbClr val="FF9933"/>
    <a:srgbClr val="E4A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02" y="2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99FF"/>
            </a:solidFill>
          </c:spPr>
          <c:invertIfNegative val="0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экспертно-диагностическое</c:v>
                </c:pt>
                <c:pt idx="1">
                  <c:v>консультационное</c:v>
                </c:pt>
                <c:pt idx="2">
                  <c:v>просветительское</c:v>
                </c:pt>
                <c:pt idx="3">
                  <c:v>учет детей с ОВЗ</c:v>
                </c:pt>
                <c:pt idx="4">
                  <c:v>содействие МСЭ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0.97</c:v>
                </c:pt>
                <c:pt idx="3">
                  <c:v>1</c:v>
                </c:pt>
                <c:pt idx="4">
                  <c:v>0.93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C1-4DE1-B9AD-1AB74D7B2D68}"/>
            </c:ext>
          </c:extLst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CCFF"/>
            </a:solidFill>
          </c:spPr>
          <c:invertIfNegative val="0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экспертно-диагностическое</c:v>
                </c:pt>
                <c:pt idx="1">
                  <c:v>консультационное</c:v>
                </c:pt>
                <c:pt idx="2">
                  <c:v>просветительское</c:v>
                </c:pt>
                <c:pt idx="3">
                  <c:v>учет детей с ОВЗ</c:v>
                </c:pt>
                <c:pt idx="4">
                  <c:v>содействие МСЭ</c:v>
                </c:pt>
              </c:strCache>
            </c:strRef>
          </c:cat>
          <c:val>
            <c:numRef>
              <c:f>Лист1!$D$2:$D$6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0.97</c:v>
                </c:pt>
                <c:pt idx="3">
                  <c:v>1</c:v>
                </c:pt>
                <c:pt idx="4">
                  <c:v>0.93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C1-4DE1-B9AD-1AB74D7B2D68}"/>
            </c:ext>
          </c:extLst>
        </c:ser>
        <c:ser>
          <c:idx val="2"/>
          <c:order val="2"/>
          <c:tx>
            <c:strRef>
              <c:f>Лист1!$E$1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8C1-4DE1-B9AD-1AB74D7B2D6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623456790123456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8C1-4DE1-B9AD-1AB74D7B2D6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966599818187275E-2"/>
                  <c:y val="-1.2132307360373806E-3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dirty="0" smtClean="0"/>
                      <a:t>93%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8C1-4DE1-B9AD-1AB74D7B2D68}"/>
                </c:ext>
                <c:ext xmlns:c15="http://schemas.microsoft.com/office/drawing/2012/chart" uri="{CE6537A1-D6FC-4f65-9D91-7224C49458BB}">
                  <c15:layout>
                    <c:manualLayout>
                      <c:w val="5.3078764459998047E-2"/>
                      <c:h val="4.6175504564040626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3.3950617283950615E-2"/>
                  <c:y val="-6.933229085576185E-3"/>
                </c:manualLayout>
              </c:layout>
              <c:spPr/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8C1-4DE1-B9AD-1AB74D7B2D6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518518518518517E-2"/>
                  <c:y val="-1.1479305050103325E-2"/>
                </c:manualLayout>
              </c:layout>
              <c:spPr/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8C1-4DE1-B9AD-1AB74D7B2D6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экспертно-диагностическое</c:v>
                </c:pt>
                <c:pt idx="1">
                  <c:v>консультационное</c:v>
                </c:pt>
                <c:pt idx="2">
                  <c:v>просветительское</c:v>
                </c:pt>
                <c:pt idx="3">
                  <c:v>учет детей с ОВЗ</c:v>
                </c:pt>
                <c:pt idx="4">
                  <c:v>содействие МСЭ</c:v>
                </c:pt>
              </c:strCache>
            </c:strRef>
          </c:cat>
          <c:val>
            <c:numRef>
              <c:f>Лист1!$E$2:$E$6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0.93</c:v>
                </c:pt>
                <c:pt idx="3">
                  <c:v>1</c:v>
                </c:pt>
                <c:pt idx="4">
                  <c:v>0.93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8C1-4DE1-B9AD-1AB74D7B2D68}"/>
            </c:ext>
          </c:extLst>
        </c:ser>
        <c:ser>
          <c:idx val="3"/>
          <c:order val="3"/>
          <c:tx>
            <c:strRef>
              <c:f>Лист1!$F$1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7333645815509547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597873553384626E-2"/>
                  <c:y val="-7.6682301000371936E-3"/>
                </c:manualLayout>
              </c:layout>
              <c:spPr/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172607747557653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31050645629794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7333645815509645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экспертно-диагностическое</c:v>
                </c:pt>
                <c:pt idx="1">
                  <c:v>консультационное</c:v>
                </c:pt>
                <c:pt idx="2">
                  <c:v>просветительское</c:v>
                </c:pt>
                <c:pt idx="3">
                  <c:v>учет детей с ОВЗ</c:v>
                </c:pt>
                <c:pt idx="4">
                  <c:v>содействие МСЭ</c:v>
                </c:pt>
              </c:strCache>
            </c:strRef>
          </c:cat>
          <c:val>
            <c:numRef>
              <c:f>Лист1!$F$2:$F$6</c:f>
              <c:numCache>
                <c:formatCode>0%</c:formatCode>
                <c:ptCount val="5"/>
                <c:pt idx="0">
                  <c:v>1</c:v>
                </c:pt>
                <c:pt idx="1">
                  <c:v>0.93</c:v>
                </c:pt>
                <c:pt idx="2">
                  <c:v>0.86</c:v>
                </c:pt>
                <c:pt idx="3">
                  <c:v>0.9</c:v>
                </c:pt>
                <c:pt idx="4">
                  <c:v>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8C1-4DE1-B9AD-1AB74D7B2D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28804272"/>
        <c:axId val="1628817328"/>
        <c:axId val="0"/>
      </c:bar3DChart>
      <c:catAx>
        <c:axId val="1628804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28817328"/>
        <c:crosses val="autoZero"/>
        <c:auto val="1"/>
        <c:lblAlgn val="ctr"/>
        <c:lblOffset val="100"/>
        <c:noMultiLvlLbl val="0"/>
      </c:catAx>
      <c:valAx>
        <c:axId val="16288173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28804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rgbClr val="FF9933">
                <a:tint val="66000"/>
                <a:satMod val="160000"/>
              </a:srgbClr>
            </a:gs>
            <a:gs pos="50000">
              <a:srgbClr val="FF9933">
                <a:tint val="44500"/>
                <a:satMod val="160000"/>
              </a:srgbClr>
            </a:gs>
            <a:gs pos="100000">
              <a:srgbClr val="FF9933">
                <a:tint val="23500"/>
                <a:satMod val="160000"/>
              </a:srgbClr>
            </a:gs>
          </a:gsLst>
          <a:lin ang="10800000" scaled="1"/>
          <a:tileRect/>
        </a:gradFill>
      </c:spPr>
    </c:sideWall>
    <c:backWall>
      <c:thickness val="0"/>
      <c:spPr>
        <a:gradFill flip="none" rotWithShape="1">
          <a:gsLst>
            <a:gs pos="0">
              <a:srgbClr val="FF9933">
                <a:tint val="66000"/>
                <a:satMod val="160000"/>
              </a:srgbClr>
            </a:gs>
            <a:gs pos="50000">
              <a:srgbClr val="FF9933">
                <a:tint val="44500"/>
                <a:satMod val="160000"/>
              </a:srgbClr>
            </a:gs>
            <a:gs pos="100000">
              <a:srgbClr val="FF9933">
                <a:tint val="23500"/>
                <a:satMod val="160000"/>
              </a:srgbClr>
            </a:gs>
          </a:gsLst>
          <a:lin ang="10800000" scaled="1"/>
          <a:tileRect/>
        </a:gradFill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0"/>
                <c:pt idx="0">
                  <c:v>педагог-психолог</c:v>
                </c:pt>
                <c:pt idx="1">
                  <c:v>учитель-логопед</c:v>
                </c:pt>
                <c:pt idx="2">
                  <c:v>дефектолог</c:v>
                </c:pt>
                <c:pt idx="3">
                  <c:v>социальный педагог</c:v>
                </c:pt>
                <c:pt idx="4">
                  <c:v>психиатр</c:v>
                </c:pt>
                <c:pt idx="5">
                  <c:v>невролог</c:v>
                </c:pt>
                <c:pt idx="6">
                  <c:v>педиатр</c:v>
                </c:pt>
                <c:pt idx="7">
                  <c:v>офтальмолог</c:v>
                </c:pt>
                <c:pt idx="8">
                  <c:v>ортопед</c:v>
                </c:pt>
                <c:pt idx="9">
                  <c:v>оториноларинголог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0D-4A1D-8441-F0E622664794}"/>
            </c:ext>
          </c:extLst>
        </c:ser>
        <c:ser>
          <c:idx val="1"/>
          <c:order val="1"/>
          <c:tx>
            <c:strRef>
              <c:f>Лист1!$E$1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99FF"/>
            </a:solidFill>
          </c:spPr>
          <c:invertIfNegative val="0"/>
          <c:dLbls>
            <c:dLbl>
              <c:idx val="0"/>
              <c:layout>
                <c:manualLayout>
                  <c:x val="5.7604991797747694E-3"/>
                  <c:y val="9.61933942477009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B0D-4A1D-8441-F0E62266479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061754351942913E-2"/>
                  <c:y val="9.61933942477009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B0D-4A1D-8441-F0E62266479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395463333260775E-3"/>
                  <c:y val="9.202394374602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B0D-4A1D-8441-F0E62266479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0061728395061727E-2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B0D-4A1D-8441-F0E62266479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0"/>
                <c:pt idx="0">
                  <c:v>педагог-психолог</c:v>
                </c:pt>
                <c:pt idx="1">
                  <c:v>учитель-логопед</c:v>
                </c:pt>
                <c:pt idx="2">
                  <c:v>дефектолог</c:v>
                </c:pt>
                <c:pt idx="3">
                  <c:v>социальный педагог</c:v>
                </c:pt>
                <c:pt idx="4">
                  <c:v>психиатр</c:v>
                </c:pt>
                <c:pt idx="5">
                  <c:v>невролог</c:v>
                </c:pt>
                <c:pt idx="6">
                  <c:v>педиатр</c:v>
                </c:pt>
                <c:pt idx="7">
                  <c:v>офтальмолог</c:v>
                </c:pt>
                <c:pt idx="8">
                  <c:v>ортопед</c:v>
                </c:pt>
                <c:pt idx="9">
                  <c:v>оториноларинголог</c:v>
                </c:pt>
              </c:strCache>
            </c:strRef>
          </c:cat>
          <c:val>
            <c:numRef>
              <c:f>Лист1!$E$2:$E$12</c:f>
              <c:numCache>
                <c:formatCode>0%</c:formatCode>
                <c:ptCount val="11"/>
                <c:pt idx="0">
                  <c:v>0.97</c:v>
                </c:pt>
                <c:pt idx="1">
                  <c:v>0.97</c:v>
                </c:pt>
                <c:pt idx="2">
                  <c:v>0.77</c:v>
                </c:pt>
                <c:pt idx="3">
                  <c:v>0.6</c:v>
                </c:pt>
                <c:pt idx="4">
                  <c:v>0.56999999999999995</c:v>
                </c:pt>
                <c:pt idx="5">
                  <c:v>0.4</c:v>
                </c:pt>
                <c:pt idx="6">
                  <c:v>0.43</c:v>
                </c:pt>
                <c:pt idx="7">
                  <c:v>0.4</c:v>
                </c:pt>
                <c:pt idx="8">
                  <c:v>0.3</c:v>
                </c:pt>
                <c:pt idx="9">
                  <c:v>0.37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B0D-4A1D-8441-F0E622664794}"/>
            </c:ext>
          </c:extLst>
        </c:ser>
        <c:ser>
          <c:idx val="2"/>
          <c:order val="2"/>
          <c:tx>
            <c:strRef>
              <c:f>Лист1!$F$1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9843237050038687E-2"/>
                  <c:y val="8.208767265073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B0D-4A1D-8441-F0E62266479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631162325442417E-2"/>
                  <c:y val="9.7865742056401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B0D-4A1D-8441-F0E62266479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5185185185185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B0D-4A1D-8441-F0E62266479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8848360242129755E-2"/>
                  <c:y val="8.208767265073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B0D-4A1D-8441-F0E62266479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1577414816295274E-2"/>
                  <c:y val="-1.8372556949130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5B0D-4A1D-8441-F0E62266479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0"/>
                <c:pt idx="0">
                  <c:v>педагог-психолог</c:v>
                </c:pt>
                <c:pt idx="1">
                  <c:v>учитель-логопед</c:v>
                </c:pt>
                <c:pt idx="2">
                  <c:v>дефектолог</c:v>
                </c:pt>
                <c:pt idx="3">
                  <c:v>социальный педагог</c:v>
                </c:pt>
                <c:pt idx="4">
                  <c:v>психиатр</c:v>
                </c:pt>
                <c:pt idx="5">
                  <c:v>невролог</c:v>
                </c:pt>
                <c:pt idx="6">
                  <c:v>педиатр</c:v>
                </c:pt>
                <c:pt idx="7">
                  <c:v>офтальмолог</c:v>
                </c:pt>
                <c:pt idx="8">
                  <c:v>ортопед</c:v>
                </c:pt>
                <c:pt idx="9">
                  <c:v>оториноларинголог</c:v>
                </c:pt>
              </c:strCache>
            </c:strRef>
          </c:cat>
          <c:val>
            <c:numRef>
              <c:f>Лист1!$F$2:$F$12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5B0D-4A1D-8441-F0E622664794}"/>
            </c:ext>
          </c:extLst>
        </c:ser>
        <c:ser>
          <c:idx val="3"/>
          <c:order val="3"/>
          <c:tx>
            <c:strRef>
              <c:f>Лист1!$G$1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0"/>
                <c:pt idx="0">
                  <c:v>педагог-психолог</c:v>
                </c:pt>
                <c:pt idx="1">
                  <c:v>учитель-логопед</c:v>
                </c:pt>
                <c:pt idx="2">
                  <c:v>дефектолог</c:v>
                </c:pt>
                <c:pt idx="3">
                  <c:v>социальный педагог</c:v>
                </c:pt>
                <c:pt idx="4">
                  <c:v>психиатр</c:v>
                </c:pt>
                <c:pt idx="5">
                  <c:v>невролог</c:v>
                </c:pt>
                <c:pt idx="6">
                  <c:v>педиатр</c:v>
                </c:pt>
                <c:pt idx="7">
                  <c:v>офтальмолог</c:v>
                </c:pt>
                <c:pt idx="8">
                  <c:v>ортопед</c:v>
                </c:pt>
                <c:pt idx="9">
                  <c:v>оториноларинголог</c:v>
                </c:pt>
              </c:strCache>
            </c:strRef>
          </c:cat>
          <c:val>
            <c:numRef>
              <c:f>Лист1!$G$2:$G$12</c:f>
              <c:numCache>
                <c:formatCode>0%</c:formatCode>
                <c:ptCount val="11"/>
                <c:pt idx="0">
                  <c:v>0.93</c:v>
                </c:pt>
                <c:pt idx="1">
                  <c:v>0.9</c:v>
                </c:pt>
                <c:pt idx="2">
                  <c:v>0.7</c:v>
                </c:pt>
                <c:pt idx="3">
                  <c:v>0.6</c:v>
                </c:pt>
                <c:pt idx="4">
                  <c:v>0.6</c:v>
                </c:pt>
                <c:pt idx="5">
                  <c:v>0.43</c:v>
                </c:pt>
                <c:pt idx="6">
                  <c:v>0.56999999999999995</c:v>
                </c:pt>
                <c:pt idx="7">
                  <c:v>0.4</c:v>
                </c:pt>
                <c:pt idx="8">
                  <c:v>0.37</c:v>
                </c:pt>
                <c:pt idx="9">
                  <c:v>0.37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5B0D-4A1D-8441-F0E622664794}"/>
            </c:ext>
          </c:extLst>
        </c:ser>
        <c:ser>
          <c:idx val="4"/>
          <c:order val="4"/>
          <c:tx>
            <c:strRef>
              <c:f>Лист1!$H$1</c:f>
              <c:strCache>
                <c:ptCount val="1"/>
                <c:pt idx="0">
                  <c:v>Столбец4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13933736882827E-3"/>
                  <c:y val="-3.0098813305269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5B0D-4A1D-8441-F0E62266479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8272540363194546E-2"/>
                  <c:y val="-1.3681278775122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5B0D-4A1D-8441-F0E62266479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706966868441415E-2"/>
                  <c:y val="-1.3681278775122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5B0D-4A1D-8441-F0E62266479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0"/>
                <c:pt idx="0">
                  <c:v>педагог-психолог</c:v>
                </c:pt>
                <c:pt idx="1">
                  <c:v>учитель-логопед</c:v>
                </c:pt>
                <c:pt idx="2">
                  <c:v>дефектолог</c:v>
                </c:pt>
                <c:pt idx="3">
                  <c:v>социальный педагог</c:v>
                </c:pt>
                <c:pt idx="4">
                  <c:v>психиатр</c:v>
                </c:pt>
                <c:pt idx="5">
                  <c:v>невролог</c:v>
                </c:pt>
                <c:pt idx="6">
                  <c:v>педиатр</c:v>
                </c:pt>
                <c:pt idx="7">
                  <c:v>офтальмолог</c:v>
                </c:pt>
                <c:pt idx="8">
                  <c:v>ортопед</c:v>
                </c:pt>
                <c:pt idx="9">
                  <c:v>оториноларинголог</c:v>
                </c:pt>
              </c:strCache>
            </c:strRef>
          </c:cat>
          <c:val>
            <c:numRef>
              <c:f>Лист1!$H$2:$H$12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B0D-4A1D-8441-F0E622664794}"/>
            </c:ext>
          </c:extLst>
        </c:ser>
        <c:ser>
          <c:idx val="5"/>
          <c:order val="5"/>
          <c:tx>
            <c:strRef>
              <c:f>Лист1!$I$1</c:f>
              <c:strCache>
                <c:ptCount val="1"/>
                <c:pt idx="0">
                  <c:v>20202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Лист1!$A$2:$A$12</c:f>
              <c:strCache>
                <c:ptCount val="10"/>
                <c:pt idx="0">
                  <c:v>педагог-психолог</c:v>
                </c:pt>
                <c:pt idx="1">
                  <c:v>учитель-логопед</c:v>
                </c:pt>
                <c:pt idx="2">
                  <c:v>дефектолог</c:v>
                </c:pt>
                <c:pt idx="3">
                  <c:v>социальный педагог</c:v>
                </c:pt>
                <c:pt idx="4">
                  <c:v>психиатр</c:v>
                </c:pt>
                <c:pt idx="5">
                  <c:v>невролог</c:v>
                </c:pt>
                <c:pt idx="6">
                  <c:v>педиатр</c:v>
                </c:pt>
                <c:pt idx="7">
                  <c:v>офтальмолог</c:v>
                </c:pt>
                <c:pt idx="8">
                  <c:v>ортопед</c:v>
                </c:pt>
                <c:pt idx="9">
                  <c:v>оториноларинголог</c:v>
                </c:pt>
              </c:strCache>
            </c:strRef>
          </c:cat>
          <c:val>
            <c:numRef>
              <c:f>Лист1!$I$2:$I$12</c:f>
              <c:numCache>
                <c:formatCode>0%</c:formatCode>
                <c:ptCount val="11"/>
                <c:pt idx="0">
                  <c:v>1</c:v>
                </c:pt>
                <c:pt idx="1">
                  <c:v>0.9</c:v>
                </c:pt>
                <c:pt idx="2">
                  <c:v>0.8</c:v>
                </c:pt>
                <c:pt idx="3">
                  <c:v>0.34</c:v>
                </c:pt>
                <c:pt idx="4">
                  <c:v>0.6</c:v>
                </c:pt>
                <c:pt idx="5">
                  <c:v>0.43</c:v>
                </c:pt>
                <c:pt idx="6">
                  <c:v>0.56999999999999995</c:v>
                </c:pt>
                <c:pt idx="7">
                  <c:v>0.4</c:v>
                </c:pt>
                <c:pt idx="8">
                  <c:v>0.37</c:v>
                </c:pt>
                <c:pt idx="9">
                  <c:v>0.37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5B0D-4A1D-8441-F0E6226647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28808624"/>
        <c:axId val="1628809168"/>
        <c:axId val="1730889312"/>
      </c:bar3DChart>
      <c:catAx>
        <c:axId val="1628808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28809168"/>
        <c:crosses val="autoZero"/>
        <c:auto val="1"/>
        <c:lblAlgn val="ctr"/>
        <c:lblOffset val="100"/>
        <c:noMultiLvlLbl val="0"/>
      </c:catAx>
      <c:valAx>
        <c:axId val="16288091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28808624"/>
        <c:crosses val="autoZero"/>
        <c:crossBetween val="between"/>
      </c:valAx>
      <c:serAx>
        <c:axId val="1730889312"/>
        <c:scaling>
          <c:orientation val="minMax"/>
        </c:scaling>
        <c:delete val="1"/>
        <c:axPos val="b"/>
        <c:majorTickMark val="out"/>
        <c:minorTickMark val="none"/>
        <c:tickLblPos val="nextTo"/>
        <c:crossAx val="1628809168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476E-2"/>
                  <c:y val="-5.95238095238095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17897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407407407407406E-2"/>
                  <c:y val="-6.3492063492063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19326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77777777777776E-2"/>
                  <c:y val="-8.7301587301587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17652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77777777777776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21364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6"/>
        <c:gapDepth val="262"/>
        <c:shape val="box"/>
        <c:axId val="1628809712"/>
        <c:axId val="1628816240"/>
        <c:axId val="0"/>
      </c:bar3DChart>
      <c:catAx>
        <c:axId val="162880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28816240"/>
        <c:crosses val="autoZero"/>
        <c:auto val="1"/>
        <c:lblAlgn val="ctr"/>
        <c:lblOffset val="100"/>
        <c:noMultiLvlLbl val="0"/>
      </c:catAx>
      <c:valAx>
        <c:axId val="1628816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16288097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-1.1574074074074073E-2"/>
                  <c:y val="-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МСЭ</c:v>
                </c:pt>
                <c:pt idx="1">
                  <c:v>Здравоох-ие</c:v>
                </c:pt>
                <c:pt idx="2">
                  <c:v>ОО</c:v>
                </c:pt>
                <c:pt idx="3">
                  <c:v>Соц.защита</c:v>
                </c:pt>
                <c:pt idx="4">
                  <c:v>КДНиЗП</c:v>
                </c:pt>
                <c:pt idx="5">
                  <c:v>Родит. (зак.пр.)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</c:v>
                </c:pt>
                <c:pt idx="1">
                  <c:v>2</c:v>
                </c:pt>
                <c:pt idx="2">
                  <c:v>79</c:v>
                </c:pt>
                <c:pt idx="3">
                  <c:v>1.3</c:v>
                </c:pt>
                <c:pt idx="4">
                  <c:v>0.1</c:v>
                </c:pt>
                <c:pt idx="5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4.6296296296296294E-3"/>
                  <c:y val="-1.587301587301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МСЭ</c:v>
                </c:pt>
                <c:pt idx="1">
                  <c:v>Здравоох-ие</c:v>
                </c:pt>
                <c:pt idx="2">
                  <c:v>ОО</c:v>
                </c:pt>
                <c:pt idx="3">
                  <c:v>Соц.защита</c:v>
                </c:pt>
                <c:pt idx="4">
                  <c:v>КДНиЗП</c:v>
                </c:pt>
                <c:pt idx="5">
                  <c:v>Родит. (зак.пр.)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80</c:v>
                </c:pt>
                <c:pt idx="3">
                  <c:v>1</c:v>
                </c:pt>
                <c:pt idx="4">
                  <c:v>0.1</c:v>
                </c:pt>
                <c:pt idx="5">
                  <c:v>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8518518518518517E-2"/>
                  <c:y val="-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462962962962962E-2"/>
                  <c:y val="-9.0938102914428524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888888888888888E-2"/>
                  <c:y val="-1.190476190476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0833333333333332E-2"/>
                  <c:y val="-1.984126984126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0833333333333332E-2"/>
                  <c:y val="-1.984126984126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МСЭ</c:v>
                </c:pt>
                <c:pt idx="1">
                  <c:v>Здравоох-ие</c:v>
                </c:pt>
                <c:pt idx="2">
                  <c:v>ОО</c:v>
                </c:pt>
                <c:pt idx="3">
                  <c:v>Соц.защита</c:v>
                </c:pt>
                <c:pt idx="4">
                  <c:v>КДНиЗП</c:v>
                </c:pt>
                <c:pt idx="5">
                  <c:v>Родит. (зак.пр.)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1.8</c:v>
                </c:pt>
                <c:pt idx="1">
                  <c:v>0.7</c:v>
                </c:pt>
                <c:pt idx="2">
                  <c:v>82.5</c:v>
                </c:pt>
                <c:pt idx="3">
                  <c:v>0.1</c:v>
                </c:pt>
                <c:pt idx="4">
                  <c:v>0.01</c:v>
                </c:pt>
                <c:pt idx="5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8812432"/>
        <c:axId val="1628816784"/>
        <c:axId val="0"/>
      </c:bar3DChart>
      <c:catAx>
        <c:axId val="1628812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628816784"/>
        <c:crosses val="autoZero"/>
        <c:auto val="1"/>
        <c:lblAlgn val="ctr"/>
        <c:lblOffset val="100"/>
        <c:noMultiLvlLbl val="0"/>
      </c:catAx>
      <c:valAx>
        <c:axId val="1628816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6288124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0-3</c:v>
                </c:pt>
                <c:pt idx="1">
                  <c:v>3-7</c:v>
                </c:pt>
                <c:pt idx="2">
                  <c:v>7-12</c:v>
                </c:pt>
                <c:pt idx="3">
                  <c:v>12-18</c:v>
                </c:pt>
                <c:pt idx="4">
                  <c:v>&gt; 18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505</c:v>
                </c:pt>
                <c:pt idx="1">
                  <c:v>11092</c:v>
                </c:pt>
                <c:pt idx="2">
                  <c:v>3868</c:v>
                </c:pt>
                <c:pt idx="3">
                  <c:v>2015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0-3</c:v>
                </c:pt>
                <c:pt idx="1">
                  <c:v>3-7</c:v>
                </c:pt>
                <c:pt idx="2">
                  <c:v>7-12</c:v>
                </c:pt>
                <c:pt idx="3">
                  <c:v>12-18</c:v>
                </c:pt>
                <c:pt idx="4">
                  <c:v>&gt; 18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453</c:v>
                </c:pt>
                <c:pt idx="1">
                  <c:v>10638</c:v>
                </c:pt>
                <c:pt idx="2">
                  <c:v>4722</c:v>
                </c:pt>
                <c:pt idx="3">
                  <c:v>2102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0-3</c:v>
                </c:pt>
                <c:pt idx="1">
                  <c:v>3-7</c:v>
                </c:pt>
                <c:pt idx="2">
                  <c:v>7-12</c:v>
                </c:pt>
                <c:pt idx="3">
                  <c:v>12-18</c:v>
                </c:pt>
                <c:pt idx="4">
                  <c:v>&gt; 18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478</c:v>
                </c:pt>
                <c:pt idx="1">
                  <c:v>11064</c:v>
                </c:pt>
                <c:pt idx="2">
                  <c:v>5318</c:v>
                </c:pt>
                <c:pt idx="3">
                  <c:v>2645</c:v>
                </c:pt>
                <c:pt idx="4">
                  <c:v>23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616282777736896E-3"/>
                  <c:y val="-3.571428571428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751609107503871E-2"/>
                  <c:y val="-4.1520819476046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411026512058269E-3"/>
                  <c:y val="-7.6782954852058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536863966770508E-3"/>
                  <c:y val="-1.984126984126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2305295950155761E-3"/>
                  <c:y val="-1.984126984126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0-3</c:v>
                </c:pt>
                <c:pt idx="1">
                  <c:v>3-7</c:v>
                </c:pt>
                <c:pt idx="2">
                  <c:v>7-12</c:v>
                </c:pt>
                <c:pt idx="3">
                  <c:v>12-18</c:v>
                </c:pt>
                <c:pt idx="4">
                  <c:v>&gt; 18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430</c:v>
                </c:pt>
                <c:pt idx="1">
                  <c:v>10555</c:v>
                </c:pt>
                <c:pt idx="2">
                  <c:v>4132</c:v>
                </c:pt>
                <c:pt idx="3">
                  <c:v>2491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998961578400829E-2"/>
                  <c:y val="-1.190476190476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7383177570093455E-2"/>
                  <c:y val="-3.96825396825395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9460020768431983E-2"/>
                  <c:y val="1.190476190476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3229491173416406E-2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922118380062305E-2"/>
                  <c:y val="-1.984126984126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0-3</c:v>
                </c:pt>
                <c:pt idx="1">
                  <c:v>3-7</c:v>
                </c:pt>
                <c:pt idx="2">
                  <c:v>7-12</c:v>
                </c:pt>
                <c:pt idx="3">
                  <c:v>12-18</c:v>
                </c:pt>
                <c:pt idx="4">
                  <c:v>&gt; 18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356</c:v>
                </c:pt>
                <c:pt idx="1">
                  <c:v>12720</c:v>
                </c:pt>
                <c:pt idx="2">
                  <c:v>5164</c:v>
                </c:pt>
                <c:pt idx="3">
                  <c:v>3090</c:v>
                </c:pt>
                <c:pt idx="4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6"/>
        <c:gapDepth val="262"/>
        <c:shape val="box"/>
        <c:axId val="1628803184"/>
        <c:axId val="1628803728"/>
        <c:axId val="0"/>
      </c:bar3DChart>
      <c:catAx>
        <c:axId val="1628803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28803728"/>
        <c:crosses val="autoZero"/>
        <c:auto val="1"/>
        <c:lblAlgn val="ctr"/>
        <c:lblOffset val="100"/>
        <c:noMultiLvlLbl val="0"/>
      </c:catAx>
      <c:valAx>
        <c:axId val="1628803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288031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ООП</c:v>
                </c:pt>
                <c:pt idx="1">
                  <c:v>ЗПР</c:v>
                </c:pt>
                <c:pt idx="2">
                  <c:v>УО</c:v>
                </c:pt>
                <c:pt idx="3">
                  <c:v>ТНР</c:v>
                </c:pt>
                <c:pt idx="4">
                  <c:v>НОДА</c:v>
                </c:pt>
                <c:pt idx="5">
                  <c:v>НЗ</c:v>
                </c:pt>
                <c:pt idx="6">
                  <c:v>НС</c:v>
                </c:pt>
                <c:pt idx="7">
                  <c:v>РАС</c:v>
                </c:pt>
                <c:pt idx="8">
                  <c:v>ТМНР</c:v>
                </c:pt>
                <c:pt idx="9">
                  <c:v>ПО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8.6</c:v>
                </c:pt>
                <c:pt idx="1">
                  <c:v>29</c:v>
                </c:pt>
                <c:pt idx="2">
                  <c:v>6.3</c:v>
                </c:pt>
                <c:pt idx="3">
                  <c:v>46</c:v>
                </c:pt>
                <c:pt idx="4">
                  <c:v>1.8</c:v>
                </c:pt>
                <c:pt idx="5">
                  <c:v>2.8</c:v>
                </c:pt>
                <c:pt idx="6">
                  <c:v>1</c:v>
                </c:pt>
                <c:pt idx="7">
                  <c:v>2.2000000000000002</c:v>
                </c:pt>
                <c:pt idx="8">
                  <c:v>0.4</c:v>
                </c:pt>
                <c:pt idx="9">
                  <c:v>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ООП</c:v>
                </c:pt>
                <c:pt idx="1">
                  <c:v>ЗПР</c:v>
                </c:pt>
                <c:pt idx="2">
                  <c:v>УО</c:v>
                </c:pt>
                <c:pt idx="3">
                  <c:v>ТНР</c:v>
                </c:pt>
                <c:pt idx="4">
                  <c:v>НОДА</c:v>
                </c:pt>
                <c:pt idx="5">
                  <c:v>НЗ</c:v>
                </c:pt>
                <c:pt idx="6">
                  <c:v>НС</c:v>
                </c:pt>
                <c:pt idx="7">
                  <c:v>РАС</c:v>
                </c:pt>
                <c:pt idx="8">
                  <c:v>ТМНР</c:v>
                </c:pt>
                <c:pt idx="9">
                  <c:v>ПО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6</c:v>
                </c:pt>
                <c:pt idx="1">
                  <c:v>28</c:v>
                </c:pt>
                <c:pt idx="2">
                  <c:v>6</c:v>
                </c:pt>
                <c:pt idx="3">
                  <c:v>49</c:v>
                </c:pt>
                <c:pt idx="4">
                  <c:v>1.3</c:v>
                </c:pt>
                <c:pt idx="5">
                  <c:v>2.8</c:v>
                </c:pt>
                <c:pt idx="6">
                  <c:v>1</c:v>
                </c:pt>
                <c:pt idx="7">
                  <c:v>2.7</c:v>
                </c:pt>
                <c:pt idx="8">
                  <c:v>0.2</c:v>
                </c:pt>
                <c:pt idx="9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0779828534742956E-3"/>
                  <c:y val="-2.593666063247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311931413897182E-2"/>
                  <c:y val="-7.7809981897436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809635231369543E-2"/>
                  <c:y val="-1.2968330316239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1541287609264791E-2"/>
                  <c:y val="2.593666063247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116974280211443E-2"/>
                  <c:y val="-2.593666063247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809635231369543E-2"/>
                  <c:y val="-7.7809981897436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3463304755790493E-2"/>
                  <c:y val="2.593666063247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2116974280211443E-2"/>
                  <c:y val="5.1873321264957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3463304755790493E-2"/>
                  <c:y val="-5.1873321264957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1541287609264791E-2"/>
                  <c:y val="2.593666063247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ООП</c:v>
                </c:pt>
                <c:pt idx="1">
                  <c:v>ЗПР</c:v>
                </c:pt>
                <c:pt idx="2">
                  <c:v>УО</c:v>
                </c:pt>
                <c:pt idx="3">
                  <c:v>ТНР</c:v>
                </c:pt>
                <c:pt idx="4">
                  <c:v>НОДА</c:v>
                </c:pt>
                <c:pt idx="5">
                  <c:v>НЗ</c:v>
                </c:pt>
                <c:pt idx="6">
                  <c:v>НС</c:v>
                </c:pt>
                <c:pt idx="7">
                  <c:v>РАС</c:v>
                </c:pt>
                <c:pt idx="8">
                  <c:v>ТМНР</c:v>
                </c:pt>
                <c:pt idx="9">
                  <c:v>ПО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6</c:v>
                </c:pt>
                <c:pt idx="1">
                  <c:v>29</c:v>
                </c:pt>
                <c:pt idx="2">
                  <c:v>5.2</c:v>
                </c:pt>
                <c:pt idx="3">
                  <c:v>49</c:v>
                </c:pt>
                <c:pt idx="4">
                  <c:v>1.5</c:v>
                </c:pt>
                <c:pt idx="5">
                  <c:v>2.4</c:v>
                </c:pt>
                <c:pt idx="6">
                  <c:v>1</c:v>
                </c:pt>
                <c:pt idx="7">
                  <c:v>3.5</c:v>
                </c:pt>
                <c:pt idx="8">
                  <c:v>0.2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gapDepth val="262"/>
        <c:shape val="box"/>
        <c:axId val="1628810800"/>
        <c:axId val="1628811344"/>
        <c:axId val="0"/>
      </c:bar3DChart>
      <c:catAx>
        <c:axId val="162881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628811344"/>
        <c:crosses val="autoZero"/>
        <c:auto val="1"/>
        <c:lblAlgn val="ctr"/>
        <c:lblOffset val="100"/>
        <c:noMultiLvlLbl val="0"/>
      </c:catAx>
      <c:valAx>
        <c:axId val="1628811344"/>
        <c:scaling>
          <c:orientation val="minMax"/>
          <c:max val="6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288108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0.00%</c:formatCode>
                <c:ptCount val="3"/>
                <c:pt idx="0">
                  <c:v>2.1999999999999999E-2</c:v>
                </c:pt>
                <c:pt idx="1">
                  <c:v>2.7E-2</c:v>
                </c:pt>
                <c:pt idx="2">
                  <c:v>3.5000000000000003E-2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8811888"/>
        <c:axId val="1628814608"/>
      </c:barChart>
      <c:catAx>
        <c:axId val="162881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628814608"/>
        <c:crosses val="autoZero"/>
        <c:auto val="1"/>
        <c:lblAlgn val="ctr"/>
        <c:lblOffset val="100"/>
        <c:noMultiLvlLbl val="0"/>
      </c:catAx>
      <c:valAx>
        <c:axId val="1628814608"/>
        <c:scaling>
          <c:orientation val="minMax"/>
          <c:max val="4.0000000000000008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628811888"/>
        <c:crosses val="autoZero"/>
        <c:crossBetween val="between"/>
      </c:valAx>
      <c:spPr>
        <a:solidFill>
          <a:schemeClr val="bg2"/>
        </a:solidFill>
      </c:spPr>
    </c:plotArea>
    <c:plotVisOnly val="1"/>
    <c:dispBlanksAs val="gap"/>
    <c:showDLblsOverMax val="0"/>
  </c:chart>
  <c:spPr>
    <a:solidFill>
      <a:schemeClr val="bg2"/>
    </a:solidFill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111184062323482E-2"/>
          <c:y val="0.16470156574136866"/>
          <c:w val="0.78648560796813527"/>
          <c:h val="0.693745167271826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99FF"/>
            </a:solidFill>
          </c:spPr>
          <c:invertIfNegative val="0"/>
          <c:dLbls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0D3-48D4-99EC-9F0EE2A1909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0.0%</c:formatCode>
                <c:ptCount val="5"/>
                <c:pt idx="0">
                  <c:v>2E-3</c:v>
                </c:pt>
                <c:pt idx="1">
                  <c:v>8.0000000000000002E-3</c:v>
                </c:pt>
                <c:pt idx="2">
                  <c:v>8.0000000000000002E-3</c:v>
                </c:pt>
                <c:pt idx="3">
                  <c:v>0.01</c:v>
                </c:pt>
                <c:pt idx="4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D3-48D4-99EC-9F0EE2A1909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D3-48D4-99EC-9F0EE2A19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5265680"/>
        <c:axId val="1585267312"/>
      </c:barChart>
      <c:catAx>
        <c:axId val="1585265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85267312"/>
        <c:crosses val="autoZero"/>
        <c:auto val="1"/>
        <c:lblAlgn val="ctr"/>
        <c:lblOffset val="100"/>
        <c:noMultiLvlLbl val="0"/>
      </c:catAx>
      <c:valAx>
        <c:axId val="1585267312"/>
        <c:scaling>
          <c:orientation val="minMax"/>
        </c:scaling>
        <c:delete val="1"/>
        <c:axPos val="l"/>
        <c:majorGridlines/>
        <c:numFmt formatCode="0.0%" sourceLinked="1"/>
        <c:majorTickMark val="out"/>
        <c:minorTickMark val="none"/>
        <c:tickLblPos val="nextTo"/>
        <c:crossAx val="1585265680"/>
        <c:crosses val="autoZero"/>
        <c:crossBetween val="between"/>
      </c:valAx>
      <c:spPr>
        <a:solidFill>
          <a:schemeClr val="tx2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bg2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Медиц.выписка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ТПМПК с высоким уровнем </c:v>
                </c:pt>
                <c:pt idx="1">
                  <c:v>ТПМПК со средним уровнем</c:v>
                </c:pt>
                <c:pt idx="2">
                  <c:v>ТПМПК с низким уровнем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0.11</c:v>
                </c:pt>
                <c:pt idx="1">
                  <c:v>0.66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4.1239519809823259E-2"/>
          <c:y val="0.81424592182789479"/>
          <c:w val="0.78020364556145205"/>
          <c:h val="0.16814139295257213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EDF757-3937-4A38-8DE1-198A1725F3C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4C486D-2904-4204-9D91-0568FD252789}">
      <dgm:prSet phldrT="[Текст]" custT="1"/>
      <dgm:spPr/>
      <dgm:t>
        <a:bodyPr/>
        <a:lstStyle/>
        <a:p>
          <a:r>
            <a:rPr lang="ru-RU" sz="2400" b="1" dirty="0" smtClean="0"/>
            <a:t>ГБУ НСО «ОЦДК»</a:t>
          </a:r>
        </a:p>
      </dgm:t>
    </dgm:pt>
    <dgm:pt modelId="{26CF81C5-D2DD-46EE-9A61-6504F0161D3B}" type="parTrans" cxnId="{F3C24321-96AB-4B05-B569-1C91A84D2E04}">
      <dgm:prSet/>
      <dgm:spPr/>
      <dgm:t>
        <a:bodyPr/>
        <a:lstStyle/>
        <a:p>
          <a:endParaRPr lang="ru-RU" sz="1200"/>
        </a:p>
      </dgm:t>
    </dgm:pt>
    <dgm:pt modelId="{0347AFB3-F545-426F-88D6-2D3E4BCE73B7}" type="sibTrans" cxnId="{F3C24321-96AB-4B05-B569-1C91A84D2E04}">
      <dgm:prSet/>
      <dgm:spPr/>
      <dgm:t>
        <a:bodyPr/>
        <a:lstStyle/>
        <a:p>
          <a:endParaRPr lang="ru-RU" sz="1200"/>
        </a:p>
      </dgm:t>
    </dgm:pt>
    <dgm:pt modelId="{3A4671E2-79BB-4A17-A14A-075DABBE63CC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/>
            <a:t>ЦПМПК</a:t>
          </a:r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/>
        </a:p>
      </dgm:t>
    </dgm:pt>
    <dgm:pt modelId="{366E8837-E82C-460A-A9B6-46C7923B6A26}" type="parTrans" cxnId="{3712929E-4D95-444E-A674-C4A3EB50ABF2}">
      <dgm:prSet/>
      <dgm:spPr/>
      <dgm:t>
        <a:bodyPr/>
        <a:lstStyle/>
        <a:p>
          <a:endParaRPr lang="ru-RU" sz="1200"/>
        </a:p>
      </dgm:t>
    </dgm:pt>
    <dgm:pt modelId="{408B5166-9B0B-4560-B88A-7F7F7C1E08C4}" type="sibTrans" cxnId="{3712929E-4D95-444E-A674-C4A3EB50ABF2}">
      <dgm:prSet/>
      <dgm:spPr/>
      <dgm:t>
        <a:bodyPr/>
        <a:lstStyle/>
        <a:p>
          <a:endParaRPr lang="ru-RU" sz="1200"/>
        </a:p>
      </dgm:t>
    </dgm:pt>
    <dgm:pt modelId="{47F82F53-D37A-4BEF-8FDA-8B52D82285ED}">
      <dgm:prSet phldrT="[Текст]" custT="1"/>
      <dgm:spPr/>
      <dgm:t>
        <a:bodyPr/>
        <a:lstStyle/>
        <a:p>
          <a:r>
            <a:rPr lang="ru-RU" sz="2400" b="1" dirty="0" smtClean="0"/>
            <a:t>Филиалы</a:t>
          </a:r>
        </a:p>
        <a:p>
          <a:r>
            <a:rPr lang="ru-RU" sz="2400" b="1" dirty="0" smtClean="0"/>
            <a:t>(10 ТПМПК)</a:t>
          </a:r>
        </a:p>
      </dgm:t>
    </dgm:pt>
    <dgm:pt modelId="{2D554A41-02D8-49C4-83E8-A2B2FF65C5DA}" type="parTrans" cxnId="{12AE1009-42E7-4CBF-9E86-722476E5216F}">
      <dgm:prSet/>
      <dgm:spPr/>
      <dgm:t>
        <a:bodyPr/>
        <a:lstStyle/>
        <a:p>
          <a:endParaRPr lang="ru-RU" sz="1200"/>
        </a:p>
      </dgm:t>
    </dgm:pt>
    <dgm:pt modelId="{B14F1CF7-807D-4086-8582-65BE86965116}" type="sibTrans" cxnId="{12AE1009-42E7-4CBF-9E86-722476E5216F}">
      <dgm:prSet/>
      <dgm:spPr/>
      <dgm:t>
        <a:bodyPr/>
        <a:lstStyle/>
        <a:p>
          <a:endParaRPr lang="ru-RU" sz="1200"/>
        </a:p>
      </dgm:t>
    </dgm:pt>
    <dgm:pt modelId="{C4B5C779-6C04-4307-8052-AE1AF0DEE8ED}">
      <dgm:prSet custT="1"/>
      <dgm:spPr/>
      <dgm:t>
        <a:bodyPr/>
        <a:lstStyle/>
        <a:p>
          <a:endParaRPr lang="ru-RU" sz="1800" b="1" dirty="0" smtClean="0"/>
        </a:p>
        <a:p>
          <a:r>
            <a:rPr lang="ru-RU" sz="2400" b="1" dirty="0" smtClean="0"/>
            <a:t>ТПМПК</a:t>
          </a:r>
        </a:p>
        <a:p>
          <a:r>
            <a:rPr lang="ru-RU" sz="2400" b="1" dirty="0" smtClean="0"/>
            <a:t>(14)</a:t>
          </a:r>
        </a:p>
        <a:p>
          <a:endParaRPr lang="ru-RU" sz="1800" b="1" dirty="0"/>
        </a:p>
      </dgm:t>
    </dgm:pt>
    <dgm:pt modelId="{DEA4766F-873A-479E-B57B-865F7669D245}" type="parTrans" cxnId="{4E2DA4C4-5DD4-4D37-9E4C-10C15C64C37F}">
      <dgm:prSet/>
      <dgm:spPr>
        <a:ln>
          <a:noFill/>
        </a:ln>
      </dgm:spPr>
      <dgm:t>
        <a:bodyPr/>
        <a:lstStyle/>
        <a:p>
          <a:endParaRPr lang="ru-RU" sz="1200"/>
        </a:p>
      </dgm:t>
    </dgm:pt>
    <dgm:pt modelId="{2399A634-6B8C-4786-A495-5006EEA49423}" type="sibTrans" cxnId="{4E2DA4C4-5DD4-4D37-9E4C-10C15C64C37F}">
      <dgm:prSet/>
      <dgm:spPr/>
      <dgm:t>
        <a:bodyPr/>
        <a:lstStyle/>
        <a:p>
          <a:endParaRPr lang="ru-RU" sz="1200"/>
        </a:p>
      </dgm:t>
    </dgm:pt>
    <dgm:pt modelId="{7BA935FB-A269-4CAB-9E42-59EF48CD09CA}">
      <dgm:prSet custT="1"/>
      <dgm:spPr/>
      <dgm:t>
        <a:bodyPr/>
        <a:lstStyle/>
        <a:p>
          <a:endParaRPr lang="ru-RU" sz="1800" b="1" dirty="0" smtClean="0"/>
        </a:p>
        <a:p>
          <a:r>
            <a:rPr lang="ru-RU" sz="2000" b="1" dirty="0" smtClean="0"/>
            <a:t>Муниципальные ППМС-центры</a:t>
          </a:r>
        </a:p>
        <a:p>
          <a:r>
            <a:rPr lang="ru-RU" sz="2000" b="1" dirty="0" smtClean="0"/>
            <a:t>(4 ТПМПК)</a:t>
          </a:r>
        </a:p>
        <a:p>
          <a:endParaRPr lang="ru-RU" sz="1800" b="1" dirty="0"/>
        </a:p>
      </dgm:t>
    </dgm:pt>
    <dgm:pt modelId="{0A846CC4-458F-4BE2-A496-D6E9D2400B8F}" type="parTrans" cxnId="{1673EAC0-1BBC-4970-A0CC-660E58862FD3}">
      <dgm:prSet/>
      <dgm:spPr>
        <a:ln>
          <a:noFill/>
        </a:ln>
      </dgm:spPr>
      <dgm:t>
        <a:bodyPr/>
        <a:lstStyle/>
        <a:p>
          <a:endParaRPr lang="ru-RU" sz="1200"/>
        </a:p>
      </dgm:t>
    </dgm:pt>
    <dgm:pt modelId="{6E4CA211-2BC3-41F3-8508-C0C9FE530F9E}" type="sibTrans" cxnId="{1673EAC0-1BBC-4970-A0CC-660E58862FD3}">
      <dgm:prSet/>
      <dgm:spPr/>
      <dgm:t>
        <a:bodyPr/>
        <a:lstStyle/>
        <a:p>
          <a:endParaRPr lang="ru-RU" sz="1200"/>
        </a:p>
      </dgm:t>
    </dgm:pt>
    <dgm:pt modelId="{725423E0-F584-4281-A233-3FAFAD3268B7}">
      <dgm:prSet custT="1"/>
      <dgm:spPr/>
      <dgm:t>
        <a:bodyPr/>
        <a:lstStyle/>
        <a:p>
          <a:endParaRPr lang="ru-RU" sz="2000" b="1" dirty="0" smtClean="0"/>
        </a:p>
        <a:p>
          <a:r>
            <a:rPr lang="ru-RU" sz="2000" b="1" dirty="0" smtClean="0"/>
            <a:t>ТПМПК</a:t>
          </a:r>
        </a:p>
        <a:p>
          <a:r>
            <a:rPr lang="ru-RU" sz="2000" b="1" dirty="0" smtClean="0"/>
            <a:t>г. Новосибирска (</a:t>
          </a:r>
          <a:r>
            <a:rPr lang="ru-RU" sz="2000" b="1" dirty="0" smtClean="0">
              <a:solidFill>
                <a:schemeClr val="tx1"/>
              </a:solidFill>
            </a:rPr>
            <a:t>11 составов</a:t>
          </a:r>
          <a:r>
            <a:rPr lang="ru-RU" sz="2000" b="1" dirty="0" smtClean="0"/>
            <a:t>)</a:t>
          </a:r>
        </a:p>
        <a:p>
          <a:endParaRPr lang="ru-RU" sz="1700" b="1" dirty="0"/>
        </a:p>
      </dgm:t>
    </dgm:pt>
    <dgm:pt modelId="{257FD89B-D1C6-4812-9D49-B152AE2C0EF6}" type="parTrans" cxnId="{1A9C5F7D-07FC-4CF8-B010-F5BD51D7014E}">
      <dgm:prSet/>
      <dgm:spPr/>
      <dgm:t>
        <a:bodyPr/>
        <a:lstStyle/>
        <a:p>
          <a:endParaRPr lang="ru-RU"/>
        </a:p>
      </dgm:t>
    </dgm:pt>
    <dgm:pt modelId="{4D9CD716-E8DB-4240-B006-8A9771295C21}" type="sibTrans" cxnId="{1A9C5F7D-07FC-4CF8-B010-F5BD51D7014E}">
      <dgm:prSet/>
      <dgm:spPr/>
      <dgm:t>
        <a:bodyPr/>
        <a:lstStyle/>
        <a:p>
          <a:endParaRPr lang="ru-RU"/>
        </a:p>
      </dgm:t>
    </dgm:pt>
    <dgm:pt modelId="{95D16DA6-CDE8-4DC4-859A-E0698D074050}" type="pres">
      <dgm:prSet presAssocID="{C1EDF757-3937-4A38-8DE1-198A1725F3C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BC21C4C-65F6-497C-9B36-56F6997331A3}" type="pres">
      <dgm:prSet presAssocID="{3D4C486D-2904-4204-9D91-0568FD252789}" presName="hierRoot1" presStyleCnt="0"/>
      <dgm:spPr/>
    </dgm:pt>
    <dgm:pt modelId="{AAABE56E-1A54-4A4B-9222-590D1D29960F}" type="pres">
      <dgm:prSet presAssocID="{3D4C486D-2904-4204-9D91-0568FD252789}" presName="composite" presStyleCnt="0"/>
      <dgm:spPr/>
    </dgm:pt>
    <dgm:pt modelId="{58A982F1-BF85-4BE3-90AD-D4250BFAABAE}" type="pres">
      <dgm:prSet presAssocID="{3D4C486D-2904-4204-9D91-0568FD252789}" presName="background" presStyleLbl="node0" presStyleIdx="0" presStyleCnt="2"/>
      <dgm:spPr>
        <a:solidFill>
          <a:schemeClr val="bg2">
            <a:lumMod val="90000"/>
          </a:schemeClr>
        </a:solidFill>
      </dgm:spPr>
      <dgm:t>
        <a:bodyPr/>
        <a:lstStyle/>
        <a:p>
          <a:endParaRPr lang="ru-RU"/>
        </a:p>
      </dgm:t>
    </dgm:pt>
    <dgm:pt modelId="{0FD746E6-7F9A-4F39-A391-E6C209BE5877}" type="pres">
      <dgm:prSet presAssocID="{3D4C486D-2904-4204-9D91-0568FD252789}" presName="text" presStyleLbl="fgAcc0" presStyleIdx="0" presStyleCnt="2" custScaleX="70806" custScaleY="87940" custLinFactX="-56679" custLinFactNeighborX="-100000" custLinFactNeighborY="-191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6F973F-4649-4128-BF22-00C99D5C8389}" type="pres">
      <dgm:prSet presAssocID="{3D4C486D-2904-4204-9D91-0568FD252789}" presName="hierChild2" presStyleCnt="0"/>
      <dgm:spPr/>
    </dgm:pt>
    <dgm:pt modelId="{EF327E8E-C33D-4277-A1EE-38923388EF9E}" type="pres">
      <dgm:prSet presAssocID="{366E8837-E82C-460A-A9B6-46C7923B6A26}" presName="Name10" presStyleLbl="parChTrans1D2" presStyleIdx="0" presStyleCnt="4"/>
      <dgm:spPr/>
      <dgm:t>
        <a:bodyPr/>
        <a:lstStyle/>
        <a:p>
          <a:endParaRPr lang="ru-RU"/>
        </a:p>
      </dgm:t>
    </dgm:pt>
    <dgm:pt modelId="{60DE983D-7BF7-4DF0-B2E1-A8E57884FCF5}" type="pres">
      <dgm:prSet presAssocID="{3A4671E2-79BB-4A17-A14A-075DABBE63CC}" presName="hierRoot2" presStyleCnt="0"/>
      <dgm:spPr/>
    </dgm:pt>
    <dgm:pt modelId="{3BAAB7A5-19DA-41E5-8C4D-BB3FED8B3D07}" type="pres">
      <dgm:prSet presAssocID="{3A4671E2-79BB-4A17-A14A-075DABBE63CC}" presName="composite2" presStyleCnt="0"/>
      <dgm:spPr/>
    </dgm:pt>
    <dgm:pt modelId="{AC98BB2E-A592-4A4F-8F2A-594AF6B74220}" type="pres">
      <dgm:prSet presAssocID="{3A4671E2-79BB-4A17-A14A-075DABBE63CC}" presName="background2" presStyleLbl="node2" presStyleIdx="0" presStyleCnt="4"/>
      <dgm:spPr>
        <a:solidFill>
          <a:schemeClr val="bg2">
            <a:lumMod val="90000"/>
          </a:schemeClr>
        </a:solidFill>
      </dgm:spPr>
      <dgm:t>
        <a:bodyPr/>
        <a:lstStyle/>
        <a:p>
          <a:endParaRPr lang="ru-RU"/>
        </a:p>
      </dgm:t>
    </dgm:pt>
    <dgm:pt modelId="{BA5C5925-039A-4C9D-909D-54FCD93B243A}" type="pres">
      <dgm:prSet presAssocID="{3A4671E2-79BB-4A17-A14A-075DABBE63CC}" presName="text2" presStyleLbl="fgAcc2" presStyleIdx="0" presStyleCnt="4" custScaleX="85621" custScaleY="71441" custLinFactX="23191" custLinFactY="-52882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924A88-62F9-4FB5-B13A-B8906FF7F4EE}" type="pres">
      <dgm:prSet presAssocID="{3A4671E2-79BB-4A17-A14A-075DABBE63CC}" presName="hierChild3" presStyleCnt="0"/>
      <dgm:spPr/>
    </dgm:pt>
    <dgm:pt modelId="{A9009A87-A82A-430F-89FC-75D97158D2EC}" type="pres">
      <dgm:prSet presAssocID="{2D554A41-02D8-49C4-83E8-A2B2FF65C5DA}" presName="Name10" presStyleLbl="parChTrans1D2" presStyleIdx="1" presStyleCnt="4"/>
      <dgm:spPr/>
      <dgm:t>
        <a:bodyPr/>
        <a:lstStyle/>
        <a:p>
          <a:endParaRPr lang="ru-RU"/>
        </a:p>
      </dgm:t>
    </dgm:pt>
    <dgm:pt modelId="{7C4FC7B6-EA57-4E44-950A-9FEAC8951042}" type="pres">
      <dgm:prSet presAssocID="{47F82F53-D37A-4BEF-8FDA-8B52D82285ED}" presName="hierRoot2" presStyleCnt="0"/>
      <dgm:spPr/>
    </dgm:pt>
    <dgm:pt modelId="{4194935F-F543-49AE-8D30-045A70DD329D}" type="pres">
      <dgm:prSet presAssocID="{47F82F53-D37A-4BEF-8FDA-8B52D82285ED}" presName="composite2" presStyleCnt="0"/>
      <dgm:spPr/>
    </dgm:pt>
    <dgm:pt modelId="{03754629-17FC-413B-951D-9551433670DF}" type="pres">
      <dgm:prSet presAssocID="{47F82F53-D37A-4BEF-8FDA-8B52D82285ED}" presName="background2" presStyleLbl="node2" presStyleIdx="1" presStyleCnt="4"/>
      <dgm:spPr>
        <a:solidFill>
          <a:schemeClr val="bg2">
            <a:lumMod val="90000"/>
          </a:schemeClr>
        </a:solidFill>
      </dgm:spPr>
      <dgm:t>
        <a:bodyPr/>
        <a:lstStyle/>
        <a:p>
          <a:endParaRPr lang="ru-RU"/>
        </a:p>
      </dgm:t>
    </dgm:pt>
    <dgm:pt modelId="{B95CA2BC-699D-4276-AFBF-6307E3CC207A}" type="pres">
      <dgm:prSet presAssocID="{47F82F53-D37A-4BEF-8FDA-8B52D82285ED}" presName="text2" presStyleLbl="fgAcc2" presStyleIdx="1" presStyleCnt="4" custScaleX="98644" custScaleY="79706" custLinFactNeighborX="19446" custLinFactNeighborY="-404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CB5C6F-BA20-457F-A232-09D023661172}" type="pres">
      <dgm:prSet presAssocID="{47F82F53-D37A-4BEF-8FDA-8B52D82285ED}" presName="hierChild3" presStyleCnt="0"/>
      <dgm:spPr/>
    </dgm:pt>
    <dgm:pt modelId="{4649B63A-A208-48CD-A0B4-BA3914AE1A7D}" type="pres">
      <dgm:prSet presAssocID="{0A846CC4-458F-4BE2-A496-D6E9D2400B8F}" presName="Name10" presStyleLbl="parChTrans1D2" presStyleIdx="2" presStyleCnt="4"/>
      <dgm:spPr/>
      <dgm:t>
        <a:bodyPr/>
        <a:lstStyle/>
        <a:p>
          <a:endParaRPr lang="ru-RU"/>
        </a:p>
      </dgm:t>
    </dgm:pt>
    <dgm:pt modelId="{F8B9DBF4-43C0-4E52-ABD1-4BF811C7FED0}" type="pres">
      <dgm:prSet presAssocID="{7BA935FB-A269-4CAB-9E42-59EF48CD09CA}" presName="hierRoot2" presStyleCnt="0"/>
      <dgm:spPr/>
    </dgm:pt>
    <dgm:pt modelId="{24F51196-5A60-412B-BAE8-79A97B054611}" type="pres">
      <dgm:prSet presAssocID="{7BA935FB-A269-4CAB-9E42-59EF48CD09CA}" presName="composite2" presStyleCnt="0"/>
      <dgm:spPr/>
    </dgm:pt>
    <dgm:pt modelId="{A411F83A-854F-4F2A-A222-A2A1C80781B7}" type="pres">
      <dgm:prSet presAssocID="{7BA935FB-A269-4CAB-9E42-59EF48CD09CA}" presName="background2" presStyleLbl="node2" presStyleIdx="2" presStyleCnt="4"/>
      <dgm:spPr>
        <a:solidFill>
          <a:schemeClr val="bg2">
            <a:lumMod val="90000"/>
          </a:schemeClr>
        </a:solidFill>
      </dgm:spPr>
      <dgm:t>
        <a:bodyPr/>
        <a:lstStyle/>
        <a:p>
          <a:endParaRPr lang="ru-RU"/>
        </a:p>
      </dgm:t>
    </dgm:pt>
    <dgm:pt modelId="{B64C99EF-096B-4D07-8A7A-24CCCFDFB399}" type="pres">
      <dgm:prSet presAssocID="{7BA935FB-A269-4CAB-9E42-59EF48CD09CA}" presName="text2" presStyleLbl="fgAcc2" presStyleIdx="2" presStyleCnt="4" custScaleX="112046" custLinFactNeighborX="79122" custLinFactNeighborY="-92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E00402-17EB-4EA5-9C62-C05640803E66}" type="pres">
      <dgm:prSet presAssocID="{7BA935FB-A269-4CAB-9E42-59EF48CD09CA}" presName="hierChild3" presStyleCnt="0"/>
      <dgm:spPr/>
    </dgm:pt>
    <dgm:pt modelId="{7B74E100-C81A-4256-8576-6C0DCB10560E}" type="pres">
      <dgm:prSet presAssocID="{DEA4766F-873A-479E-B57B-865F7669D245}" presName="Name10" presStyleLbl="parChTrans1D2" presStyleIdx="3" presStyleCnt="4"/>
      <dgm:spPr/>
      <dgm:t>
        <a:bodyPr/>
        <a:lstStyle/>
        <a:p>
          <a:endParaRPr lang="ru-RU"/>
        </a:p>
      </dgm:t>
    </dgm:pt>
    <dgm:pt modelId="{2F3A6D61-9073-4059-8173-E9D14EE5BFE5}" type="pres">
      <dgm:prSet presAssocID="{C4B5C779-6C04-4307-8052-AE1AF0DEE8ED}" presName="hierRoot2" presStyleCnt="0"/>
      <dgm:spPr/>
    </dgm:pt>
    <dgm:pt modelId="{DD26948E-FAD6-4CB9-99BB-9DE894BAB799}" type="pres">
      <dgm:prSet presAssocID="{C4B5C779-6C04-4307-8052-AE1AF0DEE8ED}" presName="composite2" presStyleCnt="0"/>
      <dgm:spPr/>
    </dgm:pt>
    <dgm:pt modelId="{25CC2EB8-5BAC-4929-BF94-AE463AAA745F}" type="pres">
      <dgm:prSet presAssocID="{C4B5C779-6C04-4307-8052-AE1AF0DEE8ED}" presName="background2" presStyleLbl="node2" presStyleIdx="3" presStyleCnt="4"/>
      <dgm:spPr>
        <a:solidFill>
          <a:schemeClr val="bg2">
            <a:lumMod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0B0FCB10-2F4D-406A-B70C-568957B0869A}" type="pres">
      <dgm:prSet presAssocID="{C4B5C779-6C04-4307-8052-AE1AF0DEE8ED}" presName="text2" presStyleLbl="fgAcc2" presStyleIdx="3" presStyleCnt="4" custScaleY="62658" custLinFactY="-78464" custLinFactNeighborX="-5438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99C10-93AE-4B6B-ADAA-1CFB3711B9E4}" type="pres">
      <dgm:prSet presAssocID="{C4B5C779-6C04-4307-8052-AE1AF0DEE8ED}" presName="hierChild3" presStyleCnt="0"/>
      <dgm:spPr/>
    </dgm:pt>
    <dgm:pt modelId="{89402C9E-BECA-4A23-A92B-223F8A9AFE10}" type="pres">
      <dgm:prSet presAssocID="{725423E0-F584-4281-A233-3FAFAD3268B7}" presName="hierRoot1" presStyleCnt="0"/>
      <dgm:spPr/>
    </dgm:pt>
    <dgm:pt modelId="{AE3BBF03-C425-49F1-AE43-8799DDBEC510}" type="pres">
      <dgm:prSet presAssocID="{725423E0-F584-4281-A233-3FAFAD3268B7}" presName="composite" presStyleCnt="0"/>
      <dgm:spPr/>
    </dgm:pt>
    <dgm:pt modelId="{0CCCF16B-1107-4939-AD7D-0FD568D25A49}" type="pres">
      <dgm:prSet presAssocID="{725423E0-F584-4281-A233-3FAFAD3268B7}" presName="background" presStyleLbl="node0" presStyleIdx="1" presStyleCnt="2"/>
      <dgm:spPr>
        <a:solidFill>
          <a:schemeClr val="bg2">
            <a:lumMod val="90000"/>
          </a:schemeClr>
        </a:solidFill>
      </dgm:spPr>
      <dgm:t>
        <a:bodyPr/>
        <a:lstStyle/>
        <a:p>
          <a:endParaRPr lang="ru-RU"/>
        </a:p>
      </dgm:t>
    </dgm:pt>
    <dgm:pt modelId="{F132B863-B67B-459B-B7D7-51E62D152E32}" type="pres">
      <dgm:prSet presAssocID="{725423E0-F584-4281-A233-3FAFAD3268B7}" presName="text" presStyleLbl="fgAcc0" presStyleIdx="1" presStyleCnt="2" custLinFactY="75276" custLinFactNeighborX="11322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B0D6E0-565E-4331-B388-6B6F682E7DD8}" type="pres">
      <dgm:prSet presAssocID="{725423E0-F584-4281-A233-3FAFAD3268B7}" presName="hierChild2" presStyleCnt="0"/>
      <dgm:spPr/>
    </dgm:pt>
  </dgm:ptLst>
  <dgm:cxnLst>
    <dgm:cxn modelId="{1A9C5F7D-07FC-4CF8-B010-F5BD51D7014E}" srcId="{C1EDF757-3937-4A38-8DE1-198A1725F3C4}" destId="{725423E0-F584-4281-A233-3FAFAD3268B7}" srcOrd="1" destOrd="0" parTransId="{257FD89B-D1C6-4812-9D49-B152AE2C0EF6}" sibTransId="{4D9CD716-E8DB-4240-B006-8A9771295C21}"/>
    <dgm:cxn modelId="{242982A5-9247-4AF0-BBCC-D1D36BF0764C}" type="presOf" srcId="{3A4671E2-79BB-4A17-A14A-075DABBE63CC}" destId="{BA5C5925-039A-4C9D-909D-54FCD93B243A}" srcOrd="0" destOrd="0" presId="urn:microsoft.com/office/officeart/2005/8/layout/hierarchy1"/>
    <dgm:cxn modelId="{1673EAC0-1BBC-4970-A0CC-660E58862FD3}" srcId="{3D4C486D-2904-4204-9D91-0568FD252789}" destId="{7BA935FB-A269-4CAB-9E42-59EF48CD09CA}" srcOrd="2" destOrd="0" parTransId="{0A846CC4-458F-4BE2-A496-D6E9D2400B8F}" sibTransId="{6E4CA211-2BC3-41F3-8508-C0C9FE530F9E}"/>
    <dgm:cxn modelId="{38A8402E-E0F6-4E30-B2A0-561F64F845EA}" type="presOf" srcId="{366E8837-E82C-460A-A9B6-46C7923B6A26}" destId="{EF327E8E-C33D-4277-A1EE-38923388EF9E}" srcOrd="0" destOrd="0" presId="urn:microsoft.com/office/officeart/2005/8/layout/hierarchy1"/>
    <dgm:cxn modelId="{26D5BD36-D89C-4117-BAEB-1B39185D3C39}" type="presOf" srcId="{725423E0-F584-4281-A233-3FAFAD3268B7}" destId="{F132B863-B67B-459B-B7D7-51E62D152E32}" srcOrd="0" destOrd="0" presId="urn:microsoft.com/office/officeart/2005/8/layout/hierarchy1"/>
    <dgm:cxn modelId="{7FD5BF3D-F239-4A63-933F-921E594AB6E2}" type="presOf" srcId="{C4B5C779-6C04-4307-8052-AE1AF0DEE8ED}" destId="{0B0FCB10-2F4D-406A-B70C-568957B0869A}" srcOrd="0" destOrd="0" presId="urn:microsoft.com/office/officeart/2005/8/layout/hierarchy1"/>
    <dgm:cxn modelId="{3712929E-4D95-444E-A674-C4A3EB50ABF2}" srcId="{3D4C486D-2904-4204-9D91-0568FD252789}" destId="{3A4671E2-79BB-4A17-A14A-075DABBE63CC}" srcOrd="0" destOrd="0" parTransId="{366E8837-E82C-460A-A9B6-46C7923B6A26}" sibTransId="{408B5166-9B0B-4560-B88A-7F7F7C1E08C4}"/>
    <dgm:cxn modelId="{1ABB74D7-2DFC-4C0F-8D97-192CE3109093}" type="presOf" srcId="{2D554A41-02D8-49C4-83E8-A2B2FF65C5DA}" destId="{A9009A87-A82A-430F-89FC-75D97158D2EC}" srcOrd="0" destOrd="0" presId="urn:microsoft.com/office/officeart/2005/8/layout/hierarchy1"/>
    <dgm:cxn modelId="{93EA7106-C882-435C-8312-DE9E7B01D99C}" type="presOf" srcId="{0A846CC4-458F-4BE2-A496-D6E9D2400B8F}" destId="{4649B63A-A208-48CD-A0B4-BA3914AE1A7D}" srcOrd="0" destOrd="0" presId="urn:microsoft.com/office/officeart/2005/8/layout/hierarchy1"/>
    <dgm:cxn modelId="{4A62802A-49DA-45FA-8895-C70437265532}" type="presOf" srcId="{C1EDF757-3937-4A38-8DE1-198A1725F3C4}" destId="{95D16DA6-CDE8-4DC4-859A-E0698D074050}" srcOrd="0" destOrd="0" presId="urn:microsoft.com/office/officeart/2005/8/layout/hierarchy1"/>
    <dgm:cxn modelId="{4E2DA4C4-5DD4-4D37-9E4C-10C15C64C37F}" srcId="{3D4C486D-2904-4204-9D91-0568FD252789}" destId="{C4B5C779-6C04-4307-8052-AE1AF0DEE8ED}" srcOrd="3" destOrd="0" parTransId="{DEA4766F-873A-479E-B57B-865F7669D245}" sibTransId="{2399A634-6B8C-4786-A495-5006EEA49423}"/>
    <dgm:cxn modelId="{F3C24321-96AB-4B05-B569-1C91A84D2E04}" srcId="{C1EDF757-3937-4A38-8DE1-198A1725F3C4}" destId="{3D4C486D-2904-4204-9D91-0568FD252789}" srcOrd="0" destOrd="0" parTransId="{26CF81C5-D2DD-46EE-9A61-6504F0161D3B}" sibTransId="{0347AFB3-F545-426F-88D6-2D3E4BCE73B7}"/>
    <dgm:cxn modelId="{5F2EE716-8CF5-486D-9DC8-0094CFB8DDB4}" type="presOf" srcId="{7BA935FB-A269-4CAB-9E42-59EF48CD09CA}" destId="{B64C99EF-096B-4D07-8A7A-24CCCFDFB399}" srcOrd="0" destOrd="0" presId="urn:microsoft.com/office/officeart/2005/8/layout/hierarchy1"/>
    <dgm:cxn modelId="{12AE1009-42E7-4CBF-9E86-722476E5216F}" srcId="{3D4C486D-2904-4204-9D91-0568FD252789}" destId="{47F82F53-D37A-4BEF-8FDA-8B52D82285ED}" srcOrd="1" destOrd="0" parTransId="{2D554A41-02D8-49C4-83E8-A2B2FF65C5DA}" sibTransId="{B14F1CF7-807D-4086-8582-65BE86965116}"/>
    <dgm:cxn modelId="{2BCC6C35-5E2B-4987-BF76-927859C55F01}" type="presOf" srcId="{DEA4766F-873A-479E-B57B-865F7669D245}" destId="{7B74E100-C81A-4256-8576-6C0DCB10560E}" srcOrd="0" destOrd="0" presId="urn:microsoft.com/office/officeart/2005/8/layout/hierarchy1"/>
    <dgm:cxn modelId="{90A78BD9-34F2-4F1C-92EC-FAE8C6CD3040}" type="presOf" srcId="{3D4C486D-2904-4204-9D91-0568FD252789}" destId="{0FD746E6-7F9A-4F39-A391-E6C209BE5877}" srcOrd="0" destOrd="0" presId="urn:microsoft.com/office/officeart/2005/8/layout/hierarchy1"/>
    <dgm:cxn modelId="{4F23DF3F-A75C-4A8B-BBF3-14EC3B9C1681}" type="presOf" srcId="{47F82F53-D37A-4BEF-8FDA-8B52D82285ED}" destId="{B95CA2BC-699D-4276-AFBF-6307E3CC207A}" srcOrd="0" destOrd="0" presId="urn:microsoft.com/office/officeart/2005/8/layout/hierarchy1"/>
    <dgm:cxn modelId="{2E904FDF-117C-4D8F-A896-C92343945A2E}" type="presParOf" srcId="{95D16DA6-CDE8-4DC4-859A-E0698D074050}" destId="{2BC21C4C-65F6-497C-9B36-56F6997331A3}" srcOrd="0" destOrd="0" presId="urn:microsoft.com/office/officeart/2005/8/layout/hierarchy1"/>
    <dgm:cxn modelId="{AD31AB7E-8E51-462D-8FEE-489367901AC1}" type="presParOf" srcId="{2BC21C4C-65F6-497C-9B36-56F6997331A3}" destId="{AAABE56E-1A54-4A4B-9222-590D1D29960F}" srcOrd="0" destOrd="0" presId="urn:microsoft.com/office/officeart/2005/8/layout/hierarchy1"/>
    <dgm:cxn modelId="{57449C0E-8D9C-4281-856F-A2F73B72A1F7}" type="presParOf" srcId="{AAABE56E-1A54-4A4B-9222-590D1D29960F}" destId="{58A982F1-BF85-4BE3-90AD-D4250BFAABAE}" srcOrd="0" destOrd="0" presId="urn:microsoft.com/office/officeart/2005/8/layout/hierarchy1"/>
    <dgm:cxn modelId="{4D5CC784-CEF0-4705-9A44-C7FB069CC911}" type="presParOf" srcId="{AAABE56E-1A54-4A4B-9222-590D1D29960F}" destId="{0FD746E6-7F9A-4F39-A391-E6C209BE5877}" srcOrd="1" destOrd="0" presId="urn:microsoft.com/office/officeart/2005/8/layout/hierarchy1"/>
    <dgm:cxn modelId="{656E1E6C-1D64-45B3-A261-51D87D85FD79}" type="presParOf" srcId="{2BC21C4C-65F6-497C-9B36-56F6997331A3}" destId="{286F973F-4649-4128-BF22-00C99D5C8389}" srcOrd="1" destOrd="0" presId="urn:microsoft.com/office/officeart/2005/8/layout/hierarchy1"/>
    <dgm:cxn modelId="{B555EDCF-C2E9-4101-A033-FDB3F350EA7C}" type="presParOf" srcId="{286F973F-4649-4128-BF22-00C99D5C8389}" destId="{EF327E8E-C33D-4277-A1EE-38923388EF9E}" srcOrd="0" destOrd="0" presId="urn:microsoft.com/office/officeart/2005/8/layout/hierarchy1"/>
    <dgm:cxn modelId="{B412EC00-F452-45D7-944D-95AA2069EE1E}" type="presParOf" srcId="{286F973F-4649-4128-BF22-00C99D5C8389}" destId="{60DE983D-7BF7-4DF0-B2E1-A8E57884FCF5}" srcOrd="1" destOrd="0" presId="urn:microsoft.com/office/officeart/2005/8/layout/hierarchy1"/>
    <dgm:cxn modelId="{EF8948B5-3F78-40E1-9577-EF85D6202F7F}" type="presParOf" srcId="{60DE983D-7BF7-4DF0-B2E1-A8E57884FCF5}" destId="{3BAAB7A5-19DA-41E5-8C4D-BB3FED8B3D07}" srcOrd="0" destOrd="0" presId="urn:microsoft.com/office/officeart/2005/8/layout/hierarchy1"/>
    <dgm:cxn modelId="{4B4B856F-9982-4236-8266-5C7582B8E264}" type="presParOf" srcId="{3BAAB7A5-19DA-41E5-8C4D-BB3FED8B3D07}" destId="{AC98BB2E-A592-4A4F-8F2A-594AF6B74220}" srcOrd="0" destOrd="0" presId="urn:microsoft.com/office/officeart/2005/8/layout/hierarchy1"/>
    <dgm:cxn modelId="{95BC11CA-CD31-4A71-9453-B737BF89C02F}" type="presParOf" srcId="{3BAAB7A5-19DA-41E5-8C4D-BB3FED8B3D07}" destId="{BA5C5925-039A-4C9D-909D-54FCD93B243A}" srcOrd="1" destOrd="0" presId="urn:microsoft.com/office/officeart/2005/8/layout/hierarchy1"/>
    <dgm:cxn modelId="{1453344C-034F-410F-A2FC-93572C930C46}" type="presParOf" srcId="{60DE983D-7BF7-4DF0-B2E1-A8E57884FCF5}" destId="{54924A88-62F9-4FB5-B13A-B8906FF7F4EE}" srcOrd="1" destOrd="0" presId="urn:microsoft.com/office/officeart/2005/8/layout/hierarchy1"/>
    <dgm:cxn modelId="{CF25DFA9-13C9-4902-83EF-49D73270BFC2}" type="presParOf" srcId="{286F973F-4649-4128-BF22-00C99D5C8389}" destId="{A9009A87-A82A-430F-89FC-75D97158D2EC}" srcOrd="2" destOrd="0" presId="urn:microsoft.com/office/officeart/2005/8/layout/hierarchy1"/>
    <dgm:cxn modelId="{1F6916C3-50E0-48DD-A4CD-D1CAF95D2788}" type="presParOf" srcId="{286F973F-4649-4128-BF22-00C99D5C8389}" destId="{7C4FC7B6-EA57-4E44-950A-9FEAC8951042}" srcOrd="3" destOrd="0" presId="urn:microsoft.com/office/officeart/2005/8/layout/hierarchy1"/>
    <dgm:cxn modelId="{D8D6E171-72D0-4BA7-8B26-731E02903280}" type="presParOf" srcId="{7C4FC7B6-EA57-4E44-950A-9FEAC8951042}" destId="{4194935F-F543-49AE-8D30-045A70DD329D}" srcOrd="0" destOrd="0" presId="urn:microsoft.com/office/officeart/2005/8/layout/hierarchy1"/>
    <dgm:cxn modelId="{3A0AE512-A0A1-4378-A44E-6458413AB9E1}" type="presParOf" srcId="{4194935F-F543-49AE-8D30-045A70DD329D}" destId="{03754629-17FC-413B-951D-9551433670DF}" srcOrd="0" destOrd="0" presId="urn:microsoft.com/office/officeart/2005/8/layout/hierarchy1"/>
    <dgm:cxn modelId="{61A4F15A-9628-4118-B03A-DC8303474DF7}" type="presParOf" srcId="{4194935F-F543-49AE-8D30-045A70DD329D}" destId="{B95CA2BC-699D-4276-AFBF-6307E3CC207A}" srcOrd="1" destOrd="0" presId="urn:microsoft.com/office/officeart/2005/8/layout/hierarchy1"/>
    <dgm:cxn modelId="{D3C8333E-D755-4639-BF8F-76BFC1AD0AC0}" type="presParOf" srcId="{7C4FC7B6-EA57-4E44-950A-9FEAC8951042}" destId="{23CB5C6F-BA20-457F-A232-09D023661172}" srcOrd="1" destOrd="0" presId="urn:microsoft.com/office/officeart/2005/8/layout/hierarchy1"/>
    <dgm:cxn modelId="{8807BEE1-B108-4718-A69B-816D41EF6B3F}" type="presParOf" srcId="{286F973F-4649-4128-BF22-00C99D5C8389}" destId="{4649B63A-A208-48CD-A0B4-BA3914AE1A7D}" srcOrd="4" destOrd="0" presId="urn:microsoft.com/office/officeart/2005/8/layout/hierarchy1"/>
    <dgm:cxn modelId="{E70B002F-D2B2-4B9B-B859-CFD1A0F477C4}" type="presParOf" srcId="{286F973F-4649-4128-BF22-00C99D5C8389}" destId="{F8B9DBF4-43C0-4E52-ABD1-4BF811C7FED0}" srcOrd="5" destOrd="0" presId="urn:microsoft.com/office/officeart/2005/8/layout/hierarchy1"/>
    <dgm:cxn modelId="{7A960F16-A309-4B48-9D67-0DC9696C4842}" type="presParOf" srcId="{F8B9DBF4-43C0-4E52-ABD1-4BF811C7FED0}" destId="{24F51196-5A60-412B-BAE8-79A97B054611}" srcOrd="0" destOrd="0" presId="urn:microsoft.com/office/officeart/2005/8/layout/hierarchy1"/>
    <dgm:cxn modelId="{40F56C23-34C9-4850-A76E-D7F5811D9B46}" type="presParOf" srcId="{24F51196-5A60-412B-BAE8-79A97B054611}" destId="{A411F83A-854F-4F2A-A222-A2A1C80781B7}" srcOrd="0" destOrd="0" presId="urn:microsoft.com/office/officeart/2005/8/layout/hierarchy1"/>
    <dgm:cxn modelId="{6D6F0C10-4BAB-491E-AB9E-457FE9E70036}" type="presParOf" srcId="{24F51196-5A60-412B-BAE8-79A97B054611}" destId="{B64C99EF-096B-4D07-8A7A-24CCCFDFB399}" srcOrd="1" destOrd="0" presId="urn:microsoft.com/office/officeart/2005/8/layout/hierarchy1"/>
    <dgm:cxn modelId="{1E05AF1F-0450-4339-BCCE-C675FF39FFFE}" type="presParOf" srcId="{F8B9DBF4-43C0-4E52-ABD1-4BF811C7FED0}" destId="{F4E00402-17EB-4EA5-9C62-C05640803E66}" srcOrd="1" destOrd="0" presId="urn:microsoft.com/office/officeart/2005/8/layout/hierarchy1"/>
    <dgm:cxn modelId="{0AC72E78-39AD-4E85-8497-8DD3490E8915}" type="presParOf" srcId="{286F973F-4649-4128-BF22-00C99D5C8389}" destId="{7B74E100-C81A-4256-8576-6C0DCB10560E}" srcOrd="6" destOrd="0" presId="urn:microsoft.com/office/officeart/2005/8/layout/hierarchy1"/>
    <dgm:cxn modelId="{100F8DFE-4814-464A-98C5-443586E61EDA}" type="presParOf" srcId="{286F973F-4649-4128-BF22-00C99D5C8389}" destId="{2F3A6D61-9073-4059-8173-E9D14EE5BFE5}" srcOrd="7" destOrd="0" presId="urn:microsoft.com/office/officeart/2005/8/layout/hierarchy1"/>
    <dgm:cxn modelId="{BE66F9FA-84EE-46BE-A1B5-D5599C7D940C}" type="presParOf" srcId="{2F3A6D61-9073-4059-8173-E9D14EE5BFE5}" destId="{DD26948E-FAD6-4CB9-99BB-9DE894BAB799}" srcOrd="0" destOrd="0" presId="urn:microsoft.com/office/officeart/2005/8/layout/hierarchy1"/>
    <dgm:cxn modelId="{70B2898A-DA6F-44A0-9799-027CD45D7B7D}" type="presParOf" srcId="{DD26948E-FAD6-4CB9-99BB-9DE894BAB799}" destId="{25CC2EB8-5BAC-4929-BF94-AE463AAA745F}" srcOrd="0" destOrd="0" presId="urn:microsoft.com/office/officeart/2005/8/layout/hierarchy1"/>
    <dgm:cxn modelId="{5E97B84E-D16E-454C-9C85-48C29CD92ADB}" type="presParOf" srcId="{DD26948E-FAD6-4CB9-99BB-9DE894BAB799}" destId="{0B0FCB10-2F4D-406A-B70C-568957B0869A}" srcOrd="1" destOrd="0" presId="urn:microsoft.com/office/officeart/2005/8/layout/hierarchy1"/>
    <dgm:cxn modelId="{05C39663-07C7-44E4-AAF4-43D366244CD9}" type="presParOf" srcId="{2F3A6D61-9073-4059-8173-E9D14EE5BFE5}" destId="{30599C10-93AE-4B6B-ADAA-1CFB3711B9E4}" srcOrd="1" destOrd="0" presId="urn:microsoft.com/office/officeart/2005/8/layout/hierarchy1"/>
    <dgm:cxn modelId="{F70ED4E8-318E-459C-9A2C-DAEAB2A289D8}" type="presParOf" srcId="{95D16DA6-CDE8-4DC4-859A-E0698D074050}" destId="{89402C9E-BECA-4A23-A92B-223F8A9AFE10}" srcOrd="1" destOrd="0" presId="urn:microsoft.com/office/officeart/2005/8/layout/hierarchy1"/>
    <dgm:cxn modelId="{24B76CAA-13FD-4BD4-8914-67FD845154CA}" type="presParOf" srcId="{89402C9E-BECA-4A23-A92B-223F8A9AFE10}" destId="{AE3BBF03-C425-49F1-AE43-8799DDBEC510}" srcOrd="0" destOrd="0" presId="urn:microsoft.com/office/officeart/2005/8/layout/hierarchy1"/>
    <dgm:cxn modelId="{13F5FA54-EAE2-4BEA-970A-0CF238CB2ABA}" type="presParOf" srcId="{AE3BBF03-C425-49F1-AE43-8799DDBEC510}" destId="{0CCCF16B-1107-4939-AD7D-0FD568D25A49}" srcOrd="0" destOrd="0" presId="urn:microsoft.com/office/officeart/2005/8/layout/hierarchy1"/>
    <dgm:cxn modelId="{BD0EFBDB-734A-4FC9-BB38-38F3E0D9A196}" type="presParOf" srcId="{AE3BBF03-C425-49F1-AE43-8799DDBEC510}" destId="{F132B863-B67B-459B-B7D7-51E62D152E32}" srcOrd="1" destOrd="0" presId="urn:microsoft.com/office/officeart/2005/8/layout/hierarchy1"/>
    <dgm:cxn modelId="{76844623-4FC3-407A-853D-060C206FE34B}" type="presParOf" srcId="{89402C9E-BECA-4A23-A92B-223F8A9AFE10}" destId="{CAB0D6E0-565E-4331-B388-6B6F682E7DD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4E100-C81A-4256-8576-6C0DCB10560E}">
      <dsp:nvSpPr>
        <dsp:cNvPr id="0" name=""/>
        <dsp:cNvSpPr/>
      </dsp:nvSpPr>
      <dsp:spPr>
        <a:xfrm>
          <a:off x="1593730" y="301174"/>
          <a:ext cx="6026429" cy="1530798"/>
        </a:xfrm>
        <a:custGeom>
          <a:avLst/>
          <a:gdLst/>
          <a:ahLst/>
          <a:cxnLst/>
          <a:rect l="0" t="0" r="0" b="0"/>
          <a:pathLst>
            <a:path>
              <a:moveTo>
                <a:pt x="0" y="1530798"/>
              </a:moveTo>
              <a:lnTo>
                <a:pt x="6026429" y="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9B63A-A208-48CD-A0B4-BA3914AE1A7D}">
      <dsp:nvSpPr>
        <dsp:cNvPr id="0" name=""/>
        <dsp:cNvSpPr/>
      </dsp:nvSpPr>
      <dsp:spPr>
        <a:xfrm>
          <a:off x="1593730" y="1466693"/>
          <a:ext cx="6138060" cy="365278"/>
        </a:xfrm>
        <a:custGeom>
          <a:avLst/>
          <a:gdLst/>
          <a:ahLst/>
          <a:cxnLst/>
          <a:rect l="0" t="0" r="0" b="0"/>
          <a:pathLst>
            <a:path>
              <a:moveTo>
                <a:pt x="0" y="365278"/>
              </a:moveTo>
              <a:lnTo>
                <a:pt x="6138060" y="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09A87-A82A-430F-89FC-75D97158D2EC}">
      <dsp:nvSpPr>
        <dsp:cNvPr id="0" name=""/>
        <dsp:cNvSpPr/>
      </dsp:nvSpPr>
      <dsp:spPr>
        <a:xfrm>
          <a:off x="1593730" y="1831972"/>
          <a:ext cx="2161822" cy="330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871"/>
              </a:lnTo>
              <a:lnTo>
                <a:pt x="2161822" y="133871"/>
              </a:lnTo>
              <a:lnTo>
                <a:pt x="2161822" y="3305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27E8E-C33D-4277-A1EE-38923388EF9E}">
      <dsp:nvSpPr>
        <dsp:cNvPr id="0" name=""/>
        <dsp:cNvSpPr/>
      </dsp:nvSpPr>
      <dsp:spPr>
        <a:xfrm>
          <a:off x="1593730" y="646138"/>
          <a:ext cx="1936517" cy="1185833"/>
        </a:xfrm>
        <a:custGeom>
          <a:avLst/>
          <a:gdLst/>
          <a:ahLst/>
          <a:cxnLst/>
          <a:rect l="0" t="0" r="0" b="0"/>
          <a:pathLst>
            <a:path>
              <a:moveTo>
                <a:pt x="0" y="1185833"/>
              </a:moveTo>
              <a:lnTo>
                <a:pt x="193651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982F1-BF85-4BE3-90AD-D4250BFAABAE}">
      <dsp:nvSpPr>
        <dsp:cNvPr id="0" name=""/>
        <dsp:cNvSpPr/>
      </dsp:nvSpPr>
      <dsp:spPr>
        <a:xfrm>
          <a:off x="841923" y="646131"/>
          <a:ext cx="1503614" cy="1185841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746E6-7F9A-4F39-A391-E6C209BE5877}">
      <dsp:nvSpPr>
        <dsp:cNvPr id="0" name=""/>
        <dsp:cNvSpPr/>
      </dsp:nvSpPr>
      <dsp:spPr>
        <a:xfrm>
          <a:off x="1077875" y="870286"/>
          <a:ext cx="1503614" cy="11858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ГБУ НСО «ОЦДК»</a:t>
          </a:r>
        </a:p>
      </dsp:txBody>
      <dsp:txXfrm>
        <a:off x="1112607" y="905018"/>
        <a:ext cx="1434150" cy="1116377"/>
      </dsp:txXfrm>
    </dsp:sp>
    <dsp:sp modelId="{AC98BB2E-A592-4A4F-8F2A-594AF6B74220}">
      <dsp:nvSpPr>
        <dsp:cNvPr id="0" name=""/>
        <dsp:cNvSpPr/>
      </dsp:nvSpPr>
      <dsp:spPr>
        <a:xfrm>
          <a:off x="2621138" y="646138"/>
          <a:ext cx="1818220" cy="963357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5C5925-039A-4C9D-909D-54FCD93B243A}">
      <dsp:nvSpPr>
        <dsp:cNvPr id="0" name=""/>
        <dsp:cNvSpPr/>
      </dsp:nvSpPr>
      <dsp:spPr>
        <a:xfrm>
          <a:off x="2857090" y="870293"/>
          <a:ext cx="1818220" cy="9633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/>
            <a:t>ЦПМПК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/>
        </a:p>
      </dsp:txBody>
      <dsp:txXfrm>
        <a:off x="2885306" y="898509"/>
        <a:ext cx="1761788" cy="906925"/>
      </dsp:txXfrm>
    </dsp:sp>
    <dsp:sp modelId="{03754629-17FC-413B-951D-9551433670DF}">
      <dsp:nvSpPr>
        <dsp:cNvPr id="0" name=""/>
        <dsp:cNvSpPr/>
      </dsp:nvSpPr>
      <dsp:spPr>
        <a:xfrm>
          <a:off x="2708166" y="2162569"/>
          <a:ext cx="2094773" cy="107480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5CA2BC-699D-4276-AFBF-6307E3CC207A}">
      <dsp:nvSpPr>
        <dsp:cNvPr id="0" name=""/>
        <dsp:cNvSpPr/>
      </dsp:nvSpPr>
      <dsp:spPr>
        <a:xfrm>
          <a:off x="2944118" y="2386724"/>
          <a:ext cx="2094773" cy="10748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Филиалы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(10 ТПМПК)</a:t>
          </a:r>
        </a:p>
      </dsp:txBody>
      <dsp:txXfrm>
        <a:off x="2975598" y="2418204"/>
        <a:ext cx="2031813" cy="1011848"/>
      </dsp:txXfrm>
    </dsp:sp>
    <dsp:sp modelId="{A411F83A-854F-4F2A-A222-A2A1C80781B7}">
      <dsp:nvSpPr>
        <dsp:cNvPr id="0" name=""/>
        <dsp:cNvSpPr/>
      </dsp:nvSpPr>
      <dsp:spPr>
        <a:xfrm>
          <a:off x="6542104" y="1466693"/>
          <a:ext cx="2379373" cy="134846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4C99EF-096B-4D07-8A7A-24CCCFDFB399}">
      <dsp:nvSpPr>
        <dsp:cNvPr id="0" name=""/>
        <dsp:cNvSpPr/>
      </dsp:nvSpPr>
      <dsp:spPr>
        <a:xfrm>
          <a:off x="6778056" y="1690848"/>
          <a:ext cx="2379373" cy="1348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Муниципальные ППМС-центры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(4 ТПМПК)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/>
        </a:p>
      </dsp:txBody>
      <dsp:txXfrm>
        <a:off x="6817551" y="1730343"/>
        <a:ext cx="2300383" cy="1269476"/>
      </dsp:txXfrm>
    </dsp:sp>
    <dsp:sp modelId="{25CC2EB8-5BAC-4929-BF94-AE463AAA745F}">
      <dsp:nvSpPr>
        <dsp:cNvPr id="0" name=""/>
        <dsp:cNvSpPr/>
      </dsp:nvSpPr>
      <dsp:spPr>
        <a:xfrm>
          <a:off x="6558375" y="301174"/>
          <a:ext cx="2123568" cy="844921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0FCB10-2F4D-406A-B70C-568957B0869A}">
      <dsp:nvSpPr>
        <dsp:cNvPr id="0" name=""/>
        <dsp:cNvSpPr/>
      </dsp:nvSpPr>
      <dsp:spPr>
        <a:xfrm>
          <a:off x="6794328" y="525328"/>
          <a:ext cx="2123568" cy="8449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ТПМПК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(14)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/>
        </a:p>
      </dsp:txBody>
      <dsp:txXfrm>
        <a:off x="6819075" y="550075"/>
        <a:ext cx="2074074" cy="795427"/>
      </dsp:txXfrm>
    </dsp:sp>
    <dsp:sp modelId="{0CCCF16B-1107-4939-AD7D-0FD568D25A49}">
      <dsp:nvSpPr>
        <dsp:cNvPr id="0" name=""/>
        <dsp:cNvSpPr/>
      </dsp:nvSpPr>
      <dsp:spPr>
        <a:xfrm>
          <a:off x="6385058" y="3267792"/>
          <a:ext cx="2123568" cy="134846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32B863-B67B-459B-B7D7-51E62D152E32}">
      <dsp:nvSpPr>
        <dsp:cNvPr id="0" name=""/>
        <dsp:cNvSpPr/>
      </dsp:nvSpPr>
      <dsp:spPr>
        <a:xfrm>
          <a:off x="6621010" y="3491946"/>
          <a:ext cx="2123568" cy="1348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ТПМПК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г. Новосибирска (</a:t>
          </a:r>
          <a:r>
            <a:rPr lang="ru-RU" sz="2000" b="1" kern="1200" dirty="0" smtClean="0">
              <a:solidFill>
                <a:schemeClr val="tx1"/>
              </a:solidFill>
            </a:rPr>
            <a:t>11 составов</a:t>
          </a:r>
          <a:r>
            <a:rPr lang="ru-RU" sz="2000" b="1" kern="1200" dirty="0" smtClean="0"/>
            <a:t>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kern="1200" dirty="0"/>
        </a:p>
      </dsp:txBody>
      <dsp:txXfrm>
        <a:off x="6660505" y="3531441"/>
        <a:ext cx="2044578" cy="1269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56850-F5CC-4DA9-B029-5900AF5138F1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5CBC8-11E4-4843-892C-1EEC0034C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128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У№бинский</a:t>
            </a:r>
            <a:r>
              <a:rPr lang="ru-RU" dirty="0" smtClean="0"/>
              <a:t>; </a:t>
            </a:r>
            <a:r>
              <a:rPr lang="ru-RU" dirty="0" err="1" smtClean="0"/>
              <a:t>Краснеозерский</a:t>
            </a:r>
            <a:r>
              <a:rPr lang="ru-RU" dirty="0" smtClean="0"/>
              <a:t> и </a:t>
            </a:r>
            <a:r>
              <a:rPr lang="ru-RU" dirty="0" err="1" smtClean="0"/>
              <a:t>Убинский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5CBC8-11E4-4843-892C-1EEC0034C9F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01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7 районах нет учителей-дефектологов, в 8 ПМПК все врачи, в 10 ПМПК частично врачи, в 12 ПМПК по входящим.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18 ПМПК есть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соцпедагоги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5CBC8-11E4-4843-892C-1EEC0034C9F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36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ДОО: Новосибирск – 163, Новосибирский -11; школьники:</a:t>
            </a:r>
            <a:r>
              <a:rPr lang="ru-RU" baseline="0" dirty="0" smtClean="0"/>
              <a:t> Новосибирск – 150, Бердск - 12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5CBC8-11E4-4843-892C-1EEC0034C9F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333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26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23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05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28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98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44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16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5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792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10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9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/>
          </p:cNvSpPr>
          <p:nvPr/>
        </p:nvSpPr>
        <p:spPr bwMode="auto">
          <a:xfrm>
            <a:off x="2113576" y="1516522"/>
            <a:ext cx="8424862" cy="636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Министерство образования Новосибирской области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4367214" y="2492375"/>
            <a:ext cx="185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1762562" y="2038779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  <a:latin typeface="Avenir Next Cyr"/>
              </a:rPr>
              <a:t>Государственное бюджетное учреждение Новосибирской области  -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  <a:latin typeface="Avenir Next Cyr"/>
              </a:rPr>
              <a:t>Центр </a:t>
            </a:r>
            <a:r>
              <a:rPr lang="ru-RU" altLang="ru-RU" b="1" dirty="0" smtClean="0">
                <a:solidFill>
                  <a:schemeClr val="accent5">
                    <a:lumMod val="75000"/>
                  </a:schemeClr>
                </a:solidFill>
                <a:latin typeface="Avenir Next Cyr"/>
              </a:rPr>
              <a:t>психолого-педагогической,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 smtClean="0">
                <a:solidFill>
                  <a:schemeClr val="accent5">
                    <a:lumMod val="75000"/>
                  </a:schemeClr>
                </a:solidFill>
                <a:latin typeface="Avenir Next Cyr"/>
              </a:rPr>
              <a:t>медицинской </a:t>
            </a: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  <a:latin typeface="Avenir Next Cyr"/>
              </a:rPr>
              <a:t>и социальной помощи детям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  <a:latin typeface="Avenir Next Cyr"/>
              </a:rPr>
              <a:t>«Областной центр диагностики и консультирования</a:t>
            </a:r>
            <a:r>
              <a:rPr lang="ru-RU" altLang="ru-RU" b="1" dirty="0" smtClean="0">
                <a:solidFill>
                  <a:schemeClr val="accent5">
                    <a:lumMod val="75000"/>
                  </a:schemeClr>
                </a:solidFill>
                <a:latin typeface="Avenir Next Cyr"/>
              </a:rPr>
              <a:t>»</a:t>
            </a:r>
            <a:endParaRPr lang="ru-RU" altLang="ru-RU" b="1" dirty="0">
              <a:solidFill>
                <a:schemeClr val="accent5">
                  <a:lumMod val="75000"/>
                </a:schemeClr>
              </a:solidFill>
              <a:latin typeface="Avenir Next Cyr"/>
            </a:endParaRPr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7143085" y="5638618"/>
            <a:ext cx="48641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i="1" dirty="0" err="1" smtClean="0">
                <a:latin typeface="Tahoma" panose="020B0604030504040204" pitchFamily="34" charset="0"/>
              </a:rPr>
              <a:t>Шекериди</a:t>
            </a:r>
            <a:r>
              <a:rPr lang="ru-RU" altLang="ru-RU" sz="2000" i="1" dirty="0" smtClean="0">
                <a:latin typeface="Tahoma" panose="020B0604030504040204" pitchFamily="34" charset="0"/>
              </a:rPr>
              <a:t> Яна Анатольевна,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i="1" dirty="0" smtClean="0">
                <a:latin typeface="Tahoma" panose="020B0604030504040204" pitchFamily="34" charset="0"/>
              </a:rPr>
              <a:t>руководитель ЦПМПК  </a:t>
            </a:r>
            <a:endParaRPr lang="ru-RU" altLang="ru-RU" sz="1800" i="1" dirty="0">
              <a:latin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718" y="253909"/>
            <a:ext cx="1591413" cy="1580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Министерство образования Новосибирской област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69" y="215707"/>
            <a:ext cx="1242897" cy="165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2003193" y="372320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ru-RU" sz="2000" b="1" dirty="0" smtClean="0"/>
              <a:t>Актуальные </a:t>
            </a:r>
            <a:r>
              <a:rPr lang="ru-RU" sz="2000" b="1" dirty="0"/>
              <a:t>вопросы в деятельности психолого-медико-педагогических комиссий Новосибирской </a:t>
            </a:r>
            <a:r>
              <a:rPr lang="ru-RU" sz="2000" b="1" dirty="0" smtClean="0"/>
              <a:t>области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82556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Avenir Next Cyr"/>
              </a:rPr>
              <a:t>Распределение рекомендаций по образовательным программам в </a:t>
            </a:r>
            <a:r>
              <a:rPr lang="ru-RU" sz="2400" b="1" i="1" dirty="0" smtClean="0">
                <a:solidFill>
                  <a:srgbClr val="C00000"/>
                </a:solidFill>
                <a:latin typeface="Avenir Next Cyr"/>
              </a:rPr>
              <a:t>динамике (%)</a:t>
            </a:r>
            <a:endParaRPr lang="ru-RU" sz="2400" b="1" i="1" dirty="0">
              <a:solidFill>
                <a:srgbClr val="C00000"/>
              </a:solidFill>
              <a:latin typeface="Avenir Next Cyr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5717105"/>
              </p:ext>
            </p:extLst>
          </p:nvPr>
        </p:nvGraphicFramePr>
        <p:xfrm>
          <a:off x="1559496" y="1412776"/>
          <a:ext cx="943304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117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774826" y="274638"/>
            <a:ext cx="8642351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800" b="1" i="1" dirty="0">
                <a:solidFill>
                  <a:srgbClr val="C00000"/>
                </a:solidFill>
                <a:latin typeface="Avenir Next Cyr"/>
              </a:rPr>
              <a:t>АООП для обучающихся с расстройствами аутистического 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Avenir Next Cyr"/>
              </a:rPr>
              <a:t>спектра (увеличилось </a:t>
            </a:r>
            <a:r>
              <a:rPr lang="ru-RU" altLang="ru-RU" sz="2800" b="1" i="1" dirty="0">
                <a:solidFill>
                  <a:srgbClr val="C00000"/>
                </a:solidFill>
                <a:latin typeface="Avenir Next Cyr"/>
              </a:rPr>
              <a:t>на 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Avenir Next Cyr"/>
              </a:rPr>
              <a:t>266 </a:t>
            </a:r>
            <a:r>
              <a:rPr lang="ru-RU" altLang="ru-RU" sz="2800" b="1" i="1" dirty="0">
                <a:solidFill>
                  <a:srgbClr val="C00000"/>
                </a:solidFill>
                <a:latin typeface="Avenir Next Cyr"/>
              </a:rPr>
              <a:t>ч.)</a:t>
            </a:r>
            <a:endParaRPr lang="ru-RU" altLang="ru-RU" sz="2800" i="1" dirty="0">
              <a:latin typeface="Avenir Next Cyr"/>
            </a:endParaRPr>
          </a:p>
        </p:txBody>
      </p:sp>
      <p:sp>
        <p:nvSpPr>
          <p:cNvPr id="13315" name="Объект 1"/>
          <p:cNvSpPr>
            <a:spLocks noGrp="1"/>
          </p:cNvSpPr>
          <p:nvPr>
            <p:ph sz="half" idx="1"/>
          </p:nvPr>
        </p:nvSpPr>
        <p:spPr>
          <a:xfrm>
            <a:off x="7392144" y="2708920"/>
            <a:ext cx="4176464" cy="32403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altLang="ru-RU" dirty="0" smtClean="0"/>
          </a:p>
          <a:p>
            <a:pPr marL="0" indent="0">
              <a:buNone/>
            </a:pPr>
            <a:endParaRPr lang="ru-RU" altLang="ru-RU" dirty="0" smtClean="0"/>
          </a:p>
          <a:p>
            <a:pPr marL="0" indent="0">
              <a:buNone/>
            </a:pPr>
            <a:endParaRPr lang="ru-RU" altLang="ru-RU" dirty="0" smtClean="0"/>
          </a:p>
          <a:p>
            <a:pPr marL="0" indent="0">
              <a:buNone/>
            </a:pPr>
            <a:endParaRPr lang="ru-RU" altLang="ru-RU" dirty="0" smtClean="0"/>
          </a:p>
          <a:p>
            <a:pPr marL="0" indent="0">
              <a:buNone/>
            </a:pPr>
            <a:endParaRPr lang="ru-RU" altLang="ru-RU" dirty="0" smtClean="0"/>
          </a:p>
          <a:p>
            <a:pPr marL="0" indent="0">
              <a:buNone/>
            </a:pPr>
            <a:endParaRPr lang="ru-RU" altLang="ru-RU" dirty="0" smtClean="0"/>
          </a:p>
          <a:p>
            <a:pPr marL="0" indent="0">
              <a:buNone/>
            </a:pPr>
            <a:r>
              <a:rPr lang="ru-RU" altLang="ru-RU" dirty="0" smtClean="0"/>
              <a:t>Школьники – </a:t>
            </a:r>
            <a:r>
              <a:rPr lang="ru-RU" altLang="ru-RU" b="1" dirty="0" smtClean="0"/>
              <a:t>380 (&gt; на </a:t>
            </a:r>
            <a:r>
              <a:rPr lang="ru-RU" altLang="ru-RU" b="1" dirty="0" smtClean="0"/>
              <a:t>113)</a:t>
            </a:r>
            <a:endParaRPr lang="ru-RU" altLang="ru-RU" b="1" dirty="0" smtClean="0"/>
          </a:p>
          <a:p>
            <a:pPr marL="0" indent="0">
              <a:buNone/>
            </a:pPr>
            <a:r>
              <a:rPr lang="ru-RU" altLang="ru-RU" dirty="0" smtClean="0"/>
              <a:t>Дошкольники – </a:t>
            </a:r>
            <a:r>
              <a:rPr lang="ru-RU" altLang="ru-RU" b="1" dirty="0" smtClean="0"/>
              <a:t>358 (&gt; на </a:t>
            </a:r>
            <a:r>
              <a:rPr lang="ru-RU" altLang="ru-RU" b="1" dirty="0" smtClean="0"/>
              <a:t>153)</a:t>
            </a:r>
            <a:endParaRPr lang="ru-RU" altLang="ru-RU" b="1" dirty="0" smtClean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883844623"/>
              </p:ext>
            </p:extLst>
          </p:nvPr>
        </p:nvGraphicFramePr>
        <p:xfrm>
          <a:off x="1127448" y="1556792"/>
          <a:ext cx="568863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07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2400" b="1" i="1" dirty="0" smtClean="0">
                <a:solidFill>
                  <a:srgbClr val="C00000"/>
                </a:solidFill>
                <a:latin typeface="Avenir Next Cyr"/>
              </a:rPr>
              <a:t>ОБУЧАЮЩИ</a:t>
            </a:r>
            <a:r>
              <a:rPr lang="ru-RU" altLang="ru-RU" sz="2400" b="1" i="1" dirty="0" smtClean="0">
                <a:solidFill>
                  <a:srgbClr val="C00000"/>
                </a:solidFill>
                <a:latin typeface="Avenir Next Cyr"/>
              </a:rPr>
              <a:t>ЕСЯ</a:t>
            </a:r>
            <a:r>
              <a:rPr lang="ru-RU" altLang="ru-RU" sz="2400" b="1" i="1" dirty="0" smtClean="0">
                <a:solidFill>
                  <a:srgbClr val="C00000"/>
                </a:solidFill>
                <a:latin typeface="Avenir Next Cyr"/>
              </a:rPr>
              <a:t> </a:t>
            </a:r>
            <a:r>
              <a:rPr lang="ru-RU" altLang="ru-RU" sz="2400" b="1" i="1" dirty="0">
                <a:solidFill>
                  <a:srgbClr val="C00000"/>
                </a:solidFill>
                <a:latin typeface="Avenir Next Cyr"/>
              </a:rPr>
              <a:t>ПО ПРОГРАММАМ </a:t>
            </a:r>
            <a:br>
              <a:rPr lang="ru-RU" altLang="ru-RU" sz="2400" b="1" i="1" dirty="0">
                <a:solidFill>
                  <a:srgbClr val="C00000"/>
                </a:solidFill>
                <a:latin typeface="Avenir Next Cyr"/>
              </a:rPr>
            </a:br>
            <a:r>
              <a:rPr lang="ru-RU" altLang="ru-RU" sz="2400" b="1" i="1" dirty="0">
                <a:solidFill>
                  <a:srgbClr val="C00000"/>
                </a:solidFill>
                <a:latin typeface="Avenir Next Cyr"/>
              </a:rPr>
              <a:t>ПРОФЕССИОНАЛЬНОГО ОБРАЗОВАНИЯ</a:t>
            </a:r>
            <a:br>
              <a:rPr lang="ru-RU" altLang="ru-RU" sz="2400" b="1" i="1" dirty="0">
                <a:solidFill>
                  <a:srgbClr val="C00000"/>
                </a:solidFill>
                <a:latin typeface="Avenir Next Cyr"/>
              </a:rPr>
            </a:br>
            <a:r>
              <a:rPr lang="ru-RU" altLang="ru-RU" sz="2400" b="1" i="1" dirty="0">
                <a:solidFill>
                  <a:srgbClr val="C00000"/>
                </a:solidFill>
                <a:latin typeface="Avenir Next Cyr"/>
              </a:rPr>
              <a:t>(увеличилось на </a:t>
            </a:r>
            <a:r>
              <a:rPr lang="ru-RU" altLang="ru-RU" sz="2400" b="1" i="1" dirty="0" smtClean="0">
                <a:solidFill>
                  <a:srgbClr val="C00000"/>
                </a:solidFill>
                <a:latin typeface="Avenir Next Cyr"/>
              </a:rPr>
              <a:t>30 </a:t>
            </a:r>
            <a:r>
              <a:rPr lang="ru-RU" altLang="ru-RU" sz="2400" b="1" i="1" dirty="0">
                <a:solidFill>
                  <a:srgbClr val="C00000"/>
                </a:solidFill>
                <a:latin typeface="Avenir Next Cyr"/>
              </a:rPr>
              <a:t>чел.)</a:t>
            </a:r>
            <a:endParaRPr lang="ru-RU" sz="2400" i="1" dirty="0">
              <a:latin typeface="Avenir Next Cyr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7460772"/>
              </p:ext>
            </p:extLst>
          </p:nvPr>
        </p:nvGraphicFramePr>
        <p:xfrm>
          <a:off x="2423592" y="1916832"/>
          <a:ext cx="7067128" cy="31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708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10433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Avenir Next Cyr"/>
              </a:rPr>
              <a:t>Мониторинг деятельности </a:t>
            </a:r>
            <a:r>
              <a:rPr lang="ru-RU" sz="2400" b="1" i="1" dirty="0">
                <a:solidFill>
                  <a:srgbClr val="C00000"/>
                </a:solidFill>
                <a:latin typeface="Avenir Next Cyr"/>
              </a:rPr>
              <a:t>ТПМПК Новосибирской </a:t>
            </a:r>
            <a:r>
              <a:rPr lang="ru-RU" sz="2400" b="1" i="1" dirty="0" smtClean="0">
                <a:solidFill>
                  <a:srgbClr val="C00000"/>
                </a:solidFill>
                <a:latin typeface="Avenir Next Cyr"/>
              </a:rPr>
              <a:t>области</a:t>
            </a:r>
            <a:endParaRPr lang="ru-RU" sz="2400" b="1" i="1" dirty="0">
              <a:solidFill>
                <a:srgbClr val="C00000"/>
              </a:solidFill>
              <a:latin typeface="Avenir Next Cyr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14" t="16277" r="42986" b="9815"/>
          <a:stretch/>
        </p:blipFill>
        <p:spPr bwMode="auto">
          <a:xfrm>
            <a:off x="1127448" y="985071"/>
            <a:ext cx="3880812" cy="5154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957260"/>
            <a:ext cx="4476750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61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Avenir Next Cyr"/>
              </a:rPr>
              <a:t>Уровень качества </a:t>
            </a:r>
            <a:br>
              <a:rPr lang="ru-RU" sz="3200" b="1" i="1" dirty="0" smtClean="0">
                <a:solidFill>
                  <a:srgbClr val="C00000"/>
                </a:solidFill>
                <a:latin typeface="Avenir Next Cyr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Avenir Next Cyr"/>
              </a:rPr>
              <a:t>документации ТПМПК</a:t>
            </a:r>
            <a:endParaRPr lang="ru-RU" sz="3200" b="1" i="1" dirty="0">
              <a:solidFill>
                <a:srgbClr val="C00000"/>
              </a:solidFill>
              <a:latin typeface="Avenir Next Cyr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07768874"/>
              </p:ext>
            </p:extLst>
          </p:nvPr>
        </p:nvGraphicFramePr>
        <p:xfrm>
          <a:off x="3791744" y="1844824"/>
          <a:ext cx="502872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5458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88644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95600" y="2348880"/>
            <a:ext cx="6400800" cy="379397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ГБУ НСО «ОЦДК», ЦПМПК</a:t>
            </a:r>
          </a:p>
          <a:p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Новосибирск, ул. Народная, 10</a:t>
            </a:r>
          </a:p>
          <a:p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8 (383) 276-21-51</a:t>
            </a:r>
          </a:p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cpmpk@edu54.ru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Picture 6" descr="F:\ОЦСППО\ОЦДиК-общее\логотип испр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59" y="1269379"/>
            <a:ext cx="2663825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159896" y="2025714"/>
            <a:ext cx="46506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Спасибо за внимание!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27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063552" y="231605"/>
            <a:ext cx="9695543" cy="632732"/>
          </a:xfrm>
        </p:spPr>
        <p:txBody>
          <a:bodyPr>
            <a:normAutofit/>
          </a:bodyPr>
          <a:lstStyle/>
          <a:p>
            <a:r>
              <a:rPr lang="ru-RU" altLang="ru-RU" sz="2800" b="1" i="1" dirty="0" smtClean="0">
                <a:solidFill>
                  <a:srgbClr val="C00000"/>
                </a:solidFill>
                <a:latin typeface="Avenir Next Cyr"/>
              </a:rPr>
              <a:t>Система ПМПК Новосибирской области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8679666"/>
              </p:ext>
            </p:extLst>
          </p:nvPr>
        </p:nvGraphicFramePr>
        <p:xfrm>
          <a:off x="839416" y="980728"/>
          <a:ext cx="1007778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" name="Прямая со стрелкой 2"/>
          <p:cNvCxnSpPr/>
          <p:nvPr/>
        </p:nvCxnSpPr>
        <p:spPr>
          <a:xfrm flipV="1">
            <a:off x="6023992" y="1870013"/>
            <a:ext cx="1275036" cy="302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023992" y="2604874"/>
            <a:ext cx="1275036" cy="6044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375920" y="4602479"/>
            <a:ext cx="1633782" cy="4376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75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7516" t="12201" r="2160" b="22700"/>
          <a:stretch/>
        </p:blipFill>
        <p:spPr>
          <a:xfrm>
            <a:off x="551384" y="1268760"/>
            <a:ext cx="11056712" cy="5040560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767408" y="548680"/>
            <a:ext cx="9997440" cy="3717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Avenir Next Cyr"/>
              </a:rPr>
              <a:t>База данных детей с ОВЗ</a:t>
            </a:r>
            <a:endParaRPr lang="ru-RU" sz="3200" b="1" i="1" dirty="0">
              <a:solidFill>
                <a:srgbClr val="C00000"/>
              </a:solidFill>
              <a:latin typeface="Avenir Next Cyr"/>
            </a:endParaRPr>
          </a:p>
        </p:txBody>
      </p:sp>
    </p:spTree>
    <p:extLst>
      <p:ext uri="{BB962C8B-B14F-4D97-AF65-F5344CB8AC3E}">
        <p14:creationId xmlns:p14="http://schemas.microsoft.com/office/powerpoint/2010/main" val="118380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7608" y="202630"/>
            <a:ext cx="8438728" cy="490066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Avenir Next Cyr"/>
              </a:rPr>
              <a:t>Направления деятельности ПМПК</a:t>
            </a:r>
            <a:endParaRPr lang="ru-RU" sz="2800" b="1" i="1" dirty="0">
              <a:solidFill>
                <a:srgbClr val="C00000"/>
              </a:solidFill>
              <a:latin typeface="Avenir Next Cyr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95400" y="908720"/>
            <a:ext cx="11089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проведение обследования детей в возрасте от 0 до 18 </a:t>
            </a:r>
            <a:r>
              <a:rPr lang="ru-RU" dirty="0" smtClean="0">
                <a:solidFill>
                  <a:schemeClr val="tx1"/>
                </a:solidFill>
              </a:rPr>
              <a:t>лет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2809" y="1700808"/>
            <a:ext cx="11089232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подготовка по результатам обследования </a:t>
            </a:r>
            <a:r>
              <a:rPr lang="ru-RU" dirty="0" smtClean="0">
                <a:solidFill>
                  <a:schemeClr val="tx1"/>
                </a:solidFill>
              </a:rPr>
              <a:t>рекомендаций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2809" y="2600908"/>
            <a:ext cx="11089232" cy="11881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оказание консультативной помощи родителям (законным представителям) детей, работникам образовательных организаций, организаций, осуществляющих социальное обслуживание, медицинских организаций, других </a:t>
            </a:r>
            <a:r>
              <a:rPr lang="ru-RU" dirty="0" smtClean="0">
                <a:solidFill>
                  <a:schemeClr val="tx1"/>
                </a:solidFill>
              </a:rPr>
              <a:t>организаций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5400" y="4044852"/>
            <a:ext cx="11089232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оказание федеральным учреждениям медико-социальной экспертизы содействия в разработке индивидуальной программы реабилитации ребенка-инвалида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95400" y="5013176"/>
            <a:ext cx="11089232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осуществление учета данных о детях с ограниченными возможностями здоровья и (или) девиантным (общественно опасным) </a:t>
            </a:r>
            <a:r>
              <a:rPr lang="ru-RU" dirty="0" smtClean="0">
                <a:solidFill>
                  <a:schemeClr val="tx1"/>
                </a:solidFill>
              </a:rPr>
              <a:t>поведением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5400" y="5949280"/>
            <a:ext cx="11089232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участие в организации информационно-просветительской </a:t>
            </a:r>
            <a:r>
              <a:rPr lang="ru-RU" dirty="0" smtClean="0">
                <a:solidFill>
                  <a:schemeClr val="tx1"/>
                </a:solidFill>
              </a:rPr>
              <a:t>работы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34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9696" y="18864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100" b="1" i="1" dirty="0" smtClean="0">
                <a:solidFill>
                  <a:srgbClr val="C00000"/>
                </a:solidFill>
                <a:latin typeface="Avenir Next Cyr"/>
              </a:rPr>
              <a:t>Направления деятельности ПМПК</a:t>
            </a:r>
            <a:endParaRPr lang="ru-RU" sz="3100" b="1" i="1" dirty="0">
              <a:solidFill>
                <a:srgbClr val="C00000"/>
              </a:solidFill>
              <a:latin typeface="Avenir Next Cyr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889560"/>
              </p:ext>
            </p:extLst>
          </p:nvPr>
        </p:nvGraphicFramePr>
        <p:xfrm>
          <a:off x="983432" y="1196752"/>
          <a:ext cx="986509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832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4082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rgbClr val="C00000"/>
                </a:solidFill>
                <a:latin typeface="Avenir Next Cyr"/>
              </a:rPr>
              <a:t>Обеспеченность </a:t>
            </a:r>
            <a:r>
              <a:rPr lang="ru-RU" sz="2800" b="1" i="1" dirty="0" smtClean="0">
                <a:solidFill>
                  <a:srgbClr val="C00000"/>
                </a:solidFill>
                <a:latin typeface="Avenir Next Cyr"/>
              </a:rPr>
              <a:t>ПМПК кадрами</a:t>
            </a:r>
            <a:endParaRPr lang="ru-RU" sz="2800" b="1" i="1" dirty="0">
              <a:solidFill>
                <a:srgbClr val="C00000"/>
              </a:solidFill>
              <a:latin typeface="Avenir Next Cyr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340230"/>
              </p:ext>
            </p:extLst>
          </p:nvPr>
        </p:nvGraphicFramePr>
        <p:xfrm>
          <a:off x="1487488" y="908721"/>
          <a:ext cx="10009112" cy="5217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07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4082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i="1" dirty="0">
                <a:solidFill>
                  <a:srgbClr val="C00000"/>
                </a:solidFill>
                <a:latin typeface="Avenir Next Cyr"/>
              </a:rPr>
              <a:t>Динамика обращений на ПМПК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654987637"/>
              </p:ext>
            </p:extLst>
          </p:nvPr>
        </p:nvGraphicFramePr>
        <p:xfrm>
          <a:off x="1631504" y="1052736"/>
          <a:ext cx="835292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491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0066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i="1" dirty="0">
                <a:solidFill>
                  <a:srgbClr val="C00000"/>
                </a:solidFill>
                <a:latin typeface="Avenir Next Cyr"/>
              </a:rPr>
              <a:t>Инициаторы направления на ПМПК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92730410"/>
              </p:ext>
            </p:extLst>
          </p:nvPr>
        </p:nvGraphicFramePr>
        <p:xfrm>
          <a:off x="1199456" y="908720"/>
          <a:ext cx="1044116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520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775520" y="260648"/>
            <a:ext cx="9158808" cy="706090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b="1" i="1" dirty="0">
                <a:solidFill>
                  <a:srgbClr val="C00000"/>
                </a:solidFill>
                <a:latin typeface="Avenir Next Cyr"/>
              </a:rPr>
              <a:t>Возрастной анализ </a:t>
            </a:r>
            <a:r>
              <a:rPr lang="ru-RU" altLang="ru-RU" sz="2400" b="1" i="1" dirty="0" smtClean="0">
                <a:solidFill>
                  <a:srgbClr val="C00000"/>
                </a:solidFill>
                <a:latin typeface="Avenir Next Cyr"/>
              </a:rPr>
              <a:t>обратившихся в динамике</a:t>
            </a:r>
            <a:endParaRPr lang="ru-RU" altLang="ru-RU" sz="2400" b="1" i="1" dirty="0">
              <a:solidFill>
                <a:srgbClr val="C00000"/>
              </a:solidFill>
              <a:latin typeface="Avenir Next Cyr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27774568"/>
              </p:ext>
            </p:extLst>
          </p:nvPr>
        </p:nvGraphicFramePr>
        <p:xfrm>
          <a:off x="983432" y="980728"/>
          <a:ext cx="986509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76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седство">
    <a:dk1>
      <a:srgbClr val="2F2B20"/>
    </a:dk1>
    <a:lt1>
      <a:srgbClr val="FFFFFF"/>
    </a:lt1>
    <a:dk2>
      <a:srgbClr val="675E47"/>
    </a:dk2>
    <a:lt2>
      <a:srgbClr val="DFDCB7"/>
    </a:lt2>
    <a:accent1>
      <a:srgbClr val="A9A57C"/>
    </a:accent1>
    <a:accent2>
      <a:srgbClr val="9CBEBD"/>
    </a:accent2>
    <a:accent3>
      <a:srgbClr val="D2CB6C"/>
    </a:accent3>
    <a:accent4>
      <a:srgbClr val="95A39D"/>
    </a:accent4>
    <a:accent5>
      <a:srgbClr val="C89F5D"/>
    </a:accent5>
    <a:accent6>
      <a:srgbClr val="B1A089"/>
    </a:accent6>
    <a:hlink>
      <a:srgbClr val="D25814"/>
    </a:hlink>
    <a:folHlink>
      <a:srgbClr val="849A0A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оседство">
    <a:fillStyleLst>
      <a:solidFill>
        <a:schemeClr val="phClr"/>
      </a:solidFill>
      <a:solidFill>
        <a:schemeClr val="phClr">
          <a:tint val="55000"/>
        </a:schemeClr>
      </a:solidFill>
      <a:solidFill>
        <a:schemeClr val="phClr"/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algn="bl" rotWithShape="0">
            <a:srgbClr val="000000">
              <a:alpha val="60000"/>
            </a:srgbClr>
          </a:outerShdw>
        </a:effectLst>
      </a:effectStyle>
      <a:effectStyle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phClr">
              <a:shade val="40000"/>
              <a:satMod val="15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</a:schemeClr>
          </a:gs>
          <a:gs pos="75000">
            <a:schemeClr val="phClr">
              <a:shade val="100000"/>
              <a:satMod val="115000"/>
            </a:schemeClr>
          </a:gs>
          <a:gs pos="100000">
            <a:schemeClr val="phClr">
              <a:shade val="70000"/>
              <a:satMod val="130000"/>
            </a:schemeClr>
          </a:gs>
        </a:gsLst>
        <a:path path="circle">
          <a:fillToRect l="20000" t="50000" r="100000" b="50000"/>
        </a:path>
      </a:gradFill>
      <a:blipFill rotWithShape="1">
        <a:blip xmlns:r="http://schemas.openxmlformats.org/officeDocument/2006/relationships" r:embed="rId1">
          <a:duotone>
            <a:schemeClr val="phClr">
              <a:tint val="97000"/>
            </a:schemeClr>
            <a:schemeClr val="phClr">
              <a:shade val="96000"/>
            </a:schemeClr>
          </a:duotone>
        </a:blip>
        <a:tile tx="0" ty="0" sx="32000" sy="32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2946</TotalTime>
  <Words>347</Words>
  <Application>Microsoft Office PowerPoint</Application>
  <PresentationFormat>Широкоэкранный</PresentationFormat>
  <Paragraphs>109</Paragraphs>
  <Slides>15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Avenir Next Cyr</vt:lpstr>
      <vt:lpstr>Calibri</vt:lpstr>
      <vt:lpstr>Calibri Light</vt:lpstr>
      <vt:lpstr>Tahoma</vt:lpstr>
      <vt:lpstr>Тема Office</vt:lpstr>
      <vt:lpstr>Презентация PowerPoint</vt:lpstr>
      <vt:lpstr>Система ПМПК Новосибирской области</vt:lpstr>
      <vt:lpstr>Презентация PowerPoint</vt:lpstr>
      <vt:lpstr>Направления деятельности ПМПК</vt:lpstr>
      <vt:lpstr> Направления деятельности ПМПК</vt:lpstr>
      <vt:lpstr>Обеспеченность ПМПК кадрами</vt:lpstr>
      <vt:lpstr>Динамика обращений на ПМПК</vt:lpstr>
      <vt:lpstr>Инициаторы направления на ПМПК</vt:lpstr>
      <vt:lpstr>Возрастной анализ обратившихся в динамике</vt:lpstr>
      <vt:lpstr>Распределение рекомендаций по образовательным программам в динамике (%)</vt:lpstr>
      <vt:lpstr>АООП для обучающихся с расстройствами аутистического спектра (увеличилось на 266 ч.)</vt:lpstr>
      <vt:lpstr>ОБУЧАЮЩИЕСЯ ПО ПРОГРАММАМ  ПРОФЕССИОНАЛЬНОГО ОБРАЗОВАНИЯ (увеличилось на 30 чел.)</vt:lpstr>
      <vt:lpstr>Мониторинг деятельности ТПМПК Новосибирской области</vt:lpstr>
      <vt:lpstr>Уровень качества  документации ТПМПК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деятельности психолого-медико-педагогических комиссий в Новосибирской области за 2014 год</dc:title>
  <dc:creator>Наталья</dc:creator>
  <cp:lastModifiedBy>Пользователь Windows</cp:lastModifiedBy>
  <cp:revision>467</cp:revision>
  <dcterms:created xsi:type="dcterms:W3CDTF">2015-04-15T04:39:30Z</dcterms:created>
  <dcterms:modified xsi:type="dcterms:W3CDTF">2022-03-23T02:22:31Z</dcterms:modified>
</cp:coreProperties>
</file>