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9"/>
  </p:notesMasterIdLst>
  <p:sldIdLst>
    <p:sldId id="325" r:id="rId2"/>
    <p:sldId id="387" r:id="rId3"/>
    <p:sldId id="378" r:id="rId4"/>
    <p:sldId id="430" r:id="rId5"/>
    <p:sldId id="301" r:id="rId6"/>
    <p:sldId id="269" r:id="rId7"/>
    <p:sldId id="427" r:id="rId8"/>
    <p:sldId id="270" r:id="rId9"/>
    <p:sldId id="306" r:id="rId10"/>
    <p:sldId id="307" r:id="rId11"/>
    <p:sldId id="308" r:id="rId12"/>
    <p:sldId id="273" r:id="rId13"/>
    <p:sldId id="274" r:id="rId14"/>
    <p:sldId id="275" r:id="rId15"/>
    <p:sldId id="278" r:id="rId16"/>
    <p:sldId id="279" r:id="rId17"/>
    <p:sldId id="280" r:id="rId18"/>
    <p:sldId id="281" r:id="rId19"/>
    <p:sldId id="284" r:id="rId20"/>
    <p:sldId id="286" r:id="rId21"/>
    <p:sldId id="311" r:id="rId22"/>
    <p:sldId id="289" r:id="rId23"/>
    <p:sldId id="290" r:id="rId24"/>
    <p:sldId id="424" r:id="rId25"/>
    <p:sldId id="428" r:id="rId26"/>
    <p:sldId id="390" r:id="rId27"/>
    <p:sldId id="393" r:id="rId28"/>
    <p:sldId id="396" r:id="rId29"/>
    <p:sldId id="397" r:id="rId30"/>
    <p:sldId id="423" r:id="rId31"/>
    <p:sldId id="399" r:id="rId32"/>
    <p:sldId id="398" r:id="rId33"/>
    <p:sldId id="422" r:id="rId34"/>
    <p:sldId id="394" r:id="rId35"/>
    <p:sldId id="395" r:id="rId36"/>
    <p:sldId id="389" r:id="rId37"/>
    <p:sldId id="354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2D6CB9"/>
    <a:srgbClr val="000000"/>
    <a:srgbClr val="4B5D78"/>
    <a:srgbClr val="C4BF00"/>
    <a:srgbClr val="D7D200"/>
    <a:srgbClr val="FF5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1" autoAdjust="0"/>
    <p:restoredTop sz="94687" autoAdjust="0"/>
  </p:normalViewPr>
  <p:slideViewPr>
    <p:cSldViewPr snapToGrid="0">
      <p:cViewPr varScale="1">
        <p:scale>
          <a:sx n="109" d="100"/>
          <a:sy n="109" d="100"/>
        </p:scale>
        <p:origin x="-7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082E8-1935-448F-993D-58BE5C3F02FC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B55C2-61D0-4DFA-9CFA-7B93E799A4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8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16"/>
            <a:ext cx="10464800" cy="1927223"/>
          </a:xfrm>
        </p:spPr>
        <p:txBody>
          <a:bodyPr anchor="b">
            <a:noAutofit/>
          </a:bodyPr>
          <a:lstStyle>
            <a:lvl1pPr>
              <a:defRPr sz="53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1291-2412-42AE-AD4B-709E6384282C}" type="datetime1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9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B9F-D2B3-4E34-A6B9-9EAE28960ECA}" type="datetime1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685B-958D-4296-82C0-7AFA0615120F}" type="datetime1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76"/>
            <a:ext cx="9144000" cy="23876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0"/>
          </a:xfrm>
        </p:spPr>
        <p:txBody>
          <a:bodyPr/>
          <a:lstStyle>
            <a:lvl1pPr marL="0" indent="0" algn="ctr">
              <a:buNone/>
              <a:defRPr sz="2300"/>
            </a:lvl1pPr>
            <a:lvl2pPr marL="457220" indent="0" algn="ctr">
              <a:buNone/>
              <a:defRPr sz="2100"/>
            </a:lvl2pPr>
            <a:lvl3pPr marL="914441" indent="0" algn="ctr">
              <a:buNone/>
              <a:defRPr sz="1900"/>
            </a:lvl3pPr>
            <a:lvl4pPr marL="1371660" indent="0" algn="ctr">
              <a:buNone/>
              <a:defRPr sz="1600"/>
            </a:lvl4pPr>
            <a:lvl5pPr marL="1828881" indent="0" algn="ctr">
              <a:buNone/>
              <a:defRPr sz="1600"/>
            </a:lvl5pPr>
            <a:lvl6pPr marL="2286099" indent="0" algn="ctr">
              <a:buNone/>
              <a:defRPr sz="1600"/>
            </a:lvl6pPr>
            <a:lvl7pPr marL="2743319" indent="0" algn="ctr">
              <a:buNone/>
              <a:defRPr sz="1600"/>
            </a:lvl7pPr>
            <a:lvl8pPr marL="3200540" indent="0" algn="ctr">
              <a:buNone/>
              <a:defRPr sz="1600"/>
            </a:lvl8pPr>
            <a:lvl9pPr marL="365776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8" b="46791"/>
          <a:stretch/>
        </p:blipFill>
        <p:spPr>
          <a:xfrm>
            <a:off x="0" y="4695838"/>
            <a:ext cx="12192000" cy="2162175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4846320"/>
            <a:ext cx="12192000" cy="20116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66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76"/>
            <a:ext cx="9144000" cy="23876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0"/>
          </a:xfrm>
        </p:spPr>
        <p:txBody>
          <a:bodyPr/>
          <a:lstStyle>
            <a:lvl1pPr marL="0" indent="0" algn="ctr">
              <a:buNone/>
              <a:defRPr sz="2300"/>
            </a:lvl1pPr>
            <a:lvl2pPr marL="457220" indent="0" algn="ctr">
              <a:buNone/>
              <a:defRPr sz="2100"/>
            </a:lvl2pPr>
            <a:lvl3pPr marL="914441" indent="0" algn="ctr">
              <a:buNone/>
              <a:defRPr sz="1900"/>
            </a:lvl3pPr>
            <a:lvl4pPr marL="1371660" indent="0" algn="ctr">
              <a:buNone/>
              <a:defRPr sz="1600"/>
            </a:lvl4pPr>
            <a:lvl5pPr marL="1828881" indent="0" algn="ctr">
              <a:buNone/>
              <a:defRPr sz="1600"/>
            </a:lvl5pPr>
            <a:lvl6pPr marL="2286099" indent="0" algn="ctr">
              <a:buNone/>
              <a:defRPr sz="1600"/>
            </a:lvl6pPr>
            <a:lvl7pPr marL="2743319" indent="0" algn="ctr">
              <a:buNone/>
              <a:defRPr sz="1600"/>
            </a:lvl7pPr>
            <a:lvl8pPr marL="3200540" indent="0" algn="ctr">
              <a:buNone/>
              <a:defRPr sz="1600"/>
            </a:lvl8pPr>
            <a:lvl9pPr marL="365776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8" b="46791"/>
          <a:stretch/>
        </p:blipFill>
        <p:spPr>
          <a:xfrm>
            <a:off x="0" y="4695837"/>
            <a:ext cx="12192000" cy="2162175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4846320"/>
            <a:ext cx="12192000" cy="20116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8" b="46791"/>
          <a:stretch/>
        </p:blipFill>
        <p:spPr>
          <a:xfrm>
            <a:off x="0" y="4695838"/>
            <a:ext cx="121920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1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4408-5587-429E-91C4-54F33FE236AB}" type="datetime1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9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4626866"/>
            <a:ext cx="10363200" cy="1500188"/>
          </a:xfrm>
        </p:spPr>
        <p:txBody>
          <a:bodyPr anchor="t">
            <a:normAutofit/>
          </a:bodyPr>
          <a:lstStyle>
            <a:lvl1pPr marL="0" indent="0">
              <a:buNone/>
              <a:defRPr sz="2300">
                <a:solidFill>
                  <a:schemeClr val="tx2"/>
                </a:solidFill>
              </a:defRPr>
            </a:lvl1pPr>
            <a:lvl2pPr marL="4572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8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9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31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5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76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1C6B-9F08-414B-A74E-997BD5027949}" type="datetime1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28"/>
            <a:ext cx="10464800" cy="159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62"/>
            <a:ext cx="5384800" cy="471830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62"/>
            <a:ext cx="5384800" cy="471830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E51E-AF49-42A2-8B4D-E5FDD47E917B}" type="datetime1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100" b="0">
                <a:solidFill>
                  <a:schemeClr val="tx2"/>
                </a:solidFill>
              </a:defRPr>
            </a:lvl1pPr>
            <a:lvl2pPr marL="457220" indent="0">
              <a:buNone/>
              <a:defRPr sz="2100" b="1"/>
            </a:lvl2pPr>
            <a:lvl3pPr marL="914441" indent="0">
              <a:buNone/>
              <a:defRPr sz="1900" b="1"/>
            </a:lvl3pPr>
            <a:lvl4pPr marL="1371660" indent="0">
              <a:buNone/>
              <a:defRPr sz="1600" b="1"/>
            </a:lvl4pPr>
            <a:lvl5pPr marL="1828881" indent="0">
              <a:buNone/>
              <a:defRPr sz="1600" b="1"/>
            </a:lvl5pPr>
            <a:lvl6pPr marL="2286099" indent="0">
              <a:buNone/>
              <a:defRPr sz="1600" b="1"/>
            </a:lvl6pPr>
            <a:lvl7pPr marL="2743319" indent="0">
              <a:buNone/>
              <a:defRPr sz="1600" b="1"/>
            </a:lvl7pPr>
            <a:lvl8pPr marL="3200540" indent="0">
              <a:buNone/>
              <a:defRPr sz="1600" b="1"/>
            </a:lvl8pPr>
            <a:lvl9pPr marL="365776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12"/>
            <a:ext cx="5242560" cy="3951285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1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20" indent="0">
              <a:buNone/>
              <a:defRPr sz="2100" b="1"/>
            </a:lvl2pPr>
            <a:lvl3pPr marL="914441" indent="0">
              <a:buNone/>
              <a:defRPr sz="1900" b="1"/>
            </a:lvl3pPr>
            <a:lvl4pPr marL="1371660" indent="0">
              <a:buNone/>
              <a:defRPr sz="1600" b="1"/>
            </a:lvl4pPr>
            <a:lvl5pPr marL="1828881" indent="0">
              <a:buNone/>
              <a:defRPr sz="1600" b="1"/>
            </a:lvl5pPr>
            <a:lvl6pPr marL="2286099" indent="0">
              <a:buNone/>
              <a:defRPr sz="1600" b="1"/>
            </a:lvl6pPr>
            <a:lvl7pPr marL="2743319" indent="0">
              <a:buNone/>
              <a:defRPr sz="1600" b="1"/>
            </a:lvl7pPr>
            <a:lvl8pPr marL="3200540" indent="0">
              <a:buNone/>
              <a:defRPr sz="1600" b="1"/>
            </a:lvl8pPr>
            <a:lvl9pPr marL="365776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12"/>
            <a:ext cx="5242560" cy="3951285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BC68-B92C-436E-BE22-E744C2CE0AE2}" type="datetime1">
              <a:rPr lang="ru-RU" smtClean="0"/>
              <a:pPr/>
              <a:t>28.03.2022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8" y="4045700"/>
            <a:ext cx="4709160" cy="105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42B9-20D0-4469-9177-42A8AD362948}" type="datetime1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137B-EBBF-4C84-BC4A-7B20991AD968}" type="datetime1">
              <a:rPr lang="ru-RU" smtClean="0"/>
              <a:pPr/>
              <a:t>28.03.2022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92087"/>
            <a:ext cx="2852928" cy="1261875"/>
          </a:xfrm>
        </p:spPr>
        <p:txBody>
          <a:bodyPr anchor="b">
            <a:noAutofit/>
          </a:bodyPr>
          <a:lstStyle>
            <a:lvl1pPr algn="l">
              <a:defRPr sz="23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2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71"/>
            <a:ext cx="2852928" cy="4243613"/>
          </a:xfrm>
        </p:spPr>
        <p:txBody>
          <a:bodyPr/>
          <a:lstStyle>
            <a:lvl1pPr marL="0" indent="0">
              <a:buNone/>
              <a:defRPr sz="1401"/>
            </a:lvl1pPr>
            <a:lvl2pPr marL="457220" indent="0">
              <a:buNone/>
              <a:defRPr sz="1200"/>
            </a:lvl2pPr>
            <a:lvl3pPr marL="914441" indent="0">
              <a:buNone/>
              <a:defRPr sz="900"/>
            </a:lvl3pPr>
            <a:lvl4pPr marL="1371660" indent="0">
              <a:buNone/>
              <a:defRPr sz="900"/>
            </a:lvl4pPr>
            <a:lvl5pPr marL="1828881" indent="0">
              <a:buNone/>
              <a:defRPr sz="900"/>
            </a:lvl5pPr>
            <a:lvl6pPr marL="2286099" indent="0">
              <a:buNone/>
              <a:defRPr sz="900"/>
            </a:lvl6pPr>
            <a:lvl7pPr marL="2743319" indent="0">
              <a:buNone/>
              <a:defRPr sz="900"/>
            </a:lvl7pPr>
            <a:lvl8pPr marL="3200540" indent="0">
              <a:buNone/>
              <a:defRPr sz="900"/>
            </a:lvl8pPr>
            <a:lvl9pPr marL="365776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5D6F-2E80-475B-9F0C-E958D8CD9602}" type="datetime1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4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4" y="838204"/>
            <a:ext cx="7872521" cy="5500455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20" indent="0">
              <a:buNone/>
              <a:defRPr sz="2800"/>
            </a:lvl2pPr>
            <a:lvl3pPr marL="914441" indent="0">
              <a:buNone/>
              <a:defRPr sz="2300"/>
            </a:lvl3pPr>
            <a:lvl4pPr marL="1371660" indent="0">
              <a:buNone/>
              <a:defRPr sz="2100"/>
            </a:lvl4pPr>
            <a:lvl5pPr marL="1828881" indent="0">
              <a:buNone/>
              <a:defRPr sz="2100"/>
            </a:lvl5pPr>
            <a:lvl6pPr marL="2286099" indent="0">
              <a:buNone/>
              <a:defRPr sz="2100"/>
            </a:lvl6pPr>
            <a:lvl7pPr marL="2743319" indent="0">
              <a:buNone/>
              <a:defRPr sz="2100"/>
            </a:lvl7pPr>
            <a:lvl8pPr marL="3200540" indent="0">
              <a:buNone/>
              <a:defRPr sz="2100"/>
            </a:lvl8pPr>
            <a:lvl9pPr marL="3657760" indent="0">
              <a:buNone/>
              <a:defRPr sz="21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3604"/>
            <a:ext cx="2852928" cy="4242818"/>
          </a:xfrm>
        </p:spPr>
        <p:txBody>
          <a:bodyPr/>
          <a:lstStyle>
            <a:lvl1pPr marL="0" indent="0">
              <a:buNone/>
              <a:defRPr sz="1401"/>
            </a:lvl1pPr>
            <a:lvl2pPr marL="457220" indent="0">
              <a:buNone/>
              <a:defRPr sz="1200"/>
            </a:lvl2pPr>
            <a:lvl3pPr marL="914441" indent="0">
              <a:buNone/>
              <a:defRPr sz="900"/>
            </a:lvl3pPr>
            <a:lvl4pPr marL="1371660" indent="0">
              <a:buNone/>
              <a:defRPr sz="900"/>
            </a:lvl4pPr>
            <a:lvl5pPr marL="1828881" indent="0">
              <a:buNone/>
              <a:defRPr sz="900"/>
            </a:lvl5pPr>
            <a:lvl6pPr marL="2286099" indent="0">
              <a:buNone/>
              <a:defRPr sz="900"/>
            </a:lvl6pPr>
            <a:lvl7pPr marL="2743319" indent="0">
              <a:buNone/>
              <a:defRPr sz="900"/>
            </a:lvl7pPr>
            <a:lvl8pPr marL="3200540" indent="0">
              <a:buNone/>
              <a:defRPr sz="900"/>
            </a:lvl8pPr>
            <a:lvl9pPr marL="365776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6CDD-8968-43F5-97CB-E3EA72637E44}" type="datetime1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5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39" tIns="45720" rIns="91439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algn="ctr"/>
            <a:endParaRPr lang="en-US" sz="180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308"/>
            <a:ext cx="3860800" cy="329183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D3D29C0-D328-4E31-BEA8-D4CAC9A35DC6}" type="datetime1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308"/>
            <a:ext cx="5486400" cy="329183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308"/>
            <a:ext cx="1422400" cy="329183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l">
              <a:defRPr sz="1401" b="1">
                <a:solidFill>
                  <a:srgbClr val="FFFFFF"/>
                </a:solidFill>
              </a:defRPr>
            </a:lvl1pPr>
          </a:lstStyle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  <p:sldLayoutId id="2147483676" r:id="rId13"/>
  </p:sldLayoutIdLst>
  <p:hf sldNum="0" hdr="0" ftr="0" dt="0"/>
  <p:txStyles>
    <p:titleStyle>
      <a:lvl1pPr algn="l" defTabSz="914441" rtl="0" eaLnBrk="1" latinLnBrk="0" hangingPunct="1">
        <a:spcBef>
          <a:spcPct val="0"/>
        </a:spcBef>
        <a:buNone/>
        <a:defRPr sz="39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6" indent="-182886" algn="l" defTabSz="914441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0" indent="-182886" algn="l" defTabSz="914441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53" indent="-182886" algn="l" defTabSz="914441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84" indent="-182886" algn="l" defTabSz="91444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72" indent="-137166" algn="l" defTabSz="914441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60" indent="-182886" algn="l" defTabSz="91444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1" kern="1200">
          <a:solidFill>
            <a:schemeClr val="tx1"/>
          </a:solidFill>
          <a:latin typeface="+mn-lt"/>
          <a:ea typeface="+mn-ea"/>
          <a:cs typeface="+mn-cs"/>
        </a:defRPr>
      </a:lvl6pPr>
      <a:lvl7pPr marL="1554547" indent="-182886" algn="l" defTabSz="91444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1" kern="1200">
          <a:solidFill>
            <a:schemeClr val="tx1"/>
          </a:solidFill>
          <a:latin typeface="+mn-lt"/>
          <a:ea typeface="+mn-ea"/>
          <a:cs typeface="+mn-cs"/>
        </a:defRPr>
      </a:lvl7pPr>
      <a:lvl8pPr marL="1737438" indent="-182886" algn="l" defTabSz="91444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1" kern="1200">
          <a:solidFill>
            <a:schemeClr val="tx1"/>
          </a:solidFill>
          <a:latin typeface="+mn-lt"/>
          <a:ea typeface="+mn-ea"/>
          <a:cs typeface="+mn-cs"/>
        </a:defRPr>
      </a:lvl8pPr>
      <a:lvl9pPr marL="1920324" indent="-182886" algn="l" defTabSz="91444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0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1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0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81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99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19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40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60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jpe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e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7" Type="http://schemas.openxmlformats.org/officeDocument/2006/relationships/image" Target="../media/image23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2.png" /><Relationship Id="rId5" Type="http://schemas.openxmlformats.org/officeDocument/2006/relationships/image" Target="../media/image21.png" /><Relationship Id="rId4" Type="http://schemas.openxmlformats.org/officeDocument/2006/relationships/image" Target="../media/image20.png" 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 /><Relationship Id="rId3" Type="http://schemas.openxmlformats.org/officeDocument/2006/relationships/image" Target="../media/image25.jpeg" /><Relationship Id="rId7" Type="http://schemas.openxmlformats.org/officeDocument/2006/relationships/image" Target="../media/image29.pn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8.png" /><Relationship Id="rId5" Type="http://schemas.openxmlformats.org/officeDocument/2006/relationships/image" Target="../media/image27.jpeg" /><Relationship Id="rId10" Type="http://schemas.openxmlformats.org/officeDocument/2006/relationships/image" Target="../media/image32.jpeg" /><Relationship Id="rId4" Type="http://schemas.openxmlformats.org/officeDocument/2006/relationships/image" Target="../media/image26.jpeg" /><Relationship Id="rId9" Type="http://schemas.openxmlformats.org/officeDocument/2006/relationships/image" Target="../media/image31.jpeg" 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 /><Relationship Id="rId3" Type="http://schemas.openxmlformats.org/officeDocument/2006/relationships/hyperlink" Target="http://psi.mchs.gov.ru/" TargetMode="External" /><Relationship Id="rId7" Type="http://schemas.openxmlformats.org/officeDocument/2006/relationships/image" Target="../media/image34.jpe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://msph.ru/" TargetMode="External" /><Relationship Id="rId5" Type="http://schemas.openxmlformats.org/officeDocument/2006/relationships/hyperlink" Target="http://detionline.com/helpline" TargetMode="External" /><Relationship Id="rId10" Type="http://schemas.openxmlformats.org/officeDocument/2006/relationships/image" Target="../media/image37.png" /><Relationship Id="rId4" Type="http://schemas.openxmlformats.org/officeDocument/2006/relationships/hyperlink" Target="http://telefon-doveria.ru/" TargetMode="External" /><Relationship Id="rId9" Type="http://schemas.openxmlformats.org/officeDocument/2006/relationships/image" Target="../media/image36.jpeg" 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 /><Relationship Id="rId3" Type="http://schemas.openxmlformats.org/officeDocument/2006/relationships/image" Target="../media/image39.png" /><Relationship Id="rId7" Type="http://schemas.openxmlformats.org/officeDocument/2006/relationships/hyperlink" Target="https://netaddiction.ru/" TargetMode="External" /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www.ya-roditel.ru/" TargetMode="External" /><Relationship Id="rId5" Type="http://schemas.openxmlformats.org/officeDocument/2006/relationships/hyperlink" Target="https://www.fond-detyam.ru/" TargetMode="External" /><Relationship Id="rId4" Type="http://schemas.openxmlformats.org/officeDocument/2006/relationships/image" Target="../media/image40.jpeg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hyperlink" Target="http://www.takzdorovo.ru/" TargetMode="External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 /><Relationship Id="rId3" Type="http://schemas.openxmlformats.org/officeDocument/2006/relationships/hyperlink" Target="http://mediators.ru/" TargetMode="External" /><Relationship Id="rId7" Type="http://schemas.openxmlformats.org/officeDocument/2006/relationships/image" Target="../media/image42.png" /><Relationship Id="rId2" Type="http://schemas.openxmlformats.org/officeDocument/2006/relationships/hyperlink" Target="http://www.fcprc.ru/" TargetMode="Externa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5.jpeg" /><Relationship Id="rId5" Type="http://schemas.openxmlformats.org/officeDocument/2006/relationships/image" Target="../media/image44.png" /><Relationship Id="rId10" Type="http://schemas.openxmlformats.org/officeDocument/2006/relationships/image" Target="../media/image48.png" /><Relationship Id="rId4" Type="http://schemas.openxmlformats.org/officeDocument/2006/relationships/image" Target="../media/image43.png" /><Relationship Id="rId9" Type="http://schemas.openxmlformats.org/officeDocument/2006/relationships/image" Target="../media/image47.png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yandex.ru/compose?to=pmpk@magistr54.ru" TargetMode="External" /><Relationship Id="rId2" Type="http://schemas.openxmlformats.org/officeDocument/2006/relationships/hyperlink" Target="https://magistr54.ru/" TargetMode="External" /><Relationship Id="rId1" Type="http://schemas.openxmlformats.org/officeDocument/2006/relationships/slideLayout" Target="../slideLayouts/slideLayout13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61963" y="2262188"/>
            <a:ext cx="11241087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cs typeface="Times New Roman" pitchFamily="18" charset="0"/>
              </a:rPr>
              <a:t>Специфика обследования на ПМПК обучающихся с отклоняющимся поведением с различными вариантами школьной дезадаптации.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2031" y="4543255"/>
            <a:ext cx="58957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cs typeface="Times New Roman" panose="02020603050405020304" pitchFamily="18" charset="0"/>
              </a:rPr>
              <a:t>Шугаева Юлия Викторовна,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cs typeface="Times New Roman" panose="02020603050405020304" pitchFamily="18" charset="0"/>
              </a:rPr>
              <a:t>педагог-психолог ТПМК г. Новосибирска МКУ ДПО «ГЦОиЗ «Магистр», клинический психолог</a:t>
            </a:r>
          </a:p>
          <a:p>
            <a:pPr algn="ctr">
              <a:defRPr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48" name="Группа 2"/>
          <p:cNvGrpSpPr>
            <a:grpSpLocks/>
          </p:cNvGrpSpPr>
          <p:nvPr/>
        </p:nvGrpSpPr>
        <p:grpSpPr bwMode="auto">
          <a:xfrm>
            <a:off x="1028700" y="460375"/>
            <a:ext cx="10188575" cy="1620838"/>
            <a:chOff x="1028654" y="460578"/>
            <a:chExt cx="10189333" cy="1620000"/>
          </a:xfrm>
        </p:grpSpPr>
        <p:sp>
          <p:nvSpPr>
            <p:cNvPr id="11" name="TextBox 10"/>
            <p:cNvSpPr txBox="1"/>
            <p:nvPr/>
          </p:nvSpPr>
          <p:spPr>
            <a:xfrm>
              <a:off x="2576582" y="603379"/>
              <a:ext cx="7031560" cy="12305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latin typeface="-apple-system"/>
                  <a:cs typeface="Times New Roman" panose="02020603050405020304" pitchFamily="18" charset="0"/>
                </a:rPr>
                <a:t>Департамент образования мэрии города Новосибирска</a:t>
              </a:r>
            </a:p>
            <a:p>
              <a:pPr algn="ctr">
                <a:defRPr/>
              </a:pPr>
              <a:r>
                <a:rPr lang="ru-RU" sz="1400" b="1" dirty="0">
                  <a:latin typeface="-apple-system"/>
                  <a:cs typeface="Times New Roman" panose="02020603050405020304" pitchFamily="18" charset="0"/>
                </a:rPr>
                <a:t>муниципальное казенное учреждение </a:t>
              </a:r>
            </a:p>
            <a:p>
              <a:pPr algn="ctr">
                <a:defRPr/>
              </a:pPr>
              <a:r>
                <a:rPr lang="ru-RU" sz="1400" b="1" dirty="0">
                  <a:latin typeface="-apple-system"/>
                  <a:cs typeface="Times New Roman" panose="02020603050405020304" pitchFamily="18" charset="0"/>
                </a:rPr>
                <a:t>дополнительного профессионального образования города Новосибирска</a:t>
              </a:r>
            </a:p>
            <a:p>
              <a:pPr algn="ctr">
                <a:defRPr/>
              </a:pPr>
              <a:r>
                <a:rPr lang="ru-RU" sz="1400" b="1" dirty="0">
                  <a:latin typeface="-apple-system"/>
                  <a:cs typeface="Times New Roman" panose="02020603050405020304" pitchFamily="18" charset="0"/>
                </a:rPr>
                <a:t> «Городской центр образования и здоровья «Магистр»</a:t>
              </a:r>
            </a:p>
            <a:p>
              <a:pPr>
                <a:defRPr/>
              </a:pPr>
              <a:endParaRPr lang="ru-RU" sz="1801" b="1" dirty="0"/>
            </a:p>
          </p:txBody>
        </p:sp>
        <p:pic>
          <p:nvPicPr>
            <p:cNvPr id="10" name="Picture 2" descr="ÐÐ°ÑÑÐ¸Ð½ÐºÐ¸ Ð¿Ð¾ Ð·Ð°Ð¿ÑÐ¾ÑÑ Ð³ÐµÑÐ± Ð½Ð¾Ð²Ð¾ÑÐ¸Ð±Ð¸ÑÑÐºÐ° 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28654" y="460578"/>
              <a:ext cx="1517763" cy="16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8782" y="460578"/>
              <a:ext cx="1589205" cy="16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75225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40210-8451-684C-B8E9-B1E80942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  <a:buClr>
                <a:schemeClr val="accent1"/>
              </a:buClr>
              <a:buSzPct val="85000"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«Экспертная модель» состоит из ряда этапов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2941D3-CCA9-F64A-83BC-F3E017FDC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24" y="1854679"/>
            <a:ext cx="11175380" cy="5392128"/>
          </a:xfrm>
        </p:spPr>
        <p:txBody>
          <a:bodyPr>
            <a:noAutofit/>
          </a:bodyPr>
          <a:lstStyle/>
          <a:p>
            <a:pPr algn="just"/>
            <a:r>
              <a:rPr lang="ru-RU" sz="1800" b="1" i="1" u="sng" spc="-100" dirty="0">
                <a:solidFill>
                  <a:schemeClr val="tx2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На первом этапе </a:t>
            </a:r>
            <a:r>
              <a:rPr lang="ru-RU" sz="1800" b="1" dirty="0">
                <a:solidFill>
                  <a:schemeClr val="accent2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социальный</a:t>
            </a:r>
            <a:r>
              <a:rPr lang="ru-RU" sz="1800" dirty="0">
                <a:solidFill>
                  <a:schemeClr val="accent2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dirty="0">
                <a:solidFill>
                  <a:schemeClr val="accent2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педагог</a:t>
            </a:r>
            <a:r>
              <a:rPr lang="ru-RU" sz="1800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, входящий в состав ПМПК, </a:t>
            </a:r>
            <a:r>
              <a:rPr lang="ru-RU" sz="1800" b="1" i="1" dirty="0">
                <a:solidFill>
                  <a:srgbClr val="4F81BD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изучает и анализирует материалы</a:t>
            </a:r>
            <a:r>
              <a:rPr lang="ru-RU" sz="1800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, в которые могут входить различные документы, описывающие социальную ситуацию</a:t>
            </a:r>
            <a:r>
              <a:rPr lang="ru-RU" sz="1800" i="1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i="1" dirty="0">
                <a:solidFill>
                  <a:srgbClr val="030303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обучающегося</a:t>
            </a:r>
            <a:r>
              <a:rPr lang="ru-RU" sz="1800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800" b="1" i="1" dirty="0">
                <a:solidFill>
                  <a:srgbClr val="4F81BD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проводит беседу с законными представителями</a:t>
            </a:r>
            <a:r>
              <a:rPr lang="ru-RU" sz="1800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. Социальный педагог при изучении документов и во время беседы использует метод </a:t>
            </a:r>
            <a:r>
              <a:rPr lang="ru-RU" sz="1800" i="1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структурированный оценки социальной ситуации развития</a:t>
            </a:r>
            <a:r>
              <a:rPr lang="ru-RU" sz="1800" i="1" dirty="0">
                <a:solidFill>
                  <a:srgbClr val="030303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обучающегося</a:t>
            </a:r>
            <a:r>
              <a:rPr lang="ru-RU" sz="1800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. После этого социальный педагог </a:t>
            </a:r>
            <a:r>
              <a:rPr lang="ru-RU" sz="1800" b="1" i="1" dirty="0">
                <a:solidFill>
                  <a:srgbClr val="4F81BD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делает доклад другим специалистам комиссии</a:t>
            </a:r>
            <a:r>
              <a:rPr lang="ru-RU" sz="1800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, на основе которого подбирается батарея методик для каждого конкретного случая.</a:t>
            </a:r>
            <a:endParaRPr lang="ru-RU" sz="1800" dirty="0">
              <a:effectLst/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800" dirty="0">
              <a:effectLst/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800" b="1" i="1" u="sng" spc="-100" dirty="0">
                <a:solidFill>
                  <a:schemeClr val="tx2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На втором этапе </a:t>
            </a:r>
            <a:r>
              <a:rPr lang="ru-RU" sz="1800" dirty="0">
                <a:solidFill>
                  <a:srgbClr val="030303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800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роводится обследование несовершеннолетнего </a:t>
            </a:r>
            <a:r>
              <a:rPr lang="ru-RU" sz="1800" b="1" dirty="0">
                <a:solidFill>
                  <a:schemeClr val="accent2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психологом</a:t>
            </a:r>
            <a:r>
              <a:rPr lang="ru-RU" sz="1800" i="1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, возможно совместное обследование с неврологом/психиатром</a:t>
            </a:r>
            <a:r>
              <a:rPr lang="ru-RU" sz="1800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. Данный этап включает в себя </a:t>
            </a:r>
            <a:r>
              <a:rPr lang="ru-RU" sz="1800" b="1" i="1" dirty="0">
                <a:solidFill>
                  <a:srgbClr val="4F81BD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проведение клинической беседы</a:t>
            </a:r>
            <a:r>
              <a:rPr lang="ru-RU" sz="1800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, комплексного </a:t>
            </a:r>
            <a:r>
              <a:rPr lang="ru-RU" sz="1800" b="1" i="1" dirty="0">
                <a:solidFill>
                  <a:srgbClr val="4F81BD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экспериментально-психологического исследования </a:t>
            </a:r>
            <a:r>
              <a:rPr lang="ru-RU" sz="1800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800" b="1" i="1" dirty="0">
                <a:solidFill>
                  <a:srgbClr val="4F81BD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наблюдения</a:t>
            </a:r>
            <a:r>
              <a:rPr lang="ru-RU" sz="1800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за несовершеннолетним в его процессе.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1162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8F2AE0-3AEA-8440-9EF7-C64890AF223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4759521"/>
            <a:ext cx="11229807" cy="2098479"/>
          </a:xfrm>
        </p:spPr>
        <p:txBody>
          <a:bodyPr>
            <a:noAutofit/>
          </a:bodyPr>
          <a:lstStyle/>
          <a:p>
            <a:pPr algn="just"/>
            <a:endParaRPr lang="ru-RU" sz="1600" dirty="0">
              <a:effectLst/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800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В процессе работы с </a:t>
            </a:r>
            <a:r>
              <a:rPr lang="ru-RU" sz="1800" dirty="0">
                <a:solidFill>
                  <a:srgbClr val="030303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обучающимся</a:t>
            </a:r>
            <a:r>
              <a:rPr lang="ru-RU" sz="1800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методики подбираются индивидуально</a:t>
            </a:r>
            <a:r>
              <a:rPr lang="ru-RU" sz="1800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в зависимости </a:t>
            </a:r>
            <a:r>
              <a:rPr lang="ru-RU" sz="1800" i="1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1800" i="1" dirty="0">
                <a:solidFill>
                  <a:srgbClr val="002060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возраста</a:t>
            </a:r>
            <a:r>
              <a:rPr lang="ru-RU" sz="1800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несовершеннолетнего, </a:t>
            </a:r>
            <a:r>
              <a:rPr lang="ru-RU" sz="1800" i="1" dirty="0">
                <a:solidFill>
                  <a:srgbClr val="002060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особенностей его психического развития</a:t>
            </a:r>
            <a:r>
              <a:rPr lang="ru-RU" sz="1800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800" i="1" dirty="0">
                <a:solidFill>
                  <a:srgbClr val="002060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специфики проблем поведения</a:t>
            </a:r>
            <a:r>
              <a:rPr lang="ru-RU" sz="1800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, а также в соответствии выделенными индикаторами и на основе принципов взаимодополняемости и взаимопроверяемости информации, получаемой во время обследования.</a:t>
            </a:r>
            <a:endParaRPr lang="ru-RU" sz="1800" dirty="0">
              <a:latin typeface="-apple-syste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81FDA9-4D95-D948-909B-FCFAACF65ADA}"/>
              </a:ext>
            </a:extLst>
          </p:cNvPr>
          <p:cNvSpPr txBox="1"/>
          <p:nvPr/>
        </p:nvSpPr>
        <p:spPr>
          <a:xfrm>
            <a:off x="455968" y="892925"/>
            <a:ext cx="11154839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3030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1600" b="1" i="1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b="1" i="1" u="sng" spc="-100" dirty="0">
                <a:solidFill>
                  <a:schemeClr val="tx2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На третьем этапе </a:t>
            </a:r>
            <a:r>
              <a:rPr lang="ru-RU" dirty="0">
                <a:solidFill>
                  <a:srgbClr val="030303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обучающегося </a:t>
            </a:r>
            <a:r>
              <a:rPr lang="ru-RU" i="1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обследуют </a:t>
            </a:r>
            <a:r>
              <a:rPr lang="ru-RU" b="1" dirty="0">
                <a:solidFill>
                  <a:schemeClr val="accent2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учитель-логопед</a:t>
            </a:r>
            <a:r>
              <a:rPr lang="ru-RU" i="1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b="1" dirty="0">
                <a:solidFill>
                  <a:schemeClr val="accent2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учитель-дефектолог</a:t>
            </a:r>
            <a:r>
              <a:rPr lang="ru-RU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при условии, что на втором этапе были объективно квалифицированы особенности когнитивного развития </a:t>
            </a:r>
            <a:r>
              <a:rPr lang="ru-RU" dirty="0">
                <a:solidFill>
                  <a:srgbClr val="030303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обучающегося</a:t>
            </a:r>
            <a:r>
              <a:rPr lang="ru-RU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или у специалистов возникло подозрение в недостаточном по возрасту и уровню обучения овладении программным материалом.</a:t>
            </a:r>
            <a:endParaRPr lang="ru-RU" dirty="0">
              <a:effectLst/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dirty="0">
              <a:effectLst/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b="1" i="1" u="sng" spc="-100" dirty="0">
                <a:solidFill>
                  <a:schemeClr val="tx2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На четвертом этапе </a:t>
            </a:r>
            <a:r>
              <a:rPr lang="ru-RU" b="1" dirty="0">
                <a:solidFill>
                  <a:schemeClr val="accent2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специалистами</a:t>
            </a:r>
            <a:r>
              <a:rPr lang="ru-RU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комиссии проводится </a:t>
            </a:r>
            <a:r>
              <a:rPr lang="ru-RU" i="1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совместный</a:t>
            </a:r>
            <a:r>
              <a:rPr lang="ru-RU" b="1" i="1" dirty="0">
                <a:solidFill>
                  <a:schemeClr val="accent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анализ результатов обследования</a:t>
            </a:r>
            <a:r>
              <a:rPr lang="ru-RU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, сопоставление данных с материалами, полученными и проанализированными на первом этапе социальным педагогом/социальным работником, после чего </a:t>
            </a:r>
            <a:r>
              <a:rPr lang="ru-RU" b="1" i="1" dirty="0">
                <a:solidFill>
                  <a:schemeClr val="accent1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составляется</a:t>
            </a:r>
            <a:r>
              <a:rPr lang="ru-RU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подробное </a:t>
            </a:r>
            <a:r>
              <a:rPr lang="ru-RU" b="1" i="1" dirty="0">
                <a:solidFill>
                  <a:schemeClr val="accent1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заключение</a:t>
            </a:r>
            <a:r>
              <a:rPr lang="ru-RU" dirty="0">
                <a:solidFill>
                  <a:srgbClr val="030303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rgbClr val="030303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и проводится </a:t>
            </a:r>
            <a:r>
              <a:rPr lang="ru-RU" b="1" i="1" dirty="0">
                <a:solidFill>
                  <a:schemeClr val="accent1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выдача заключения </a:t>
            </a:r>
            <a:r>
              <a:rPr lang="ru-RU" dirty="0">
                <a:solidFill>
                  <a:srgbClr val="030303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комиссии законным представителям с подробными разъяснениями в части рекомендаций по созданию (сопровождению специалистами ППк ОО и педагогическим коллективом, службой школьной медиации и примирения ОО) и организации индивидуальной профилактической работы, сроков заключения и необходимости повторного прохождения комиссии.</a:t>
            </a:r>
          </a:p>
        </p:txBody>
      </p:sp>
    </p:spTree>
    <p:extLst>
      <p:ext uri="{BB962C8B-B14F-4D97-AF65-F5344CB8AC3E}">
        <p14:creationId xmlns:p14="http://schemas.microsoft.com/office/powerpoint/2010/main" val="385403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25DD3CF-8177-7B4C-9C55-10C14F496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626" y="-403263"/>
            <a:ext cx="11167165" cy="9415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b="1" i="1" dirty="0">
              <a:solidFill>
                <a:schemeClr val="accent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2400" b="1" i="1" dirty="0">
              <a:solidFill>
                <a:schemeClr val="accent1"/>
              </a:solidFill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2400" b="1" i="1" dirty="0">
              <a:solidFill>
                <a:schemeClr val="accent1"/>
              </a:solidFill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2400" b="1" i="1" dirty="0">
              <a:solidFill>
                <a:schemeClr val="accent1"/>
              </a:solidFill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i="1" spc="-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Специфика деятельности социального педагога ПМПК</a:t>
            </a:r>
          </a:p>
          <a:p>
            <a:endParaRPr lang="ru-RU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dirty="0">
                <a:solidFill>
                  <a:srgbClr val="030303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Социальный педагог играет ключевую роль в работе комиссии, обследующей обучающихся с отклоняющимся и делинквентным поведением, поскольку именно данный специалист проводит подробный детальный анализ всей документации, сопровождающей ребенка на ПМПК. </a:t>
            </a:r>
          </a:p>
          <a:p>
            <a:pPr algn="just"/>
            <a:endParaRPr lang="ru-RU" sz="1600" dirty="0">
              <a:solidFill>
                <a:srgbClr val="030303"/>
              </a:solidFill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sz="1600" dirty="0">
                <a:solidFill>
                  <a:srgbClr val="030303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Социальный педагог предварительно оценивает по различным материалам </a:t>
            </a:r>
            <a:r>
              <a:rPr lang="ru-RU" sz="1600" b="1" i="1" dirty="0">
                <a:solidFill>
                  <a:schemeClr val="accent1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специфику социальной ситуации развития несовершеннолетнего</a:t>
            </a:r>
            <a:r>
              <a:rPr lang="ru-RU" sz="1600" dirty="0">
                <a:solidFill>
                  <a:srgbClr val="030303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. Для этого он использует Карту структурированной оценки социальной ситуации развития.</a:t>
            </a:r>
            <a:endParaRPr lang="ru-RU" sz="16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669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368B92-114E-6D4A-BACC-D8C8D2FBE37D}"/>
              </a:ext>
            </a:extLst>
          </p:cNvPr>
          <p:cNvSpPr txBox="1"/>
          <p:nvPr/>
        </p:nvSpPr>
        <p:spPr>
          <a:xfrm>
            <a:off x="0" y="599779"/>
            <a:ext cx="11641552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2607945" marR="373380" indent="-1462405" algn="ctr">
              <a:spcAft>
                <a:spcPts val="0"/>
              </a:spcAft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Инструмент для структуризации диагностического исследования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ПМПК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</a:p>
          <a:p>
            <a:pPr marL="2607945" marR="373380" indent="-1462405" algn="ctr">
              <a:spcAft>
                <a:spcPts val="0"/>
              </a:spcAft>
            </a:pPr>
            <a:r>
              <a:rPr lang="ru-RU" sz="2000" b="1" i="1" u="sng" dirty="0">
                <a:solidFill>
                  <a:schemeClr val="accent1">
                    <a:lumMod val="50000"/>
                  </a:schemeClr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Блок анализа правовых факторов</a:t>
            </a:r>
            <a:endParaRPr lang="ru-RU" sz="2000" b="1" u="sng" dirty="0">
              <a:solidFill>
                <a:schemeClr val="accent1">
                  <a:lumMod val="50000"/>
                </a:schemeClr>
              </a:solidFill>
              <a:effectLst/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887A3F9-7503-D542-BC1C-208E6862B8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5873622"/>
              </p:ext>
            </p:extLst>
          </p:nvPr>
        </p:nvGraphicFramePr>
        <p:xfrm>
          <a:off x="576573" y="1517049"/>
          <a:ext cx="11223541" cy="46267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5023038">
                  <a:extLst>
                    <a:ext uri="{9D8B030D-6E8A-4147-A177-3AD203B41FA5}">
                      <a16:colId xmlns:a16="http://schemas.microsoft.com/office/drawing/2014/main" val="1848847710"/>
                    </a:ext>
                  </a:extLst>
                </a:gridCol>
                <a:gridCol w="1894115">
                  <a:extLst>
                    <a:ext uri="{9D8B030D-6E8A-4147-A177-3AD203B41FA5}">
                      <a16:colId xmlns:a16="http://schemas.microsoft.com/office/drawing/2014/main" val="1724734515"/>
                    </a:ext>
                  </a:extLst>
                </a:gridCol>
                <a:gridCol w="4306388">
                  <a:extLst>
                    <a:ext uri="{9D8B030D-6E8A-4147-A177-3AD203B41FA5}">
                      <a16:colId xmlns:a16="http://schemas.microsoft.com/office/drawing/2014/main" val="1260681564"/>
                    </a:ext>
                  </a:extLst>
                </a:gridCol>
              </a:tblGrid>
              <a:tr h="48713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589280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Совершенные в прошлом и текущие правонарушения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4475" marR="218440" indent="-17145"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Источники информации</a:t>
                      </a:r>
                    </a:p>
                    <a:p>
                      <a:pPr marL="56515" marR="41910" indent="635"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Включая данные по психодиагностическим методикам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85358273"/>
                  </a:ext>
                </a:extLst>
              </a:tr>
              <a:tr h="531536">
                <a:tc>
                  <a:txBody>
                    <a:bodyPr/>
                    <a:lstStyle/>
                    <a:p>
                      <a:pPr marL="20955" marR="4445" algn="l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Совершение правонарушений, не повлекших привлечения к ответственности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r>
                        <a:rPr lang="en-US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раскрыть подробности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400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772576"/>
                  </a:ext>
                </a:extLst>
              </a:tr>
              <a:tr h="944864">
                <a:tc>
                  <a:txBody>
                    <a:bodyPr/>
                    <a:lstStyle/>
                    <a:p>
                      <a:pPr marL="20955" marR="4445" algn="l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Совершение общественно опасных деяний, подлежащих уголовной ответственности, но не повлекших ее по</a:t>
                      </a:r>
                      <a:r>
                        <a:rPr lang="ru-RU" sz="1400" i="1" spc="-22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различным законным обстоятельствам (ч. 1, ч. 3 ст. 20</a:t>
                      </a:r>
                      <a:r>
                        <a:rPr lang="ru-RU" sz="1400" i="1" spc="-18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УК</a:t>
                      </a:r>
                      <a:r>
                        <a:rPr lang="ru-RU" sz="1400" i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</a:t>
                      </a:r>
                      <a:r>
                        <a:rPr lang="en-US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Ф, СТ. 76 УК РФ)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400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1720360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20955" algn="l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Несовершеннолетний привлекался к</a:t>
                      </a:r>
                      <a:r>
                        <a:rPr lang="ru-RU" sz="1400" i="1" spc="-19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уголовной, гражданской, административной ответственности и в отношении</a:t>
                      </a:r>
                      <a:r>
                        <a:rPr lang="ru-RU" sz="1400" i="1" spc="-14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него был вынесен</a:t>
                      </a:r>
                      <a:r>
                        <a:rPr lang="ru-RU" sz="1400" i="1" spc="-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приговор либо судебное решение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2619478"/>
                  </a:ext>
                </a:extLst>
              </a:tr>
              <a:tr h="724618">
                <a:tc>
                  <a:txBody>
                    <a:bodyPr/>
                    <a:lstStyle/>
                    <a:p>
                      <a:pPr marL="20955" marR="46990" algn="l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Несовершеннолетний был осужден к</a:t>
                      </a:r>
                      <a:r>
                        <a:rPr lang="ru-RU" sz="1400" i="1" spc="-21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лишению свободы либо неоднократно привлекался к уголовной или иной</a:t>
                      </a:r>
                      <a:r>
                        <a:rPr lang="ru-RU" sz="1400" i="1" spc="-6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ответственности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7400012"/>
                  </a:ext>
                </a:extLst>
              </a:tr>
              <a:tr h="552091">
                <a:tc>
                  <a:txBody>
                    <a:bodyPr/>
                    <a:lstStyle/>
                    <a:p>
                      <a:pPr marL="20955" marR="45085" algn="l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Проявление физического/сексуального</a:t>
                      </a:r>
                      <a:r>
                        <a:rPr lang="ru-RU" sz="1400" i="1" spc="-19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насилия в прошлом по</a:t>
                      </a:r>
                      <a:r>
                        <a:rPr lang="ru-RU" sz="1400" i="1" spc="-7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отношению к другим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47262346"/>
                  </a:ext>
                </a:extLst>
              </a:tr>
              <a:tr h="319177">
                <a:tc>
                  <a:txBody>
                    <a:bodyPr/>
                    <a:lstStyle/>
                    <a:p>
                      <a:pPr marL="20955" marR="4445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иное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400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400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48054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184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5452EC3-6F7E-FC42-9544-1A707E8C55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4000911"/>
              </p:ext>
            </p:extLst>
          </p:nvPr>
        </p:nvGraphicFramePr>
        <p:xfrm>
          <a:off x="533400" y="1147356"/>
          <a:ext cx="11201400" cy="48806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3596294036"/>
                    </a:ext>
                  </a:extLst>
                </a:gridCol>
                <a:gridCol w="2418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8908">
                  <a:extLst>
                    <a:ext uri="{9D8B030D-6E8A-4147-A177-3AD203B41FA5}">
                      <a16:colId xmlns:a16="http://schemas.microsoft.com/office/drawing/2014/main" val="799394273"/>
                    </a:ext>
                  </a:extLst>
                </a:gridCol>
              </a:tblGrid>
              <a:tr h="838199">
                <a:tc gridSpan="2"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45148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Проблемы физического и психического здоровья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marR="462280" indent="0"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Источники информации</a:t>
                      </a:r>
                    </a:p>
                    <a:p>
                      <a:pPr marL="53975" marR="24765" indent="0" algn="ctr">
                        <a:lnSpc>
                          <a:spcPts val="123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Включая данные по психодиагностическим методикам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9126883"/>
                  </a:ext>
                </a:extLst>
              </a:tr>
              <a:tr h="201223">
                <a:tc>
                  <a:txBody>
                    <a:bodyPr/>
                    <a:lstStyle/>
                    <a:p>
                      <a:pPr marR="19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Проблемы со здоровьем</a:t>
                      </a:r>
                      <a:endParaRPr lang="ru-RU" sz="12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</a:t>
                      </a: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раскрыть подробности</a:t>
                      </a:r>
                      <a:endParaRPr lang="ru-RU" sz="12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836632"/>
                  </a:ext>
                </a:extLst>
              </a:tr>
              <a:tr h="31426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Проблемы сексуального развития и поведения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2391265"/>
                  </a:ext>
                </a:extLst>
              </a:tr>
              <a:tr h="187800">
                <a:tc>
                  <a:txBody>
                    <a:bodyPr/>
                    <a:lstStyle/>
                    <a:p>
                      <a:pPr marR="1905">
                        <a:spcAft>
                          <a:spcPts val="0"/>
                        </a:spcAft>
                      </a:pPr>
                      <a:r>
                        <a:rPr lang="ru-RU" sz="1200" i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Ф</a:t>
                      </a: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изическая</a:t>
                      </a: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инвалидность</a:t>
                      </a:r>
                      <a:endParaRPr lang="ru-RU" sz="12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93473027"/>
                  </a:ext>
                </a:extLst>
              </a:tr>
              <a:tr h="23577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i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Н</a:t>
                      </a: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аличие</a:t>
                      </a: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психического расстройства</a:t>
                      </a:r>
                      <a:endParaRPr lang="ru-RU" sz="12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963996"/>
                  </a:ext>
                </a:extLst>
              </a:tr>
              <a:tr h="299441">
                <a:tc>
                  <a:txBody>
                    <a:bodyPr/>
                    <a:lstStyle/>
                    <a:p>
                      <a:pPr marR="1905">
                        <a:spcAft>
                          <a:spcPts val="0"/>
                        </a:spcAft>
                      </a:pPr>
                      <a:r>
                        <a:rPr lang="ru-RU" sz="1200" i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Н</a:t>
                      </a: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изкие умственные способности /задержка /отставание в  развитии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66579735"/>
                  </a:ext>
                </a:extLst>
              </a:tr>
              <a:tr h="483145">
                <a:tc>
                  <a:txBody>
                    <a:bodyPr/>
                    <a:lstStyle/>
                    <a:p>
                      <a:pPr marL="87313" marR="1905" indent="-87313">
                        <a:spcAft>
                          <a:spcPts val="0"/>
                        </a:spcAft>
                      </a:pPr>
                      <a:r>
                        <a:rPr lang="ru-RU" sz="1200" i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С</a:t>
                      </a: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ниженный эмоциональный тонус: у подростка часто наблюдается </a:t>
                      </a:r>
                      <a:r>
                        <a:rPr lang="ru-RU" sz="1200" i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с</a:t>
                      </a: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ниженное настроение, апатия, пессимизм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40271179"/>
                  </a:ext>
                </a:extLst>
              </a:tr>
              <a:tr h="268297">
                <a:tc>
                  <a:txBody>
                    <a:bodyPr/>
                    <a:lstStyle/>
                    <a:p>
                      <a:pPr marR="1905">
                        <a:spcAft>
                          <a:spcPts val="0"/>
                        </a:spcAft>
                      </a:pPr>
                      <a:r>
                        <a:rPr lang="ru-RU" sz="1200" i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Ж</a:t>
                      </a: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ертва</a:t>
                      </a: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физического</a:t>
                      </a: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сексуального</a:t>
                      </a: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преступления</a:t>
                      </a:r>
                      <a:endParaRPr lang="ru-RU" sz="12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4387896"/>
                  </a:ext>
                </a:extLst>
              </a:tr>
              <a:tr h="187800">
                <a:tc>
                  <a:txBody>
                    <a:bodyPr/>
                    <a:lstStyle/>
                    <a:p>
                      <a:pPr marR="1905">
                        <a:spcAft>
                          <a:spcPts val="0"/>
                        </a:spcAft>
                      </a:pPr>
                      <a:r>
                        <a:rPr lang="ru-RU" sz="1200" i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П</a:t>
                      </a: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опытки</a:t>
                      </a: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самоубийства</a:t>
                      </a:r>
                      <a:endParaRPr lang="ru-RU" sz="12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73485241"/>
                  </a:ext>
                </a:extLst>
              </a:tr>
              <a:tr h="818757">
                <a:tc gridSpan="2"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i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Употребление наркотиков, алкоголя, иных психоактивных веществ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94665" marR="462280" indent="-17145" algn="ctr">
                        <a:lnSpc>
                          <a:spcPct val="93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Источники информации</a:t>
                      </a:r>
                    </a:p>
                    <a:p>
                      <a:pPr marL="55245" marR="24765" algn="ctr">
                        <a:lnSpc>
                          <a:spcPts val="123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Включая данные по психодиагностическим методикам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05229734"/>
                  </a:ext>
                </a:extLst>
              </a:tr>
              <a:tr h="37484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Р</a:t>
                      </a: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едкое употребление наркотиков, ингалянтов, а также алкоголя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</a:t>
                      </a: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раскрыть подробности</a:t>
                      </a:r>
                      <a:endParaRPr lang="ru-RU" sz="12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22159013"/>
                  </a:ext>
                </a:extLst>
              </a:tr>
              <a:tr h="354838">
                <a:tc>
                  <a:txBody>
                    <a:bodyPr/>
                    <a:lstStyle/>
                    <a:p>
                      <a:pPr marR="444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С</a:t>
                      </a: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истематическое употребление наркотиков или ингалянтов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17732978"/>
                  </a:ext>
                </a:extLst>
              </a:tr>
              <a:tr h="316263">
                <a:tc>
                  <a:txBody>
                    <a:bodyPr/>
                    <a:lstStyle/>
                    <a:p>
                      <a:pPr marR="381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С</a:t>
                      </a: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истематическое</a:t>
                      </a: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употребление</a:t>
                      </a: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алкоголя</a:t>
                      </a:r>
                      <a:endParaRPr lang="ru-RU" sz="12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6366049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FD37072-4BA6-9C44-9E33-5DBA758D87AC}"/>
              </a:ext>
            </a:extLst>
          </p:cNvPr>
          <p:cNvSpPr txBox="1"/>
          <p:nvPr/>
        </p:nvSpPr>
        <p:spPr>
          <a:xfrm>
            <a:off x="1358127" y="556447"/>
            <a:ext cx="9867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1190" algn="ctr">
              <a:spcBef>
                <a:spcPts val="300"/>
              </a:spcBef>
              <a:spcAft>
                <a:spcPts val="0"/>
              </a:spcAft>
            </a:pPr>
            <a:r>
              <a:rPr lang="ru-RU" sz="2000" b="1" i="1" u="sng" dirty="0">
                <a:solidFill>
                  <a:schemeClr val="accent1">
                    <a:lumMod val="50000"/>
                  </a:schemeClr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Блок оценки психофизических, психопатологических факторов</a:t>
            </a:r>
          </a:p>
        </p:txBody>
      </p:sp>
    </p:spTree>
    <p:extLst>
      <p:ext uri="{BB962C8B-B14F-4D97-AF65-F5344CB8AC3E}">
        <p14:creationId xmlns:p14="http://schemas.microsoft.com/office/powerpoint/2010/main" val="3216262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A0F6216-AC16-E749-AF6D-07EA7C3523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1626993"/>
              </p:ext>
            </p:extLst>
          </p:nvPr>
        </p:nvGraphicFramePr>
        <p:xfrm>
          <a:off x="415834" y="1045028"/>
          <a:ext cx="11430001" cy="54165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5175069">
                  <a:extLst>
                    <a:ext uri="{9D8B030D-6E8A-4147-A177-3AD203B41FA5}">
                      <a16:colId xmlns:a16="http://schemas.microsoft.com/office/drawing/2014/main" val="2962040182"/>
                    </a:ext>
                  </a:extLst>
                </a:gridCol>
                <a:gridCol w="2307771">
                  <a:extLst>
                    <a:ext uri="{9D8B030D-6E8A-4147-A177-3AD203B41FA5}">
                      <a16:colId xmlns:a16="http://schemas.microsoft.com/office/drawing/2014/main" val="2142675992"/>
                    </a:ext>
                  </a:extLst>
                </a:gridCol>
                <a:gridCol w="3947161">
                  <a:extLst>
                    <a:ext uri="{9D8B030D-6E8A-4147-A177-3AD203B41FA5}">
                      <a16:colId xmlns:a16="http://schemas.microsoft.com/office/drawing/2014/main" val="448709874"/>
                    </a:ext>
                  </a:extLst>
                </a:gridCol>
              </a:tblGrid>
              <a:tr h="483240">
                <a:tc gridSpan="2"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1654810" indent="-141097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Семейные обстоятельства/ выполнение родительских обязанностей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3710" marR="452755" indent="-11430"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Источники информации</a:t>
                      </a:r>
                    </a:p>
                    <a:p>
                      <a:pPr marL="34290" marR="12065" algn="ctr">
                        <a:lnSpc>
                          <a:spcPts val="12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Включая данные по психодиагностическим методикам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02198472"/>
                  </a:ext>
                </a:extLst>
              </a:tr>
              <a:tr h="28751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Отсутствие должного контроля со стороны родителей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86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</a:t>
                      </a: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раскрыть подробности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28356635"/>
                  </a:ext>
                </a:extLst>
              </a:tr>
              <a:tr h="46707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Трудности в осуществлении контроля родителем над поведением ребенка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79600045"/>
                  </a:ext>
                </a:extLst>
              </a:tr>
              <a:tr h="5023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Применение неприемлемых и неадекватных дисциплинарных методов в воспитании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34202921"/>
                  </a:ext>
                </a:extLst>
              </a:tr>
              <a:tr h="28216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Непоследовательное воспитание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2922714"/>
                  </a:ext>
                </a:extLst>
              </a:tr>
              <a:tr h="72123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Отсутствие сотрудничества со стороны родителей: один или оба родителя не интересуются проблемами подростка, не принимают участия  в их решении	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89109698"/>
                  </a:ext>
                </a:extLst>
              </a:tr>
              <a:tr h="721232"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Жестокое обращение со стороны отца: отец проявляет физическое, эмоциональное или сексуальное насилие в отношении кого-то из членов семьи.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44650232"/>
                  </a:ext>
                </a:extLst>
              </a:tr>
              <a:tr h="72123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Жестокое обращение со стороны матери: мать проявляет физическое, эмоциональное или сексуальное насилие в отношении кого-то из членов семьи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27541312"/>
                  </a:ext>
                </a:extLst>
              </a:tr>
              <a:tr h="31199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Побеги из дома, учреждений закрытого типа в прошлом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6330450"/>
                  </a:ext>
                </a:extLst>
              </a:tr>
              <a:tr h="47497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Находится в поле зрения административных и правоохранительных органов, опеки, социальных служб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47991539"/>
                  </a:ext>
                </a:extLst>
              </a:tr>
              <a:tr h="439280">
                <a:tc>
                  <a:txBody>
                    <a:bodyPr/>
                    <a:lstStyle/>
                    <a:p>
                      <a:pPr marL="16510" marR="127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иное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4788301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B07426-FF40-BD44-87AE-A940450F9083}"/>
              </a:ext>
            </a:extLst>
          </p:cNvPr>
          <p:cNvSpPr txBox="1"/>
          <p:nvPr/>
        </p:nvSpPr>
        <p:spPr>
          <a:xfrm>
            <a:off x="1768414" y="511914"/>
            <a:ext cx="82554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>
                <a:solidFill>
                  <a:schemeClr val="accent1">
                    <a:lumMod val="50000"/>
                  </a:schemeClr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Блок оценки макро- и </a:t>
            </a:r>
            <a:r>
              <a:rPr lang="ru-RU" sz="2000" b="1" i="1" u="sng" dirty="0" err="1">
                <a:solidFill>
                  <a:schemeClr val="accent1">
                    <a:lumMod val="50000"/>
                  </a:schemeClr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микросоциальных</a:t>
            </a:r>
            <a:r>
              <a:rPr lang="ru-RU" sz="2000" b="1" i="1" u="sng" dirty="0">
                <a:solidFill>
                  <a:schemeClr val="accent1">
                    <a:lumMod val="50000"/>
                  </a:schemeClr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факторов</a:t>
            </a:r>
          </a:p>
        </p:txBody>
      </p:sp>
    </p:spTree>
    <p:extLst>
      <p:ext uri="{BB962C8B-B14F-4D97-AF65-F5344CB8AC3E}">
        <p14:creationId xmlns:p14="http://schemas.microsoft.com/office/powerpoint/2010/main" val="2120721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E4E6BE4-D1F5-5E40-AA5F-55BF226521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8163425"/>
              </p:ext>
            </p:extLst>
          </p:nvPr>
        </p:nvGraphicFramePr>
        <p:xfrm>
          <a:off x="566058" y="888274"/>
          <a:ext cx="11191419" cy="35791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4868090">
                  <a:extLst>
                    <a:ext uri="{9D8B030D-6E8A-4147-A177-3AD203B41FA5}">
                      <a16:colId xmlns:a16="http://schemas.microsoft.com/office/drawing/2014/main" val="2035034782"/>
                    </a:ext>
                  </a:extLst>
                </a:gridCol>
                <a:gridCol w="2786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6586">
                  <a:extLst>
                    <a:ext uri="{9D8B030D-6E8A-4147-A177-3AD203B41FA5}">
                      <a16:colId xmlns:a16="http://schemas.microsoft.com/office/drawing/2014/main" val="26796801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R="4445" algn="l">
                        <a:spcBef>
                          <a:spcPts val="105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Прогулы</a:t>
                      </a:r>
                      <a:endParaRPr lang="ru-RU" sz="1200" b="1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</a:t>
                      </a:r>
                      <a:r>
                        <a:rPr lang="en-US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раскрыть подробности</a:t>
                      </a:r>
                      <a:endParaRPr lang="ru-RU" sz="1200" b="1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38274406"/>
                  </a:ext>
                </a:extLst>
              </a:tr>
              <a:tr h="350229">
                <a:tc>
                  <a:txBody>
                    <a:bodyPr/>
                    <a:lstStyle/>
                    <a:p>
                      <a:pPr marR="1143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учится, не занимается никакой общественно-полезной деятельностью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1569781"/>
                  </a:ext>
                </a:extLst>
              </a:tr>
              <a:tr h="25154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Социально-педагогическая запущенность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83460715"/>
                  </a:ext>
                </a:extLst>
              </a:tr>
              <a:tr h="358551">
                <a:tc gridSpan="2">
                  <a:txBody>
                    <a:bodyPr/>
                    <a:lstStyle/>
                    <a:p>
                      <a:pPr marR="1206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Досуг/</a:t>
                      </a: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Свободное</a:t>
                      </a: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время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3710" marR="452755" indent="-1143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Источники информации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2479560"/>
                  </a:ext>
                </a:extLst>
              </a:tr>
              <a:tr h="2660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Недостаточно </a:t>
                      </a: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организованный</a:t>
                      </a: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досуг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98941138"/>
                  </a:ext>
                </a:extLst>
              </a:tr>
              <a:tr h="2660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</a:t>
                      </a: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правильное </a:t>
                      </a: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использование</a:t>
                      </a: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времени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5436375"/>
                  </a:ext>
                </a:extLst>
              </a:tr>
              <a:tr h="266059">
                <a:tc>
                  <a:txBody>
                    <a:bodyPr/>
                    <a:lstStyle/>
                    <a:p>
                      <a:pPr marL="560070" marR="4445" indent="-51752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Отсутствие</a:t>
                      </a: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личных</a:t>
                      </a: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интересов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6633978"/>
                  </a:ext>
                </a:extLst>
              </a:tr>
              <a:tr h="298606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</a:t>
                      </a: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заимоотношения</a:t>
                      </a: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со сверстниками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015" marR="489585" indent="-190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Источники информации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934037"/>
                  </a:ext>
                </a:extLst>
              </a:tr>
              <a:tr h="214782">
                <a:tc>
                  <a:txBody>
                    <a:bodyPr/>
                    <a:lstStyle/>
                    <a:p>
                      <a:pPr marL="19050" indent="127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Есть приятели с асоциальными взглядами и установками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13008346"/>
                  </a:ext>
                </a:extLst>
              </a:tr>
              <a:tr h="272898">
                <a:tc>
                  <a:txBody>
                    <a:bodyPr/>
                    <a:lstStyle/>
                    <a:p>
                      <a:pPr marL="19050" indent="127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Есть друзья с  асоциальными взглядами и установками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997131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19050" indent="127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Нет или мало социально адаптированных приятелей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976587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19050" indent="127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Нет или мало социально адаптированных друзей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48039433"/>
                  </a:ext>
                </a:extLst>
              </a:tr>
              <a:tr h="348294">
                <a:tc>
                  <a:txBody>
                    <a:bodyPr/>
                    <a:lstStyle/>
                    <a:p>
                      <a:pPr marL="19050" indent="127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Круг общения не соответствует возрасту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86420291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1DF19A2-6EF4-F544-9273-90928C473F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519520"/>
              </p:ext>
            </p:extLst>
          </p:nvPr>
        </p:nvGraphicFramePr>
        <p:xfrm>
          <a:off x="548640" y="4693920"/>
          <a:ext cx="11251475" cy="14694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6429753">
                  <a:extLst>
                    <a:ext uri="{9D8B030D-6E8A-4147-A177-3AD203B41FA5}">
                      <a16:colId xmlns:a16="http://schemas.microsoft.com/office/drawing/2014/main" val="248568367"/>
                    </a:ext>
                  </a:extLst>
                </a:gridCol>
                <a:gridCol w="4821722">
                  <a:extLst>
                    <a:ext uri="{9D8B030D-6E8A-4147-A177-3AD203B41FA5}">
                      <a16:colId xmlns:a16="http://schemas.microsoft.com/office/drawing/2014/main" val="2469519817"/>
                    </a:ext>
                  </a:extLst>
                </a:gridCol>
              </a:tblGrid>
              <a:tr h="421053">
                <a:tc>
                  <a:txBody>
                    <a:bodyPr/>
                    <a:lstStyle/>
                    <a:p>
                      <a:pPr marR="107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                   </a:t>
                      </a:r>
                      <a:r>
                        <a:rPr lang="en-US" sz="1200" b="1" i="1" dirty="0" err="1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Образование</a:t>
                      </a:r>
                      <a:r>
                        <a:rPr lang="en-US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US" sz="1200" b="1" i="1" dirty="0" err="1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Трудовая</a:t>
                      </a:r>
                      <a:r>
                        <a:rPr lang="en-US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i="1" dirty="0" err="1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занятость</a:t>
                      </a:r>
                      <a:endParaRPr lang="ru-RU" sz="1200" b="1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3710" marR="452755" indent="-11430"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Источники информации</a:t>
                      </a:r>
                    </a:p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Включая данные по психодиагностическим методикам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5300468"/>
                  </a:ext>
                </a:extLst>
              </a:tr>
              <a:tr h="237105"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Плохое</a:t>
                      </a: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поведение</a:t>
                      </a: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 </a:t>
                      </a: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школе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4670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71104807"/>
                  </a:ext>
                </a:extLst>
              </a:tr>
              <a:tr h="215742"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Низкая</a:t>
                      </a: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успеваемость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4670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8852979"/>
                  </a:ext>
                </a:extLst>
              </a:tr>
              <a:tr h="208037"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Проблемы во взаимоотношениях со сверстниками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4670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7656417"/>
                  </a:ext>
                </a:extLst>
              </a:tr>
              <a:tr h="372394"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Проблемы во взаимоотношениях с учителями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4670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77676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862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BB5680-0364-1A4A-903B-88E7321E1211}"/>
              </a:ext>
            </a:extLst>
          </p:cNvPr>
          <p:cNvSpPr txBox="1"/>
          <p:nvPr/>
        </p:nvSpPr>
        <p:spPr>
          <a:xfrm>
            <a:off x="2538631" y="542232"/>
            <a:ext cx="71229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1380">
              <a:spcBef>
                <a:spcPts val="300"/>
              </a:spcBef>
              <a:spcAft>
                <a:spcPts val="0"/>
              </a:spcAft>
            </a:pPr>
            <a:r>
              <a:rPr lang="ru-RU" sz="2000" b="1" i="1" u="sng" dirty="0">
                <a:solidFill>
                  <a:schemeClr val="accent1">
                    <a:lumMod val="50000"/>
                  </a:schemeClr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Блок оценки психологических факторов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928918A-E23E-D141-B8D0-E87544AA47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3507688"/>
              </p:ext>
            </p:extLst>
          </p:nvPr>
        </p:nvGraphicFramePr>
        <p:xfrm>
          <a:off x="507055" y="1066801"/>
          <a:ext cx="11177890" cy="38861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3524000">
                  <a:extLst>
                    <a:ext uri="{9D8B030D-6E8A-4147-A177-3AD203B41FA5}">
                      <a16:colId xmlns:a16="http://schemas.microsoft.com/office/drawing/2014/main" val="1019138437"/>
                    </a:ext>
                  </a:extLst>
                </a:gridCol>
                <a:gridCol w="1912545">
                  <a:extLst>
                    <a:ext uri="{9D8B030D-6E8A-4147-A177-3AD203B41FA5}">
                      <a16:colId xmlns:a16="http://schemas.microsoft.com/office/drawing/2014/main" val="2705033314"/>
                    </a:ext>
                  </a:extLst>
                </a:gridCol>
                <a:gridCol w="1043038">
                  <a:extLst>
                    <a:ext uri="{9D8B030D-6E8A-4147-A177-3AD203B41FA5}">
                      <a16:colId xmlns:a16="http://schemas.microsoft.com/office/drawing/2014/main" val="3078904758"/>
                    </a:ext>
                  </a:extLst>
                </a:gridCol>
                <a:gridCol w="4698307">
                  <a:extLst>
                    <a:ext uri="{9D8B030D-6E8A-4147-A177-3AD203B41FA5}">
                      <a16:colId xmlns:a16="http://schemas.microsoft.com/office/drawing/2014/main" val="3347933153"/>
                    </a:ext>
                  </a:extLst>
                </a:gridCol>
              </a:tblGrid>
              <a:tr h="45831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100330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</a:t>
                      </a:r>
                      <a:r>
                        <a:rPr lang="en-US" sz="1200" b="1" i="1" dirty="0" err="1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Личностные</a:t>
                      </a:r>
                      <a:r>
                        <a:rPr lang="en-US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особенности (</a:t>
                      </a:r>
                      <a:r>
                        <a:rPr lang="en-US" sz="1200" b="1" i="1" dirty="0" err="1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общие</a:t>
                      </a:r>
                      <a:r>
                        <a:rPr lang="en-US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1200" b="1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3870" marR="454025" indent="-17145"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Источники информации</a:t>
                      </a:r>
                    </a:p>
                    <a:p>
                      <a:pPr marL="43180" marR="15240" algn="ctr">
                        <a:lnSpc>
                          <a:spcPts val="123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Включая данные по психодиагностическим методикам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4388920"/>
                  </a:ext>
                </a:extLst>
              </a:tr>
              <a:tr h="234019">
                <a:tc gridSpan="2">
                  <a:txBody>
                    <a:bodyPr/>
                    <a:lstStyle/>
                    <a:p>
                      <a:pPr marL="19050" indent="1270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Завышенная, низкая или неустойчивая самооценка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6591172"/>
                  </a:ext>
                </a:extLst>
              </a:tr>
              <a:tr h="254327">
                <a:tc gridSpan="2">
                  <a:txBody>
                    <a:bodyPr/>
                    <a:lstStyle/>
                    <a:p>
                      <a:pPr marL="19050" indent="1270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Низкая</a:t>
                      </a: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переносимость </a:t>
                      </a: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неудач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6316298"/>
                  </a:ext>
                </a:extLst>
              </a:tr>
              <a:tr h="259479">
                <a:tc gridSpan="2">
                  <a:txBody>
                    <a:bodyPr/>
                    <a:lstStyle/>
                    <a:p>
                      <a:pPr marL="19050" indent="1270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Чувство вины (отсутствие / чрезмерно высокий уровень)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7222060"/>
                  </a:ext>
                </a:extLst>
              </a:tr>
              <a:tr h="254327">
                <a:tc gridSpan="2">
                  <a:txBody>
                    <a:bodyPr/>
                    <a:lstStyle/>
                    <a:p>
                      <a:pPr marL="19050" indent="1270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Уровень</a:t>
                      </a: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социальных</a:t>
                      </a: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навыков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12069881"/>
                  </a:ext>
                </a:extLst>
              </a:tr>
              <a:tr h="407525">
                <a:tc gridSpan="2">
                  <a:txBody>
                    <a:bodyPr/>
                    <a:lstStyle/>
                    <a:p>
                      <a:pPr marL="19050" indent="1270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Недостаток/отсутствие у несовершеннолетнего</a:t>
                      </a:r>
                      <a:r>
                        <a:rPr lang="ru-RU" sz="1200" b="1" i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</a:t>
                      </a: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оммуникативных навыков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28401080"/>
                  </a:ext>
                </a:extLst>
              </a:tr>
              <a:tr h="278674">
                <a:tc gridSpan="2">
                  <a:txBody>
                    <a:bodyPr/>
                    <a:lstStyle/>
                    <a:p>
                      <a:pPr marL="19050" indent="1270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Уровень развития навыков разрешения кон</a:t>
                      </a: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фликтов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78354940"/>
                  </a:ext>
                </a:extLst>
              </a:tr>
              <a:tr h="263881">
                <a:tc gridSpan="2">
                  <a:txBody>
                    <a:bodyPr/>
                    <a:lstStyle/>
                    <a:p>
                      <a:pPr marL="19050" indent="1270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Особенности самоотношения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26857684"/>
                  </a:ext>
                </a:extLst>
              </a:tr>
              <a:tr h="254327">
                <a:tc gridSpan="2">
                  <a:txBody>
                    <a:bodyPr/>
                    <a:lstStyle/>
                    <a:p>
                      <a:pPr marR="2540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Уровень</a:t>
                      </a: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притязаний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24477083"/>
                  </a:ext>
                </a:extLst>
              </a:tr>
              <a:tr h="458311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1200" b="1" i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    </a:t>
                      </a:r>
                      <a:r>
                        <a:rPr lang="en-US" sz="1200" b="1" i="1" dirty="0" err="1">
                          <a:solidFill>
                            <a:schemeClr val="tx2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Когнитивные</a:t>
                      </a:r>
                      <a:r>
                        <a:rPr lang="en-US" sz="1200" b="1" i="1" dirty="0">
                          <a:solidFill>
                            <a:schemeClr val="tx2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особенности</a:t>
                      </a:r>
                      <a:endParaRPr lang="ru-RU" sz="1200" b="1" i="1" dirty="0">
                        <a:solidFill>
                          <a:schemeClr val="tx2"/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3870" marR="454025" indent="-17145" algn="ctr">
                        <a:lnSpc>
                          <a:spcPct val="93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Источники информации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02422460"/>
                  </a:ext>
                </a:extLst>
              </a:tr>
              <a:tr h="254327">
                <a:tc>
                  <a:txBody>
                    <a:bodyPr/>
                    <a:lstStyle/>
                    <a:p>
                      <a:pPr marL="19050" indent="1270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Особенности </a:t>
                      </a: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памяти</a:t>
                      </a: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нарушения</a:t>
                      </a: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00491931"/>
                  </a:ext>
                </a:extLst>
              </a:tr>
              <a:tr h="254327">
                <a:tc>
                  <a:txBody>
                    <a:bodyPr/>
                    <a:lstStyle/>
                    <a:p>
                      <a:pPr marL="19050" indent="1270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Особенности </a:t>
                      </a: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речи</a:t>
                      </a: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нарушения</a:t>
                      </a: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88564506"/>
                  </a:ext>
                </a:extLst>
              </a:tr>
              <a:tr h="254327">
                <a:tc>
                  <a:txBody>
                    <a:bodyPr/>
                    <a:lstStyle/>
                    <a:p>
                      <a:pPr marL="19050" indent="1270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Особенности </a:t>
                      </a: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внимания</a:t>
                      </a: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нарушения</a:t>
                      </a: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7178888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346727"/>
              </p:ext>
            </p:extLst>
          </p:nvPr>
        </p:nvGraphicFramePr>
        <p:xfrm>
          <a:off x="511852" y="5094513"/>
          <a:ext cx="11175051" cy="12915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4509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834">
                <a:tc gridSpan="2"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</a:t>
                      </a:r>
                      <a:r>
                        <a:rPr lang="en-US" sz="1200" i="1" dirty="0" err="1">
                          <a:solidFill>
                            <a:schemeClr val="bg1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Жизненные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chemeClr val="bg1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установки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en-US" sz="1200" i="1" dirty="0" err="1">
                          <a:solidFill>
                            <a:schemeClr val="bg1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социальная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chemeClr val="bg1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ориентация</a:t>
                      </a:r>
                      <a:endParaRPr lang="ru-RU" sz="1200" i="1" dirty="0">
                        <a:solidFill>
                          <a:schemeClr val="bg1"/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0" marR="494665" indent="-1905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endParaRPr lang="ru-RU" sz="1200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088"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Антисоциальные</a:t>
                      </a: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криминальные</a:t>
                      </a:r>
                      <a:r>
                        <a:rPr lang="ru-RU" sz="1200" i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у</a:t>
                      </a: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становки</a:t>
                      </a:r>
                      <a:endParaRPr lang="ru-RU" sz="12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064"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</a:t>
                      </a: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обращается</a:t>
                      </a: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</a:t>
                      </a: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помощью</a:t>
                      </a:r>
                      <a:endParaRPr lang="ru-RU" sz="12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064"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Активно</a:t>
                      </a: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отвергает</a:t>
                      </a: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помощь</a:t>
                      </a:r>
                      <a:endParaRPr lang="ru-RU" sz="12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93"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</a:t>
                      </a: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признает</a:t>
                      </a: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просоциальные</a:t>
                      </a: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авторитеты</a:t>
                      </a:r>
                      <a:endParaRPr lang="ru-RU" sz="12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541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AE4D9BF-F043-2C41-AA9F-6892E3A71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3323766"/>
              </p:ext>
            </p:extLst>
          </p:nvPr>
        </p:nvGraphicFramePr>
        <p:xfrm>
          <a:off x="452846" y="615454"/>
          <a:ext cx="11262647" cy="357336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6337169">
                  <a:extLst>
                    <a:ext uri="{9D8B030D-6E8A-4147-A177-3AD203B41FA5}">
                      <a16:colId xmlns:a16="http://schemas.microsoft.com/office/drawing/2014/main" val="202641756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3878">
                  <a:extLst>
                    <a:ext uri="{9D8B030D-6E8A-4147-A177-3AD203B41FA5}">
                      <a16:colId xmlns:a16="http://schemas.microsoft.com/office/drawing/2014/main" val="165901248"/>
                    </a:ext>
                  </a:extLst>
                </a:gridCol>
              </a:tblGrid>
              <a:tr h="311874">
                <a:tc gridSpan="2"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228725">
                        <a:spcAft>
                          <a:spcPts val="0"/>
                        </a:spcAft>
                      </a:pPr>
                      <a:r>
                        <a:rPr lang="en-US" sz="1200" i="1" dirty="0" err="1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Аффективные</a:t>
                      </a:r>
                      <a:r>
                        <a:rPr lang="en-US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особенности</a:t>
                      </a:r>
                      <a:endParaRPr lang="ru-RU" sz="1200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3870" marR="454025" indent="-17145" algn="ctr">
                        <a:lnSpc>
                          <a:spcPct val="93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Источники информации</a:t>
                      </a:r>
                    </a:p>
                    <a:p>
                      <a:pPr marL="41275" marR="16510" algn="ctr">
                        <a:lnSpc>
                          <a:spcPts val="123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Включая данные по психодиагностическим методикам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19960587"/>
                  </a:ext>
                </a:extLst>
              </a:tr>
              <a:tr h="225967"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Высокий уровень физической/вербальной агрессии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93537056"/>
                  </a:ext>
                </a:extLst>
              </a:tr>
              <a:tr h="165942"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Вспышки</a:t>
                      </a: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неконтролируемого</a:t>
                      </a: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гнева</a:t>
                      </a:r>
                      <a:endParaRPr lang="ru-RU" sz="12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18979868"/>
                  </a:ext>
                </a:extLst>
              </a:tr>
              <a:tr h="248248"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Способность распознавать свои и чужие эмоции и чувства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89960029"/>
                  </a:ext>
                </a:extLst>
              </a:tr>
              <a:tr h="236951"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Способность контролировать свои эмоции и чувства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03908747"/>
                  </a:ext>
                </a:extLst>
              </a:tr>
              <a:tr h="165942"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Повышенная тревожность</a:t>
                      </a:r>
                      <a:endParaRPr lang="ru-RU" sz="12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i="1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66479945"/>
                  </a:ext>
                </a:extLst>
              </a:tr>
              <a:tr h="220149">
                <a:tc gridSpan="2"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</a:t>
                      </a: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оведенческие особенности</a:t>
                      </a:r>
                      <a:endParaRPr lang="ru-RU" sz="12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endParaRPr lang="ru-RU" sz="1200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56254770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Высокая аффективная заряженность поведенческих реакций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73040844"/>
                  </a:ext>
                </a:extLst>
              </a:tr>
              <a:tr h="235132">
                <a:tc>
                  <a:txBody>
                    <a:bodyPr/>
                    <a:lstStyle/>
                    <a:p>
                      <a:pPr marL="19050" indent="1270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Однотипный импульсивный характер реагирования на фрустрацию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63673736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pPr marL="19050" indent="1270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Побеги</a:t>
                      </a: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</a:t>
                      </a:r>
                      <a:r>
                        <a:rPr lang="en-US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дома</a:t>
                      </a:r>
                      <a:endParaRPr lang="ru-RU" sz="12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i="1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99056157"/>
                  </a:ext>
                </a:extLst>
              </a:tr>
              <a:tr h="252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Бродяжничество</a:t>
                      </a:r>
                      <a:endParaRPr lang="ru-RU" sz="12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i="1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84660989"/>
                  </a:ext>
                </a:extLst>
              </a:tr>
              <a:tr h="209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US" sz="12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Ведомость</a:t>
                      </a:r>
                      <a:endParaRPr lang="ru-RU" sz="12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i="1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0" marR="494665" indent="-1905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5538060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Неустойчивые, часто социально неприемлемые мотивы поведения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7768998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склонен к сочувствию, сопереживанию, проявлению заботы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2095265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1276F1D-F7D4-C043-AACF-960F28C234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3982970"/>
              </p:ext>
            </p:extLst>
          </p:nvPr>
        </p:nvGraphicFramePr>
        <p:xfrm>
          <a:off x="455023" y="4214223"/>
          <a:ext cx="11301550" cy="15247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6346372">
                  <a:extLst>
                    <a:ext uri="{9D8B030D-6E8A-4147-A177-3AD203B41FA5}">
                      <a16:colId xmlns:a16="http://schemas.microsoft.com/office/drawing/2014/main" val="3294255483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3872980491"/>
                    </a:ext>
                  </a:extLst>
                </a:gridCol>
                <a:gridCol w="3561807">
                  <a:extLst>
                    <a:ext uri="{9D8B030D-6E8A-4147-A177-3AD203B41FA5}">
                      <a16:colId xmlns:a16="http://schemas.microsoft.com/office/drawing/2014/main" val="3707402156"/>
                    </a:ext>
                  </a:extLst>
                </a:gridCol>
              </a:tblGrid>
              <a:tr h="322217">
                <a:tc>
                  <a:txBody>
                    <a:bodyPr/>
                    <a:lstStyle/>
                    <a:p>
                      <a:pPr marL="19050" indent="1270" algn="ctr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bg1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Особенности мышления и интеллекта (нарушения)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61761058"/>
                  </a:ext>
                </a:extLst>
              </a:tr>
              <a:tr h="246642"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Особенности </a:t>
                      </a: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внимания</a:t>
                      </a: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нарушения</a:t>
                      </a: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57605247"/>
                  </a:ext>
                </a:extLst>
              </a:tr>
              <a:tr h="241764"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Особенности </a:t>
                      </a: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праксиса</a:t>
                      </a: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нарушения</a:t>
                      </a:r>
                      <a:r>
                        <a:rPr lang="en-US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09421495"/>
                  </a:ext>
                </a:extLst>
              </a:tr>
              <a:tr h="262223">
                <a:tc>
                  <a:txBody>
                    <a:bodyPr/>
                    <a:lstStyle/>
                    <a:p>
                      <a:pPr marL="19050" indent="1270">
                        <a:lnSpc>
                          <a:spcPct val="12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Отсутствие критической оценки собственных действий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68093995"/>
                  </a:ext>
                </a:extLst>
              </a:tr>
              <a:tr h="269000">
                <a:tc>
                  <a:txBody>
                    <a:bodyPr/>
                    <a:lstStyle/>
                    <a:p>
                      <a:pPr marL="13335" marR="2540" algn="l">
                        <a:lnSpc>
                          <a:spcPct val="103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Недостаточная критичность в оценке своего</a:t>
                      </a:r>
                      <a:r>
                        <a:rPr lang="ru-RU" sz="1200" b="1" i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</a:t>
                      </a: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остояния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97279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780" marR="2540"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иное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055555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E53D60D-C0A5-834A-9B18-033AE0A4648B}"/>
              </a:ext>
            </a:extLst>
          </p:cNvPr>
          <p:cNvSpPr txBox="1"/>
          <p:nvPr/>
        </p:nvSpPr>
        <p:spPr>
          <a:xfrm>
            <a:off x="433005" y="5688760"/>
            <a:ext cx="11165045" cy="821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3000"/>
              </a:lnSpc>
              <a:spcAft>
                <a:spcPts val="0"/>
              </a:spcAft>
              <a:tabLst>
                <a:tab pos="-630555" algn="l"/>
              </a:tabLst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03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-630555" algn="l"/>
              </a:tabLst>
            </a:pPr>
            <a:r>
              <a:rPr lang="ru-RU" sz="14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По результатам заполнения </a:t>
            </a: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Карты</a:t>
            </a:r>
            <a:r>
              <a:rPr lang="ru-RU" sz="14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и ее анализа </a:t>
            </a:r>
            <a:r>
              <a:rPr lang="ru-RU" sz="1400" b="1" i="1" dirty="0">
                <a:solidFill>
                  <a:schemeClr val="accent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социальный педагог</a:t>
            </a:r>
            <a:r>
              <a:rPr lang="ru-RU" sz="14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составляет индивидуальные рекомендации</a:t>
            </a:r>
            <a:r>
              <a:rPr lang="ru-RU" sz="14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по социально-педагогической, практической работе с </a:t>
            </a:r>
            <a:r>
              <a:rPr lang="ru-RU" sz="14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обучающимся</a:t>
            </a:r>
            <a:r>
              <a:rPr lang="ru-RU" sz="14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части социально-педагогического сопровождения</a:t>
            </a:r>
            <a:r>
              <a:rPr lang="ru-RU" sz="14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0510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A3AA17-54D9-974E-8735-B3571EA3025B}"/>
              </a:ext>
            </a:extLst>
          </p:cNvPr>
          <p:cNvSpPr txBox="1"/>
          <p:nvPr/>
        </p:nvSpPr>
        <p:spPr>
          <a:xfrm>
            <a:off x="442082" y="766355"/>
            <a:ext cx="11325251" cy="5491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  <a:tabLst>
                <a:tab pos="-630555" algn="l"/>
              </a:tabLst>
            </a:pPr>
            <a:r>
              <a:rPr lang="ru-RU" sz="2400" b="1" i="1" spc="-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Специфика деятельности педагога-психолога, клинического психолога ПМПК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  <a:tabLst>
                <a:tab pos="-630555" algn="l"/>
              </a:tabLst>
            </a:pPr>
            <a:endParaRPr lang="ru-RU" sz="1600" b="1" dirty="0">
              <a:solidFill>
                <a:schemeClr val="accent2">
                  <a:lumMod val="50000"/>
                </a:schemeClr>
              </a:solidFill>
              <a:effectLst/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  <a:tabLst>
                <a:tab pos="-630555" algn="l"/>
              </a:tabLst>
            </a:pPr>
            <a:endParaRPr lang="ru-RU" sz="1600" dirty="0">
              <a:effectLst/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  <a:tabLst>
                <a:tab pos="-630555" algn="l"/>
              </a:tabLst>
            </a:pPr>
            <a:r>
              <a:rPr lang="ru-RU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Психолог проводит </a:t>
            </a:r>
            <a:r>
              <a:rPr lang="ru-RU" sz="1600" b="1" i="1" dirty="0">
                <a:solidFill>
                  <a:schemeClr val="accent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углубленное клиническое обследование </a:t>
            </a:r>
            <a:r>
              <a:rPr lang="ru-RU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совместно </a:t>
            </a:r>
            <a:r>
              <a:rPr lang="ru-RU" sz="1600" i="1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с врачом неврологом, врачом психиатром</a:t>
            </a:r>
            <a:r>
              <a:rPr lang="ru-RU" sz="1600" spc="-85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  <a:tabLst>
                <a:tab pos="-630555" algn="l"/>
              </a:tabLst>
            </a:pPr>
            <a:endParaRPr lang="ru-RU" sz="1600" dirty="0">
              <a:effectLst/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-630555" algn="l"/>
              </a:tabLst>
            </a:pP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Изучение Карты структурированной оценки социальной ситуации развития</a:t>
            </a:r>
            <a:r>
              <a:rPr lang="ru-RU" sz="16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, варианта школьной дезадаптации;</a:t>
            </a:r>
          </a:p>
          <a:p>
            <a:pPr marL="285750" indent="-285750" algn="just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-630555" algn="l"/>
              </a:tabLst>
            </a:pPr>
            <a:endParaRPr lang="ru-RU" sz="1600" i="1" dirty="0">
              <a:effectLst/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-630555" algn="l"/>
              </a:tabLst>
            </a:pP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Проведение экспериментально-психологического</a:t>
            </a:r>
            <a:r>
              <a:rPr lang="ru-RU" sz="1600" i="1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исследования, включая направленную клиническую беседу и наблюдение за поведением </a:t>
            </a:r>
            <a:r>
              <a:rPr lang="ru-RU" sz="16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обучающегося</a:t>
            </a:r>
            <a:r>
              <a:rPr lang="ru-RU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в процессе проведения обследования на</a:t>
            </a:r>
            <a:r>
              <a:rPr lang="ru-RU" sz="1600" spc="175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ПМПК;</a:t>
            </a:r>
          </a:p>
          <a:p>
            <a:pPr marL="285750" indent="-285750" algn="just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-630555" algn="l"/>
              </a:tabLst>
            </a:pPr>
            <a:endParaRPr lang="ru-RU" sz="1600" i="1" dirty="0">
              <a:effectLst/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-630555" algn="l"/>
              </a:tabLst>
            </a:pP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Анализ результатов обследования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и участие в 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составлении</a:t>
            </a:r>
            <a:r>
              <a:rPr lang="ru-RU" sz="1600" i="1" spc="175" dirty="0">
                <a:solidFill>
                  <a:schemeClr val="accent2">
                    <a:lumMod val="50000"/>
                  </a:schemeClr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заключения</a:t>
            </a:r>
            <a:r>
              <a:rPr lang="ru-RU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03000"/>
              </a:lnSpc>
              <a:spcBef>
                <a:spcPts val="10"/>
              </a:spcBef>
              <a:spcAft>
                <a:spcPts val="0"/>
              </a:spcAft>
              <a:tabLst>
                <a:tab pos="-630555" algn="l"/>
              </a:tabLst>
            </a:pPr>
            <a:endParaRPr lang="ru-RU" sz="1600" dirty="0">
              <a:effectLst/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3000"/>
              </a:lnSpc>
              <a:spcBef>
                <a:spcPts val="45"/>
              </a:spcBef>
              <a:spcAft>
                <a:spcPts val="0"/>
              </a:spcAft>
              <a:tabLst>
                <a:tab pos="-630555" algn="l"/>
              </a:tabLst>
            </a:pPr>
            <a:endParaRPr lang="ru-RU" sz="1600" dirty="0">
              <a:effectLst/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3000"/>
              </a:lnSpc>
              <a:spcBef>
                <a:spcPts val="45"/>
              </a:spcBef>
              <a:spcAft>
                <a:spcPts val="0"/>
              </a:spcAft>
              <a:tabLst>
                <a:tab pos="-630555" algn="l"/>
              </a:tabLst>
            </a:pPr>
            <a:endParaRPr lang="ru-RU" sz="1600" dirty="0">
              <a:effectLst/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3000"/>
              </a:lnSpc>
              <a:spcBef>
                <a:spcPts val="45"/>
              </a:spcBef>
              <a:tabLst>
                <a:tab pos="-630555" algn="l"/>
              </a:tabLst>
            </a:pPr>
            <a:r>
              <a:rPr lang="ru-RU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Методики (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наблюдение, опросники, качественные пробы, проективные методы </a:t>
            </a:r>
            <a:r>
              <a:rPr lang="ru-RU" sz="16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и др.)  </a:t>
            </a:r>
            <a:r>
              <a:rPr lang="ru-RU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подбираются для каждого обследуемого индивидуально в зависимости от возраста и конкретных диагностических задач. </a:t>
            </a:r>
          </a:p>
          <a:p>
            <a:pPr algn="just">
              <a:lnSpc>
                <a:spcPct val="103000"/>
              </a:lnSpc>
              <a:spcBef>
                <a:spcPts val="45"/>
              </a:spcBef>
              <a:spcAft>
                <a:spcPts val="0"/>
              </a:spcAft>
              <a:tabLst>
                <a:tab pos="-630555" algn="l"/>
              </a:tabLst>
            </a:pPr>
            <a:endParaRPr lang="ru-RU" sz="1600" dirty="0">
              <a:effectLst/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1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19AEA2-AA86-9548-9F44-BC8DEA8D375A}"/>
              </a:ext>
            </a:extLst>
          </p:cNvPr>
          <p:cNvSpPr txBox="1"/>
          <p:nvPr/>
        </p:nvSpPr>
        <p:spPr>
          <a:xfrm>
            <a:off x="437509" y="1040674"/>
            <a:ext cx="11282148" cy="5227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28600" algn="just">
              <a:lnSpc>
                <a:spcPct val="103000"/>
              </a:lnSpc>
              <a:spcAft>
                <a:spcPts val="0"/>
              </a:spcAft>
            </a:pPr>
            <a:r>
              <a:rPr lang="ru-RU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Территориальная ПМПК города Новосибирска</a:t>
            </a:r>
          </a:p>
          <a:p>
            <a:pPr marL="342900" marR="228600" indent="-342900" algn="just">
              <a:lnSpc>
                <a:spcPct val="103000"/>
              </a:lnSpc>
              <a:spcAft>
                <a:spcPts val="0"/>
              </a:spcAft>
            </a:pPr>
            <a:endParaRPr lang="ru-RU" sz="20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357188" marR="228600" algn="just">
              <a:lnSpc>
                <a:spcPct val="103000"/>
              </a:lnSpc>
              <a:spcAft>
                <a:spcPts val="0"/>
              </a:spcAft>
              <a:tabLst>
                <a:tab pos="357188" algn="l"/>
              </a:tabLst>
            </a:pPr>
            <a:r>
              <a:rPr lang="ru-RU" sz="16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входит в государственную систему профилактики кризисных ситуаций, профилактики безнадзорности и правонарушений среди несовершеннолетних:  </a:t>
            </a:r>
          </a:p>
          <a:p>
            <a:pPr marR="228600" algn="just">
              <a:lnSpc>
                <a:spcPct val="103000"/>
              </a:lnSpc>
              <a:spcAft>
                <a:spcPts val="0"/>
              </a:spcAft>
            </a:pPr>
            <a:endParaRPr lang="ru-RU" sz="1600" dirty="0"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0363" marR="228600" indent="-360363" algn="just">
              <a:lnSpc>
                <a:spcPct val="103000"/>
              </a:lnSpc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от 24.06.1999 г. </a:t>
            </a:r>
            <a:r>
              <a:rPr lang="en-US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ru-RU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120-ФЗ </a:t>
            </a:r>
            <a:r>
              <a:rPr lang="ru-RU" sz="16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(в ред. от 24.04.2020 №147-ФЗ)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Об основах системы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-apple-system"/>
                <a:cs typeface="Times New Roman" panose="02020603050405020304" pitchFamily="18" charset="0"/>
              </a:rPr>
              <a:t>профилактики безнадзорности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и правонарушений несовершеннолетних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600" dirty="0">
              <a:effectLst/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228600" algn="just">
              <a:lnSpc>
                <a:spcPct val="103000"/>
              </a:lnSpc>
              <a:spcAft>
                <a:spcPts val="0"/>
              </a:spcAft>
            </a:pPr>
            <a:endParaRPr lang="ru-RU" sz="1600" dirty="0"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0363" marR="228600" indent="-360363" algn="just">
              <a:lnSpc>
                <a:spcPct val="103000"/>
              </a:lnSpc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6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Постановление мэрии города Новосибирска от 09.11.2021 г.  № 3914  «О муниципальной программе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«Профилактика правонарушений на территории города Новосибирска»  </a:t>
            </a:r>
            <a:r>
              <a:rPr lang="ru-RU" sz="16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на период до 2030 года;</a:t>
            </a:r>
          </a:p>
          <a:p>
            <a:pPr marR="228600" algn="just">
              <a:lnSpc>
                <a:spcPct val="103000"/>
              </a:lnSpc>
            </a:pPr>
            <a:endParaRPr lang="ru-RU" sz="1600" dirty="0">
              <a:effectLst/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0363" marR="228600" indent="-360363" algn="just">
              <a:lnSpc>
                <a:spcPct val="103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6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Письмо Минобразования НСО №7585-03/25 от 19.08.2020 г.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«Рекомендации по формированию заключения ПМПК»;</a:t>
            </a:r>
          </a:p>
          <a:p>
            <a:pPr marL="360363" marR="228600" indent="-360363" algn="just">
              <a:lnSpc>
                <a:spcPct val="103000"/>
              </a:lnSpc>
              <a:buFont typeface="Arial" pitchFamily="34" charset="0"/>
              <a:buChar char="•"/>
            </a:pPr>
            <a:endParaRPr lang="ru-RU" sz="1600" dirty="0"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0363" marR="228600" indent="-360363" algn="just">
              <a:lnSpc>
                <a:spcPct val="103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6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Приказ Министерства здравоохранения НСО и Министерства образования НСО от 01.04.2020 г. №798/891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«Об организации оказания медицинской помощи, в том числе психиатрической, обучающимся в отдельных образовательных организациях, осуществляющих образовательную деятельность по АООП, расположенных на территории НСО» </a:t>
            </a:r>
          </a:p>
          <a:p>
            <a:pPr marL="360363" marR="228600" indent="-360363" algn="just">
              <a:lnSpc>
                <a:spcPct val="103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CE0497A4-3C1D-E54D-8352-07664FC898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0753" y="509451"/>
            <a:ext cx="1723407" cy="1180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64708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1E028B-BD9A-7246-B172-B56084C19027}"/>
              </a:ext>
            </a:extLst>
          </p:cNvPr>
          <p:cNvSpPr txBox="1"/>
          <p:nvPr/>
        </p:nvSpPr>
        <p:spPr>
          <a:xfrm>
            <a:off x="470344" y="665467"/>
            <a:ext cx="11251310" cy="7094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433705" indent="448945" algn="ctr">
              <a:lnSpc>
                <a:spcPct val="102000"/>
              </a:lnSpc>
              <a:spcBef>
                <a:spcPts val="310"/>
              </a:spcBef>
              <a:spcAft>
                <a:spcPts val="0"/>
              </a:spcAft>
              <a:defRPr b="1" i="1">
                <a:solidFill>
                  <a:schemeClr val="accent4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-apple-system"/>
              </a:rPr>
              <a:t>Тестовые методики психодиагностического обследования обучающихся с отклоняющимся поведением на ПМПК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0EB6ECD-942C-B84F-BB5B-41E9A65D97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4575332"/>
              </p:ext>
            </p:extLst>
          </p:nvPr>
        </p:nvGraphicFramePr>
        <p:xfrm>
          <a:off x="470344" y="1619794"/>
          <a:ext cx="11251309" cy="33354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444056">
                  <a:extLst>
                    <a:ext uri="{9D8B030D-6E8A-4147-A177-3AD203B41FA5}">
                      <a16:colId xmlns:a16="http://schemas.microsoft.com/office/drawing/2014/main" val="2329408994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4047364448"/>
                    </a:ext>
                  </a:extLst>
                </a:gridCol>
                <a:gridCol w="1489166">
                  <a:extLst>
                    <a:ext uri="{9D8B030D-6E8A-4147-A177-3AD203B41FA5}">
                      <a16:colId xmlns:a16="http://schemas.microsoft.com/office/drawing/2014/main" val="3949131250"/>
                    </a:ext>
                  </a:extLst>
                </a:gridCol>
                <a:gridCol w="2168434">
                  <a:extLst>
                    <a:ext uri="{9D8B030D-6E8A-4147-A177-3AD203B41FA5}">
                      <a16:colId xmlns:a16="http://schemas.microsoft.com/office/drawing/2014/main" val="3074749915"/>
                    </a:ext>
                  </a:extLst>
                </a:gridCol>
                <a:gridCol w="1663253">
                  <a:extLst>
                    <a:ext uri="{9D8B030D-6E8A-4147-A177-3AD203B41FA5}">
                      <a16:colId xmlns:a16="http://schemas.microsoft.com/office/drawing/2014/main" val="27519392"/>
                    </a:ext>
                  </a:extLst>
                </a:gridCol>
              </a:tblGrid>
              <a:tr h="435464"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10795"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  <a:endParaRPr lang="ru-RU" sz="1200" b="0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61340"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Название теста</a:t>
                      </a:r>
                      <a:endParaRPr lang="ru-RU" sz="1200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313" indent="-14288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Сокращенное</a:t>
                      </a:r>
                      <a:r>
                        <a:rPr lang="ru-RU" sz="1200" i="1" baseline="0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i="1" dirty="0" err="1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название</a:t>
                      </a:r>
                      <a:r>
                        <a:rPr lang="en-US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теста</a:t>
                      </a:r>
                      <a:endParaRPr lang="ru-RU" sz="1200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98780"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Авторы</a:t>
                      </a:r>
                      <a:endParaRPr lang="ru-RU" sz="1200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310" indent="-34925">
                        <a:lnSpc>
                          <a:spcPct val="103000"/>
                        </a:lnSpc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Возраст</a:t>
                      </a:r>
                      <a:r>
                        <a:rPr lang="ru-RU" sz="1200" i="1" baseline="0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испытуемых</a:t>
                      </a:r>
                      <a:endParaRPr lang="ru-RU" sz="1200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1924846"/>
                  </a:ext>
                </a:extLst>
              </a:tr>
              <a:tr h="313591"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Опросник «Склонность к отклоняющемуся поведению»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САП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Орел АН.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14 лет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98635993"/>
                  </a:ext>
                </a:extLst>
              </a:tr>
              <a:tr h="489813"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Диагностический опросник для выявления склонности к различным формам девиантного	поведении для  учащихся ООП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ДАП-П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СПб.,	ВМедА,</a:t>
                      </a:r>
                    </a:p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кафедра психиатрии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14-17 лет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13168982"/>
                  </a:ext>
                </a:extLst>
              </a:tr>
              <a:tr h="653085"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Тест «Склонность к девиантному поведению»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СДП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 err="1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Леус</a:t>
                      </a: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Э.В.,  САФУ</a:t>
                      </a:r>
                    </a:p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им. М.В. Ломано- сова; Соловьев А.Г., СГМУ, Г.</a:t>
                      </a:r>
                    </a:p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Архангельск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12 до 18 лет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3008257"/>
                  </a:ext>
                </a:extLst>
              </a:tr>
              <a:tr h="384470"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Индивидуально-типологический детский опросник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 err="1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итдо</a:t>
                      </a:r>
                      <a:endParaRPr lang="ru-RU" sz="1200" b="0" i="1" dirty="0">
                        <a:solidFill>
                          <a:srgbClr val="002060"/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 err="1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Собчик</a:t>
                      </a: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Л.Н.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9 до 15 лет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0607691"/>
                  </a:ext>
                </a:extLst>
              </a:tr>
              <a:tr h="371071"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Индивидуально-типологический опросник</a:t>
                      </a:r>
                    </a:p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(взрослый вариант)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 err="1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Собчик</a:t>
                      </a: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Л.Н.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15 лет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1092890"/>
                  </a:ext>
                </a:extLst>
              </a:tr>
              <a:tr h="609512"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Модифицированный опросник для идентификации типов акцентуаций характера у подростков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мпдо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Модификация теста Личко А.Е.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8-11 классы</a:t>
                      </a:r>
                    </a:p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(от 14 лет)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54448811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732395"/>
              </p:ext>
            </p:extLst>
          </p:nvPr>
        </p:nvGraphicFramePr>
        <p:xfrm>
          <a:off x="461555" y="4993603"/>
          <a:ext cx="11260182" cy="9369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479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8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8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53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4517"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Метод  диагностики	межличностных отношений модификация теста Лири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ДМО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Модификация</a:t>
                      </a:r>
                    </a:p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Собчик Л.Н. теста Лири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14 лет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74"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Методика «Диагностика самочувствия, активности и настроения»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Доскин В.А, Лаврентьева Н.А., Шарай В.Б., Мирошников М.П.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14 лет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625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F83396F-BEB3-534E-9041-55B2B08982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4051500"/>
              </p:ext>
            </p:extLst>
          </p:nvPr>
        </p:nvGraphicFramePr>
        <p:xfrm>
          <a:off x="533400" y="685800"/>
          <a:ext cx="11103430" cy="10888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384493">
                  <a:extLst>
                    <a:ext uri="{9D8B030D-6E8A-4147-A177-3AD203B41FA5}">
                      <a16:colId xmlns:a16="http://schemas.microsoft.com/office/drawing/2014/main" val="3682691223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61799734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676451083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192284732"/>
                    </a:ext>
                  </a:extLst>
                </a:gridCol>
                <a:gridCol w="1041537">
                  <a:extLst>
                    <a:ext uri="{9D8B030D-6E8A-4147-A177-3AD203B41FA5}">
                      <a16:colId xmlns:a16="http://schemas.microsoft.com/office/drawing/2014/main" val="174507477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Опросник «Стиль саморегуляции поведения»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ссп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Моросанова В.И.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14 лет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6437889"/>
                  </a:ext>
                </a:extLst>
              </a:tr>
              <a:tr h="232913"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Тест (опросник) эмоционального интеллекта Люсина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 err="1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ТЭмИн</a:t>
                      </a:r>
                      <a:endParaRPr lang="ru-RU" sz="1200" b="0" i="1" dirty="0">
                        <a:solidFill>
                          <a:srgbClr val="002060"/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ЛюсинД.В.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14 лет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20304949"/>
                  </a:ext>
                </a:extLst>
              </a:tr>
              <a:tr h="627384">
                <a:tc>
                  <a:txBody>
                    <a:bodyPr/>
                    <a:lstStyle/>
                    <a:p>
                      <a:pPr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11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Тест смысложизненных ориентаций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ежа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Адаптированная Леонтьевым ДА версия теста «Цель в жизни» Джеймса Крамбо и Леонарда Махолика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14 лет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4133727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EF4695E-CD87-EA44-89A5-E5A77265B9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0687430"/>
              </p:ext>
            </p:extLst>
          </p:nvPr>
        </p:nvGraphicFramePr>
        <p:xfrm>
          <a:off x="533400" y="1828800"/>
          <a:ext cx="11125200" cy="29665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355395589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59992716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211359957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44968506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212750240"/>
                    </a:ext>
                  </a:extLst>
                </a:gridCol>
              </a:tblGrid>
              <a:tr h="480462"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Многомерный	опросник	исследования самоотношения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мис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Пантилеев С.Р.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14 лет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07450466"/>
                  </a:ext>
                </a:extLst>
              </a:tr>
              <a:tr h="381833"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Методика «Индикатор копинг-стратегий»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икс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0960" indent="85725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Амирхан Адаптирована Сиротой Н.А. и    </a:t>
                      </a:r>
                      <a:r>
                        <a:rPr lang="ru-RU" sz="1200" b="0" i="1" dirty="0" err="1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Ялтонским</a:t>
                      </a: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В.М.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14 лет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2183187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Методика диагностики социально-психологической адаптации Роджерса - Даймонд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Тест Роджерс К., Даймонд Р. в адаптации Осницкого А.К.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14 лет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0229592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Методика для психологической диагностики копинг- механизмов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ПДАК-М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 err="1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Heim</a:t>
                      </a: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Е., Адаптация Вассермана Л.И.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14 лет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77676349"/>
                  </a:ext>
                </a:extLst>
              </a:tr>
              <a:tr h="455534"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Методика «Личностная агрессивность и конфликтность»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ЛАК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Ильин ЕЛ., Ковалев П.А.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14 лет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10018652"/>
                  </a:ext>
                </a:extLst>
              </a:tr>
              <a:tr h="341650"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Тест правового и гражданского сознания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 err="1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тпгс</a:t>
                      </a:r>
                      <a:endParaRPr lang="ru-RU" sz="1200" b="0" i="1" dirty="0">
                        <a:solidFill>
                          <a:srgbClr val="002060"/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 err="1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Ясюкова</a:t>
                      </a: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Л.А.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14 лет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41818597"/>
                  </a:ext>
                </a:extLst>
              </a:tr>
              <a:tr h="468862"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Диагностика агрессии и враждебности. Опросник А. Басса и М. Пери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BPAQ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Басе А, Пери М. Адаптация </a:t>
                      </a:r>
                      <a:r>
                        <a:rPr lang="ru-RU" sz="1200" b="0" i="1" dirty="0" err="1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Ениколопова</a:t>
                      </a: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С.Н., Цибульского Н.П.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14 лет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2442852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F664878-FD3C-924F-AFFC-51F21B9653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0799005"/>
              </p:ext>
            </p:extLst>
          </p:nvPr>
        </p:nvGraphicFramePr>
        <p:xfrm>
          <a:off x="526211" y="4885948"/>
          <a:ext cx="11136702" cy="16944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396815">
                  <a:extLst>
                    <a:ext uri="{9D8B030D-6E8A-4147-A177-3AD203B41FA5}">
                      <a16:colId xmlns:a16="http://schemas.microsoft.com/office/drawing/2014/main" val="1273206558"/>
                    </a:ext>
                  </a:extLst>
                </a:gridCol>
                <a:gridCol w="4617805">
                  <a:extLst>
                    <a:ext uri="{9D8B030D-6E8A-4147-A177-3AD203B41FA5}">
                      <a16:colId xmlns:a16="http://schemas.microsoft.com/office/drawing/2014/main" val="261139205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60041312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711152365"/>
                    </a:ext>
                  </a:extLst>
                </a:gridCol>
                <a:gridCol w="1092882">
                  <a:extLst>
                    <a:ext uri="{9D8B030D-6E8A-4147-A177-3AD203B41FA5}">
                      <a16:colId xmlns:a16="http://schemas.microsoft.com/office/drawing/2014/main" val="244077785"/>
                    </a:ext>
                  </a:extLst>
                </a:gridCol>
              </a:tblGrid>
              <a:tr h="401321">
                <a:tc>
                  <a:txBody>
                    <a:bodyPr/>
                    <a:lstStyle/>
                    <a:p>
                      <a:pPr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Методика диагностики самооценки мотивации   одобрения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1200" b="0" i="1" dirty="0" err="1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мдсмо</a:t>
                      </a:r>
                      <a:endParaRPr lang="ru-RU" sz="1200" b="0" i="1" dirty="0"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Дуглас П. Краун и Дэвид А Марлоу, перевод и адаптация - ХанинЮ.Л.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от 14 лет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0311212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Методика многомерной оценки детской тревожности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 err="1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ммодт</a:t>
                      </a:r>
                      <a:endParaRPr lang="ru-RU" sz="1200" b="0" i="1" dirty="0">
                        <a:solidFill>
                          <a:srgbClr val="002060"/>
                        </a:solidFill>
                        <a:effectLst/>
                        <a:latin typeface="-apple-system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Малкова Е.Е. (Ромицына) под руководством Вассермана Л.И.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7 до 18 лет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2085848"/>
                  </a:ext>
                </a:extLst>
              </a:tr>
              <a:tr h="366151"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Методика многофакторного исследования личности (детский вариант)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ММИЛ-ДВ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Кэттелл, адаптация Александровой Э.М.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8-12 лет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5490667"/>
                  </a:ext>
                </a:extLst>
              </a:tr>
              <a:tr h="485017"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Методика многофакторного исследования личности</a:t>
                      </a:r>
                      <a:r>
                        <a:rPr lang="ru-RU" sz="1200" b="1" i="1" baseline="0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(п</a:t>
                      </a: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одростковый вариант)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ММИЛ-ПВ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 err="1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Кэттелл</a:t>
                      </a: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адаптация Александровой Э.М.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-apple-system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12-18 лет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79250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981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A02541-9856-4A42-AD8F-95701B46169D}"/>
              </a:ext>
            </a:extLst>
          </p:cNvPr>
          <p:cNvSpPr txBox="1"/>
          <p:nvPr/>
        </p:nvSpPr>
        <p:spPr>
          <a:xfrm>
            <a:off x="445698" y="656623"/>
            <a:ext cx="11300604" cy="552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marR="149225" indent="-179388" algn="just">
              <a:lnSpc>
                <a:spcPct val="105000"/>
              </a:lnSpc>
              <a:spcAft>
                <a:spcPts val="0"/>
              </a:spcAft>
            </a:pPr>
            <a:r>
              <a:rPr lang="ru-RU" sz="2400" b="1" i="1" spc="-100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Специфика деятельности невролога  ПМПК</a:t>
            </a:r>
          </a:p>
          <a:p>
            <a:pPr marL="180340" marR="149225" algn="just">
              <a:lnSpc>
                <a:spcPct val="105000"/>
              </a:lnSpc>
              <a:spcAft>
                <a:spcPts val="0"/>
              </a:spcAft>
            </a:pPr>
            <a:endParaRPr lang="ru-RU" b="1" i="1" dirty="0">
              <a:solidFill>
                <a:schemeClr val="accent1"/>
              </a:solidFill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marR="149225" indent="-179388" algn="just">
              <a:lnSpc>
                <a:spcPct val="105000"/>
              </a:lnSpc>
              <a:spcAft>
                <a:spcPts val="0"/>
              </a:spcAft>
            </a:pPr>
            <a:endParaRPr lang="ru-RU" sz="1600" b="1" i="1" dirty="0">
              <a:solidFill>
                <a:schemeClr val="accent6">
                  <a:lumMod val="50000"/>
                </a:schemeClr>
              </a:solidFill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marR="149225" indent="-179388" algn="just">
              <a:lnSpc>
                <a:spcPct val="105000"/>
              </a:lnSpc>
              <a:spcAft>
                <a:spcPts val="0"/>
              </a:spcAft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Не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врологическое исследование</a:t>
            </a:r>
            <a:r>
              <a:rPr lang="ru-RU" sz="1600" b="1" spc="65" dirty="0">
                <a:solidFill>
                  <a:schemeClr val="accent6">
                    <a:lumMod val="50000"/>
                  </a:schemeClr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01010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включает:</a:t>
            </a:r>
            <a:endParaRPr lang="ru-RU" sz="1600" dirty="0">
              <a:effectLst/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9263" marR="149225" indent="-449263" algn="just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sz="1600" i="1" dirty="0">
                <a:solidFill>
                  <a:srgbClr val="01010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Исследование медицинских и иных материалов и сбор объективного анамнеза.</a:t>
            </a:r>
            <a:endParaRPr lang="ru-RU" sz="1600" i="1" dirty="0">
              <a:effectLst/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9263" marR="149225" indent="-449263" algn="just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sz="1600" i="1" dirty="0">
                <a:solidFill>
                  <a:srgbClr val="01010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Сбор субъективного анамнеза.</a:t>
            </a:r>
            <a:endParaRPr lang="ru-RU" sz="1600" i="1" dirty="0">
              <a:effectLst/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9263" marR="149225" indent="-449263" algn="just">
              <a:lnSpc>
                <a:spcPct val="150000"/>
              </a:lnSpc>
              <a:spcBef>
                <a:spcPts val="30"/>
              </a:spcBef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sz="1600" i="1" dirty="0">
                <a:solidFill>
                  <a:srgbClr val="01010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Клинический (психопатологический) анализ выявленных при сборе объективного и субъективного анамнезов психопатологических феноменов.</a:t>
            </a:r>
            <a:endParaRPr lang="ru-RU" sz="1600" i="1" dirty="0">
              <a:effectLst/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9263" marR="149225" indent="-449263" algn="just">
              <a:lnSpc>
                <a:spcPct val="150000"/>
              </a:lnSpc>
              <a:spcBef>
                <a:spcPts val="30"/>
              </a:spcBef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sz="1600" i="1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Ф</a:t>
            </a:r>
            <a:r>
              <a:rPr lang="ru-RU" sz="1600" i="1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изикальное исследование, включающее соматическое и неврологическое обследование:</a:t>
            </a:r>
          </a:p>
          <a:p>
            <a:pPr marL="449263" marR="149225" lvl="1" indent="-449263" algn="just">
              <a:lnSpc>
                <a:spcPct val="150000"/>
              </a:lnSpc>
              <a:spcBef>
                <a:spcPts val="80"/>
              </a:spcBef>
              <a:spcAft>
                <a:spcPts val="0"/>
              </a:spcAft>
              <a:buSzPts val="1150"/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соматическое обследование; </a:t>
            </a:r>
          </a:p>
          <a:p>
            <a:pPr marL="449263" marR="149225" lvl="1" indent="-449263" algn="just">
              <a:lnSpc>
                <a:spcPct val="150000"/>
              </a:lnSpc>
              <a:spcBef>
                <a:spcPts val="180"/>
              </a:spcBef>
              <a:spcAft>
                <a:spcPts val="0"/>
              </a:spcAft>
              <a:buSzPts val="1150"/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еврологическое обследование. </a:t>
            </a:r>
          </a:p>
          <a:p>
            <a:pPr marL="449263" marR="149225" indent="-449263"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sz="1600" i="1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Анализ результатов параклинических исследований (функциональные исследования: ЭЭГ, МРТ, КТ и т.п.) и заключений врачей-специалистов (невролога, эндокринолога, офтальмолога и т.п.).</a:t>
            </a:r>
          </a:p>
          <a:p>
            <a:pPr marL="449263" marR="149225" indent="-449263"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sz="1600" i="1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Установление диагноза неврологического расстройства, его нозологической принадлежности.</a:t>
            </a:r>
          </a:p>
          <a:p>
            <a:pPr marL="436245" marR="149225" indent="-231775" algn="just">
              <a:lnSpc>
                <a:spcPct val="103000"/>
              </a:lnSpc>
              <a:spcBef>
                <a:spcPts val="35"/>
              </a:spcBef>
              <a:spcAft>
                <a:spcPts val="0"/>
              </a:spcAft>
              <a:tabLst>
                <a:tab pos="180340" algn="l"/>
                <a:tab pos="1094740" algn="l"/>
              </a:tabLst>
            </a:pPr>
            <a:r>
              <a:rPr lang="ru-RU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436245" marR="149225" indent="-231775" algn="just">
              <a:lnSpc>
                <a:spcPct val="103000"/>
              </a:lnSpc>
              <a:spcBef>
                <a:spcPts val="35"/>
              </a:spcBef>
              <a:spcAft>
                <a:spcPts val="0"/>
              </a:spcAft>
              <a:tabLst>
                <a:tab pos="180340" algn="l"/>
                <a:tab pos="1094740" algn="l"/>
              </a:tabLst>
            </a:pPr>
            <a:endParaRPr lang="ru-RU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78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4A9A99-1733-D349-94E3-CDDB0B87DB39}"/>
              </a:ext>
            </a:extLst>
          </p:cNvPr>
          <p:cNvSpPr txBox="1"/>
          <p:nvPr/>
        </p:nvSpPr>
        <p:spPr>
          <a:xfrm>
            <a:off x="474756" y="818940"/>
            <a:ext cx="11284172" cy="5079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9225">
              <a:spcAft>
                <a:spcPts val="0"/>
              </a:spcAft>
            </a:pPr>
            <a:r>
              <a:rPr lang="ru-RU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1600" b="1" dirty="0">
              <a:solidFill>
                <a:schemeClr val="accent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149225" algn="just">
              <a:lnSpc>
                <a:spcPct val="103000"/>
              </a:lnSpc>
              <a:spcBef>
                <a:spcPts val="450"/>
              </a:spcBef>
              <a:spcAft>
                <a:spcPts val="0"/>
              </a:spcAft>
            </a:pPr>
            <a:r>
              <a:rPr lang="ru-RU" sz="1600" b="1" i="1" dirty="0">
                <a:solidFill>
                  <a:schemeClr val="accent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Учитель-дефектолог</a:t>
            </a:r>
            <a:r>
              <a:rPr lang="ru-RU" sz="1600" i="1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i="1" dirty="0">
                <a:solidFill>
                  <a:schemeClr val="accent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ПМПК</a:t>
            </a:r>
            <a:r>
              <a:rPr lang="ru-RU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устанавливает уровень обученности и особенности обучаемости обучающегося с </a:t>
            </a:r>
            <a:r>
              <a:rPr lang="ru-RU" sz="16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отклоняющимся</a:t>
            </a:r>
            <a:r>
              <a:rPr lang="ru-RU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поведением.</a:t>
            </a:r>
          </a:p>
          <a:p>
            <a:pPr marR="149225" algn="just">
              <a:lnSpc>
                <a:spcPct val="103000"/>
              </a:lnSpc>
              <a:spcBef>
                <a:spcPts val="450"/>
              </a:spcBef>
              <a:spcAft>
                <a:spcPts val="0"/>
              </a:spcAft>
            </a:pPr>
            <a:endParaRPr lang="ru-RU" sz="1600" dirty="0">
              <a:effectLst/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149225" algn="just">
              <a:lnSpc>
                <a:spcPct val="105000"/>
              </a:lnSpc>
              <a:spcBef>
                <a:spcPts val="385"/>
              </a:spcBef>
              <a:spcAft>
                <a:spcPts val="0"/>
              </a:spcAft>
            </a:pPr>
            <a:r>
              <a:rPr lang="ru-RU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В ходе исследования этих особенностей обучающегося </a:t>
            </a:r>
            <a:r>
              <a:rPr lang="ru-RU" sz="1600" i="1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дефектолог</a:t>
            </a:r>
            <a:r>
              <a:rPr lang="ru-RU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последовательно решает ряд задач:</a:t>
            </a:r>
          </a:p>
          <a:p>
            <a:pPr marL="534988" marR="149225" lvl="0" indent="-449263" algn="just">
              <a:lnSpc>
                <a:spcPct val="10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16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пределить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-apple-system"/>
              </a:rPr>
              <a:t>соответствие образовательных достижений </a:t>
            </a:r>
            <a:r>
              <a:rPr lang="ru-RU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предметным результатам по соответствующей возрасту и/или изучаемой образовательной программе;</a:t>
            </a:r>
          </a:p>
          <a:p>
            <a:pPr marL="534988" marR="149225" lvl="0" indent="-449263" algn="just">
              <a:lnSpc>
                <a:spcPct val="10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16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пределить особые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-apple-system"/>
              </a:rPr>
              <a:t>образовательные потребности </a:t>
            </a:r>
            <a:r>
              <a:rPr lang="ru-RU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с точки зрения выявленных особенностей нарушения развития, или школьной дезадаптации/социально-педагогической запущенности;</a:t>
            </a:r>
          </a:p>
          <a:p>
            <a:pPr marL="534988" marR="149225" lvl="0" indent="-449263" algn="just">
              <a:lnSpc>
                <a:spcPct val="10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16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ровести соотносительный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-apple-system"/>
              </a:rPr>
              <a:t>анализ уровня развития познавательной деятельности и уровня обученности</a:t>
            </a:r>
            <a:r>
              <a:rPr lang="ru-RU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и, на этом основании, сформулировать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-apple-system"/>
              </a:rPr>
              <a:t>дефектологическое заключение</a:t>
            </a:r>
            <a:r>
              <a:rPr lang="ru-RU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, в первую очередь, в части определения характера образовательной программы;</a:t>
            </a:r>
          </a:p>
          <a:p>
            <a:pPr marL="534988" marR="149225" lvl="0" indent="-449263" algn="just">
              <a:lnSpc>
                <a:spcPct val="10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-apple-system"/>
              </a:rPr>
              <a:t>спрогнозировать степень обучаемости</a:t>
            </a:r>
            <a:r>
              <a:rPr lang="ru-RU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в аспекте освоения указанной образовательной программы, наличие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-apple-system"/>
              </a:rPr>
              <a:t>рисков усвоения </a:t>
            </a:r>
            <a:r>
              <a:rPr lang="ru-RU" sz="16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мат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-apple-system"/>
              </a:rPr>
              <a:t>ериала </a:t>
            </a:r>
            <a:r>
              <a:rPr lang="ru-RU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и определить </a:t>
            </a:r>
            <a:r>
              <a:rPr lang="ru-RU" sz="16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образовательные условия </a:t>
            </a:r>
            <a:r>
              <a:rPr lang="ru-RU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ее реализации в </a:t>
            </a:r>
            <a:r>
              <a:rPr lang="ru-RU" sz="16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ОО</a:t>
            </a:r>
            <a:r>
              <a:rPr lang="ru-RU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34988" marR="149225" lvl="0" indent="-449263" algn="just">
              <a:lnSpc>
                <a:spcPct val="105000"/>
              </a:lnSpc>
              <a:spcAft>
                <a:spcPts val="0"/>
              </a:spcAft>
              <a:buFont typeface="Symbol" pitchFamily="2" charset="2"/>
              <a:buChar char=""/>
            </a:pPr>
            <a:endParaRPr lang="ru-RU" sz="1600" dirty="0">
              <a:effectLst/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149225" algn="just">
              <a:lnSpc>
                <a:spcPct val="102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i="1" dirty="0">
                <a:solidFill>
                  <a:schemeClr val="accent1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определение особенностей овладения программным материалом в соответствии с возрастом несовершеннолетнего.</a:t>
            </a:r>
          </a:p>
          <a:p>
            <a:pPr marR="149225" algn="just">
              <a:lnSpc>
                <a:spcPct val="103000"/>
              </a:lnSpc>
              <a:spcBef>
                <a:spcPts val="55"/>
              </a:spcBef>
              <a:spcAft>
                <a:spcPts val="0"/>
              </a:spcAft>
            </a:pPr>
            <a:endParaRPr lang="ru-RU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95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16A63B-94BB-45B9-AE2B-6811B6AD86A7}"/>
              </a:ext>
            </a:extLst>
          </p:cNvPr>
          <p:cNvSpPr txBox="1"/>
          <p:nvPr/>
        </p:nvSpPr>
        <p:spPr>
          <a:xfrm>
            <a:off x="444138" y="4999672"/>
            <a:ext cx="59392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solidFill>
                  <a:srgbClr val="002060"/>
                </a:solidFill>
                <a:effectLst/>
                <a:latin typeface="-apple-system"/>
              </a:rPr>
              <a:t>Образец заключения ТПМПК обучающемуся, </a:t>
            </a:r>
          </a:p>
          <a:p>
            <a:pPr algn="l"/>
            <a:r>
              <a:rPr lang="ru-RU" sz="1600" b="1" dirty="0">
                <a:solidFill>
                  <a:srgbClr val="002060"/>
                </a:solidFill>
                <a:effectLst/>
                <a:latin typeface="-apple-system"/>
              </a:rPr>
              <a:t>который НУЖДАЕТСЯ </a:t>
            </a:r>
            <a:r>
              <a:rPr lang="ru-RU" sz="1600" b="1" dirty="0">
                <a:solidFill>
                  <a:srgbClr val="002060"/>
                </a:solidFill>
                <a:latin typeface="-apple-system"/>
              </a:rPr>
              <a:t>в предоставлении психолого-педагогической, медицинской и социальной помощи, испытывающему трудности в освоении ООП, социальной адаптации.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76DDC58-7367-8C45-9E22-BFEBA8C1CC6C}"/>
              </a:ext>
            </a:extLst>
          </p:cNvPr>
          <p:cNvSpPr txBox="1"/>
          <p:nvPr/>
        </p:nvSpPr>
        <p:spPr>
          <a:xfrm>
            <a:off x="419822" y="821933"/>
            <a:ext cx="609399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1"/>
                </a:solidFill>
                <a:effectLst/>
                <a:latin typeface="-apple-system"/>
              </a:rPr>
              <a:t>Обучающийся с отклоняющимся поведением (девиантным/делинквентным/рискованным/ зависимым/суицидальным поведением), находящийся в кризисной ситуации</a:t>
            </a:r>
            <a:endParaRPr lang="ru-R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F41876-6649-499A-97E3-AA61B51D5802}"/>
              </a:ext>
            </a:extLst>
          </p:cNvPr>
          <p:cNvSpPr txBox="1"/>
          <p:nvPr/>
        </p:nvSpPr>
        <p:spPr>
          <a:xfrm>
            <a:off x="6513816" y="396411"/>
            <a:ext cx="5472545" cy="6370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предоставлении психолого-педагогической, медицинской и социальной помощи обучающемуся, испытывающему трудности в освоении основных общеобразовательных программ, развитии и социальной адаптации</a:t>
            </a:r>
          </a:p>
          <a:p>
            <a:pPr algn="ctr"/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    </a:t>
            </a:r>
          </a:p>
          <a:p>
            <a:pPr algn="just"/>
            <a:r>
              <a:rPr lang="ru-RU" sz="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Ф. И. О. обучающегося</a:t>
            </a:r>
            <a:r>
              <a:rPr lang="ru-RU" sz="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рождения:</a:t>
            </a:r>
            <a:endParaRPr lang="ru-R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программа:</a:t>
            </a: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общеобразовательная программа</a:t>
            </a: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 образования:</a:t>
            </a: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основное общее образование.</a:t>
            </a:r>
          </a:p>
          <a:p>
            <a:pPr algn="just"/>
            <a:r>
              <a:rPr lang="ru-RU" sz="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Предоставление услуг ассистента:</a:t>
            </a: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требуется.</a:t>
            </a:r>
          </a:p>
          <a:p>
            <a:pPr algn="just"/>
            <a:r>
              <a:rPr lang="ru-RU" sz="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Тьюторское сопровождение: </a:t>
            </a: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требуется.</a:t>
            </a:r>
          </a:p>
          <a:p>
            <a:pPr algn="just"/>
            <a:r>
              <a:rPr lang="ru-RU" sz="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и приёмы обучения: </a:t>
            </a:r>
            <a:r>
              <a:rPr lang="ru-RU" sz="8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Учёт  специфики эмоционально-личностного реагирования подростка в учебном процессе. </a:t>
            </a: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подход, сочетающий доброжелательность и настойчивость. Избегание моральных оценок и директивного тона в общении. Метод опережающего консультирования по трудным темам. Оказание помощи в подготовке к ГИА. </a:t>
            </a:r>
          </a:p>
          <a:p>
            <a:pPr algn="just"/>
            <a:r>
              <a:rPr lang="ru-RU" sz="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организации образовательной среды</a:t>
            </a: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 соответствии с ООП ООО. </a:t>
            </a:r>
          </a:p>
          <a:p>
            <a:pPr algn="just"/>
            <a:r>
              <a:rPr lang="ru-RU" sz="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коррекционной работы:</a:t>
            </a:r>
          </a:p>
          <a:p>
            <a:pPr algn="just"/>
            <a:r>
              <a:rPr lang="ru-RU" sz="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Педагог-психолог. </a:t>
            </a: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мотивации к самообразованию и учебно-познавательных компетенций. Формирование позитивной картины мира, жизнестойкости, ценностно-смысловых компетенций. Снижение уровня социальной тревожности, преодоление дезадаптивных </a:t>
            </a:r>
            <a:r>
              <a:rPr lang="ru-RU" sz="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копинг</a:t>
            </a: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-стратегий. Обучение умениям реалистичной оценки стрессовой ситуации и адаптации к ней. Формирование мотивации на позитивное восприятия себя и других участников образовательного процесса, принятие и понимание индивидуальности каждого. Консультирование участников образовательного процесса при возникновении трудностей во взаимоотношениях с обучающимся, находящимся в кризисной ситуации. Консультирование родителей по вопросам гармонизации детско-родительских отношений. Создание положительной установки на профессиональный выбор. Профилактика школьной дезадаптации.</a:t>
            </a:r>
          </a:p>
          <a:p>
            <a:pPr algn="just"/>
            <a:r>
              <a:rPr lang="ru-RU" sz="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Сопровождение социального педагога. </a:t>
            </a: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Социально-педагогическая профилактика проблем социализации и адаптации. Оказание профессиональной помощи по разрешению социально сложных ситуаций. Вовлечение подростка в группы позитивной социальной направленности (художественно-эстетическая самодеятельность, волонтёрская деятельность, социально-значимые молодежные проекты). </a:t>
            </a:r>
          </a:p>
          <a:p>
            <a:pPr algn="just"/>
            <a:r>
              <a:rPr lang="ru-RU" sz="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организации индивидуальной профилактической работы </a:t>
            </a:r>
          </a:p>
          <a:p>
            <a:pPr algn="just"/>
            <a:r>
              <a:rPr lang="ru-RU" sz="8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Педагогический коллектив. </a:t>
            </a: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Своевременное выявление буллинга. Незамедлительное принятие мер, препятствующих его распространению на подростка; </a:t>
            </a:r>
            <a:r>
              <a:rPr lang="ru-RU" sz="8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поддержание </a:t>
            </a:r>
            <a:r>
              <a:rPr lang="ru-RU" sz="800" b="1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атибуллинговых</a:t>
            </a:r>
            <a:r>
              <a:rPr lang="ru-RU" sz="8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достижений</a:t>
            </a: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Авторитетное классное руководство.  Создание благоприятной эмоционально-психологической атмосферы в окружении подростка (в семье, школе, классе). Оптимизация межличностных отношений.  Исключение стрессовых ситуаций, провоцирующих аффективные и тревожные состояния. Выработка и принятие общеклассных правил и традиций. Совместные обсуждения возникающих проблем, решение текущих задач классного коллектива. Привлечение учеников к участию в формировании принципов школьной жизни. Контроль за ситуациями на переменах и в социальных сетях классного сообщества. Организация регулярных встреч и сотрудничества с родителями. </a:t>
            </a:r>
          </a:p>
          <a:p>
            <a:pPr algn="just"/>
            <a:r>
              <a:rPr lang="ru-RU" sz="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Другие условия</a:t>
            </a: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8900" lvl="0" indent="-88900" algn="just">
              <a:buFont typeface="Symbol" panose="05050102010706020507" pitchFamily="18" charset="2"/>
              <a:buChar char=""/>
            </a:pPr>
            <a:r>
              <a:rPr lang="ru-R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наблюдение психиатра, …….педиатра;</a:t>
            </a:r>
          </a:p>
          <a:p>
            <a:pPr marL="88900" lvl="0" indent="-88900" algn="just">
              <a:buFont typeface="Symbol" panose="05050102010706020507" pitchFamily="18" charset="2"/>
              <a:buChar char=""/>
            </a:pPr>
            <a:r>
              <a:rPr lang="ru-R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вопроса об обучении на дому на уровне медицинской организации;</a:t>
            </a:r>
          </a:p>
          <a:p>
            <a:pPr marL="88900" lvl="0" indent="-88900" algn="just">
              <a:buFont typeface="Symbol" panose="05050102010706020507" pitchFamily="18" charset="2"/>
              <a:buChar char=""/>
            </a:pPr>
            <a:r>
              <a:rPr lang="ru-R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консультативное сопровождение и занятия с  психотерапевтом/медицинским психологом;</a:t>
            </a:r>
          </a:p>
          <a:p>
            <a:pPr marL="88900" lvl="0" indent="-88900" algn="just">
              <a:buFont typeface="Symbol" panose="05050102010706020507" pitchFamily="18" charset="2"/>
              <a:buChar char=""/>
            </a:pPr>
            <a:r>
              <a:rPr lang="ru-R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консультация специалистов отдела кризисной психологии/практической психологии  МКУ ДПО «</a:t>
            </a:r>
            <a:r>
              <a:rPr lang="ru-RU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ГЦОиЗ</a:t>
            </a:r>
            <a:r>
              <a:rPr lang="ru-R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«Магистр»;</a:t>
            </a:r>
          </a:p>
          <a:p>
            <a:pPr marL="88900" lvl="0" indent="-88900" algn="just">
              <a:buFont typeface="Symbol" panose="05050102010706020507" pitchFamily="18" charset="2"/>
              <a:buChar char=""/>
            </a:pPr>
            <a:r>
              <a:rPr lang="ru-R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проявление искренней заинтересованности к событиям жизни, к чувствам и переживаниям подростка;</a:t>
            </a:r>
          </a:p>
          <a:p>
            <a:pPr marL="88900" lvl="0" indent="-88900" algn="just">
              <a:buFont typeface="Symbol" panose="05050102010706020507" pitchFamily="18" charset="2"/>
              <a:buChar char=""/>
            </a:pPr>
            <a:r>
              <a:rPr lang="ru-R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благоприятной эмоциональной атмосферы в условиях семьи и поддержание доверительных отношений; исключение стрессовых ситуаций;</a:t>
            </a:r>
          </a:p>
          <a:p>
            <a:pPr marL="88900" lvl="0" indent="-88900" algn="just">
              <a:buFont typeface="Symbol" panose="05050102010706020507" pitchFamily="18" charset="2"/>
              <a:buChar char=""/>
            </a:pPr>
            <a:r>
              <a:rPr lang="ru-R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помощи в подготовке в профессиональном самоопределении; контроль использования  ребенком интернет-ресурсов; </a:t>
            </a:r>
          </a:p>
          <a:p>
            <a:pPr marL="88900" lvl="0" indent="-88900" algn="just">
              <a:buFont typeface="Symbol" panose="05050102010706020507" pitchFamily="18" charset="2"/>
              <a:buChar char=""/>
            </a:pPr>
            <a:r>
              <a:rPr lang="ru-R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осуществление взаимосвязи с образовательной организацией (посещение родительских собраний, консультаций специалистов ППк ОО).</a:t>
            </a:r>
          </a:p>
          <a:p>
            <a:pPr algn="just"/>
            <a:r>
              <a:rPr lang="ru-RU" sz="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Повторное обращение на ПМПК</a:t>
            </a: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случае необходимости корректировки рекомендаций/по направлению ППк ОО. </a:t>
            </a:r>
          </a:p>
        </p:txBody>
      </p:sp>
    </p:spTree>
    <p:extLst>
      <p:ext uri="{BB962C8B-B14F-4D97-AF65-F5344CB8AC3E}">
        <p14:creationId xmlns:p14="http://schemas.microsoft.com/office/powerpoint/2010/main" val="3626070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88F335-9EE7-4B74-BE12-AEDBC7F619A9}"/>
              </a:ext>
            </a:extLst>
          </p:cNvPr>
          <p:cNvSpPr txBox="1"/>
          <p:nvPr/>
        </p:nvSpPr>
        <p:spPr>
          <a:xfrm>
            <a:off x="710629" y="1524000"/>
            <a:ext cx="10770742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i="1" dirty="0">
                <a:effectLst/>
                <a:latin typeface="-apple-system"/>
                <a:ea typeface="Times New Roman" panose="02020603050405020304" pitchFamily="18" charset="0"/>
                <a:cs typeface="Times New Roman" panose="02020603050405020304" pitchFamily="18" charset="0"/>
              </a:rPr>
              <a:t>Законных представителей информируют </a:t>
            </a:r>
            <a:r>
              <a:rPr lang="ru-RU" b="1" i="1" dirty="0">
                <a:solidFill>
                  <a:srgbClr val="2D6CB9"/>
                </a:solidFill>
                <a:effectLst/>
                <a:latin typeface="-apple-system"/>
                <a:ea typeface="Times New Roman" panose="02020603050405020304" pitchFamily="18" charset="0"/>
                <a:cs typeface="Times New Roman" panose="02020603050405020304" pitchFamily="18" charset="0"/>
              </a:rPr>
              <a:t>о превентивных мерах соблюдения рекомендаций</a:t>
            </a:r>
            <a:r>
              <a:rPr lang="ru-RU" i="1" dirty="0">
                <a:effectLst/>
                <a:latin typeface="-apple-system"/>
                <a:ea typeface="Times New Roman" panose="02020603050405020304" pitchFamily="18" charset="0"/>
                <a:cs typeface="Times New Roman" panose="02020603050405020304" pitchFamily="18" charset="0"/>
              </a:rPr>
              <a:t> специалистов ППк ОО, ПМПК,  ПДН и </a:t>
            </a:r>
            <a:r>
              <a:rPr lang="ru-RU" b="1" i="1" dirty="0">
                <a:solidFill>
                  <a:srgbClr val="2D6CB9"/>
                </a:solidFill>
                <a:latin typeface="-apple-system"/>
                <a:cs typeface="Times New Roman" panose="02020603050405020304" pitchFamily="18" charset="0"/>
              </a:rPr>
              <a:t>своевременного прохождения социально-психологического тестирования </a:t>
            </a:r>
            <a:r>
              <a:rPr lang="ru-RU" i="1" dirty="0">
                <a:effectLst/>
                <a:latin typeface="-apple-system"/>
                <a:ea typeface="Times New Roman" panose="02020603050405020304" pitchFamily="18" charset="0"/>
                <a:cs typeface="Times New Roman" panose="02020603050405020304" pitchFamily="18" charset="0"/>
              </a:rPr>
              <a:t>на базе ОО, </a:t>
            </a:r>
            <a:r>
              <a:rPr lang="ru-RU" b="1" i="1" dirty="0">
                <a:solidFill>
                  <a:srgbClr val="2D6CB9"/>
                </a:solidFill>
                <a:latin typeface="-apple-system"/>
                <a:cs typeface="Times New Roman" panose="02020603050405020304" pitchFamily="18" charset="0"/>
              </a:rPr>
              <a:t>профилактических осмотров</a:t>
            </a:r>
            <a:r>
              <a:rPr lang="ru-RU" i="1" dirty="0">
                <a:effectLst/>
                <a:latin typeface="-apple-system"/>
                <a:ea typeface="Times New Roman" panose="02020603050405020304" pitchFamily="18" charset="0"/>
                <a:cs typeface="Times New Roman" panose="02020603050405020304" pitchFamily="18" charset="0"/>
              </a:rPr>
              <a:t> у специалистов  учреждений и организаций здравоохранения, </a:t>
            </a:r>
            <a:r>
              <a:rPr lang="ru-RU" b="1" i="1" dirty="0">
                <a:solidFill>
                  <a:srgbClr val="2D6CB9"/>
                </a:solidFill>
                <a:latin typeface="-apple-system"/>
                <a:cs typeface="Times New Roman" panose="02020603050405020304" pitchFamily="18" charset="0"/>
              </a:rPr>
              <a:t>повторных  обращений на ПМПК </a:t>
            </a:r>
            <a:r>
              <a:rPr lang="ru-RU" i="1" dirty="0">
                <a:effectLst/>
                <a:latin typeface="-apple-system"/>
                <a:ea typeface="Times New Roman" panose="02020603050405020304" pitchFamily="18" charset="0"/>
                <a:cs typeface="Times New Roman" panose="02020603050405020304" pitchFamily="18" charset="0"/>
              </a:rPr>
              <a:t>с целью мониторинга ранее данных рекомендаций. </a:t>
            </a:r>
          </a:p>
        </p:txBody>
      </p:sp>
      <p:pic>
        <p:nvPicPr>
          <p:cNvPr id="1026" name="Picture 2" descr="Законы, вступающие в силу в июне.">
            <a:extLst>
              <a:ext uri="{FF2B5EF4-FFF2-40B4-BE49-F238E27FC236}">
                <a16:creationId xmlns:a16="http://schemas.microsoft.com/office/drawing/2014/main" id="{814F4D01-43C0-4C8E-82FD-025341C2C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389" y="4812587"/>
            <a:ext cx="2267140" cy="1514582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164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349" y="968829"/>
            <a:ext cx="10972800" cy="990600"/>
          </a:xfrm>
        </p:spPr>
        <p:txBody>
          <a:bodyPr>
            <a:noAutofit/>
          </a:bodyPr>
          <a:lstStyle/>
          <a:p>
            <a:r>
              <a:rPr lang="ru-RU" sz="2000" b="1" i="1" cap="all" dirty="0">
                <a:solidFill>
                  <a:schemeClr val="accent2">
                    <a:lumMod val="50000"/>
                  </a:schemeClr>
                </a:solidFill>
                <a:latin typeface="-apple-system"/>
                <a:ea typeface="Tahoma" pitchFamily="34" charset="0"/>
                <a:cs typeface="Tahoma" pitchFamily="34" charset="0"/>
              </a:rPr>
              <a:t>«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Методические материалы по признакам девиаций, действиям специалистов системы образования в ситуациях социальных рисков и профилактике девиантного поведения обучающихся» 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7680" y="1981200"/>
            <a:ext cx="10972800" cy="4876800"/>
          </a:xfrm>
        </p:spPr>
        <p:txBody>
          <a:bodyPr>
            <a:normAutofit/>
          </a:bodyPr>
          <a:lstStyle/>
          <a:p>
            <a:pPr marL="0" lvl="0" indent="0" defTabSz="6858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400" i="1" dirty="0">
              <a:solidFill>
                <a:srgbClr val="3E424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latin typeface="-apple-system"/>
                <a:ea typeface="Tahoma" pitchFamily="34" charset="0"/>
                <a:cs typeface="Tahoma" pitchFamily="34" charset="0"/>
              </a:rPr>
              <a:t>Навигатор профилактики, 7 памяток по различным видам девиантного  (отклоняющегося) поведения: </a:t>
            </a:r>
          </a:p>
          <a:p>
            <a:pPr marL="271463" lvl="0" indent="-271463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C00000"/>
                </a:solidFill>
                <a:latin typeface="-apple-system"/>
                <a:ea typeface="Tahoma" pitchFamily="34" charset="0"/>
                <a:cs typeface="Tahoma" pitchFamily="34" charset="0"/>
              </a:rPr>
              <a:t>социально-психологическая дезадаптация</a:t>
            </a:r>
            <a:r>
              <a:rPr lang="ru-RU" sz="1600" i="1" dirty="0">
                <a:latin typeface="-apple-system"/>
                <a:ea typeface="Tahoma" pitchFamily="34" charset="0"/>
                <a:cs typeface="Tahoma" pitchFamily="34" charset="0"/>
              </a:rPr>
              <a:t>;</a:t>
            </a:r>
          </a:p>
          <a:p>
            <a:pPr marL="271463" lvl="0" indent="-271463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latin typeface="-apple-system"/>
                <a:ea typeface="Tahoma" pitchFamily="34" charset="0"/>
                <a:cs typeface="Tahoma" pitchFamily="34" charset="0"/>
              </a:rPr>
              <a:t>раннее проблемное (отклоняющее поведение);</a:t>
            </a:r>
          </a:p>
          <a:p>
            <a:pPr marL="271463" lvl="0" indent="-271463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latin typeface="-apple-system"/>
                <a:ea typeface="Tahoma" pitchFamily="34" charset="0"/>
                <a:cs typeface="Tahoma" pitchFamily="34" charset="0"/>
              </a:rPr>
              <a:t>рискованное поведение;</a:t>
            </a:r>
          </a:p>
          <a:p>
            <a:pPr marL="271463" lvl="0" indent="-271463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latin typeface="-apple-system"/>
                <a:ea typeface="Tahoma" pitchFamily="34" charset="0"/>
                <a:cs typeface="Tahoma" pitchFamily="34" charset="0"/>
              </a:rPr>
              <a:t>суицидальное, самоповреждающее поведение;</a:t>
            </a:r>
          </a:p>
          <a:p>
            <a:pPr marL="271463" lvl="0" indent="-271463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latin typeface="-apple-system"/>
                <a:ea typeface="Tahoma" pitchFamily="34" charset="0"/>
                <a:cs typeface="Tahoma" pitchFamily="34" charset="0"/>
              </a:rPr>
              <a:t>аддиктивное (зависимое) поведение;</a:t>
            </a:r>
          </a:p>
          <a:p>
            <a:pPr marL="271463" lvl="0" indent="-271463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latin typeface="-apple-system"/>
                <a:ea typeface="Tahoma" pitchFamily="34" charset="0"/>
                <a:cs typeface="Tahoma" pitchFamily="34" charset="0"/>
              </a:rPr>
              <a:t>агрессивное поведение;</a:t>
            </a:r>
          </a:p>
          <a:p>
            <a:pPr marL="271463" lvl="0" indent="-271463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latin typeface="-apple-system"/>
                <a:ea typeface="Tahoma" pitchFamily="34" charset="0"/>
                <a:cs typeface="Tahoma" pitchFamily="34" charset="0"/>
              </a:rPr>
              <a:t>деликвентное поведение и алгоритмы действий  для педагогов, </a:t>
            </a:r>
          </a:p>
          <a:p>
            <a:pPr marL="271463" lvl="0" indent="-271463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i="1" dirty="0">
                <a:latin typeface="-apple-system"/>
                <a:ea typeface="Tahoma" pitchFamily="34" charset="0"/>
                <a:cs typeface="Tahoma" pitchFamily="34" charset="0"/>
              </a:rPr>
              <a:t>   классных руководителей, родителей и специалистов  ППк ОО.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3" descr="C:\Users\user\Desktop\msupe_logo_ru_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737" y="5856514"/>
            <a:ext cx="1673877" cy="754741"/>
          </a:xfrm>
          <a:prstGeom prst="rect">
            <a:avLst/>
          </a:prstGeom>
          <a:noFill/>
        </p:spPr>
      </p:pic>
      <p:pic>
        <p:nvPicPr>
          <p:cNvPr id="6" name="Picture 15" descr="C:\Users\user\Desktop\1b0ca2229a1b3a12d5984789b52a8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5548" y="2806018"/>
            <a:ext cx="1407698" cy="1990415"/>
          </a:xfrm>
          <a:prstGeom prst="rect">
            <a:avLst/>
          </a:prstGeom>
          <a:noFill/>
        </p:spPr>
      </p:pic>
      <p:pic>
        <p:nvPicPr>
          <p:cNvPr id="5" name="Picture 17" descr="C:\Users\user\Desktop\2fa5fe4b8261c8b9224069fe3c8ae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9237" y="3699518"/>
            <a:ext cx="1464692" cy="2071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Users\user\Desktop\msupe_logo_ru_full.png">
            <a:extLst>
              <a:ext uri="{FF2B5EF4-FFF2-40B4-BE49-F238E27FC236}">
                <a16:creationId xmlns:a16="http://schemas.microsoft.com/office/drawing/2014/main" id="{15CECB48-26FD-E942-ACDF-EB0431068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2595318" cy="135164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6161EE-7A8A-C047-90F4-05ECC1E02229}"/>
              </a:ext>
            </a:extLst>
          </p:cNvPr>
          <p:cNvSpPr txBox="1"/>
          <p:nvPr/>
        </p:nvSpPr>
        <p:spPr>
          <a:xfrm>
            <a:off x="361406" y="5952309"/>
            <a:ext cx="403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f-ZA" b="1" i="1" dirty="0">
                <a:solidFill>
                  <a:schemeClr val="accent2">
                    <a:lumMod val="50000"/>
                  </a:schemeClr>
                </a:solidFill>
                <a:latin typeface="-apple-system"/>
              </a:rPr>
              <a:t>https://mgppu.ru/about/publications/deviant_behaviour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-apple-system"/>
            </a:endParaRPr>
          </a:p>
        </p:txBody>
      </p:sp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1C514DB0-A4DE-0B4B-B528-12D9B301B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31" y="679269"/>
            <a:ext cx="4423024" cy="5181600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4107E188-35B6-5B47-B907-B26D73AEFF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08" y="2390503"/>
            <a:ext cx="2884571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838200"/>
            <a:ext cx="1120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Методы диагностики и профилактики девиантного</a:t>
            </a:r>
          </a:p>
          <a:p>
            <a:pPr algn="just"/>
            <a:r>
              <a:rPr lang="ru-RU" sz="2000" b="1" i="1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и делинквентного поведения (разработки </a:t>
            </a:r>
          </a:p>
          <a:p>
            <a:pPr algn="just"/>
            <a:r>
              <a:rPr lang="ru-RU" sz="2000" b="1" i="1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факультета юридической психологии МГППУ)</a:t>
            </a:r>
          </a:p>
        </p:txBody>
      </p:sp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245ABA81-A7CB-6B4C-AED3-65713D7F69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742" y="2518585"/>
            <a:ext cx="8639175" cy="4073829"/>
          </a:xfrm>
          <a:prstGeom prst="rect">
            <a:avLst/>
          </a:prstGeom>
        </p:spPr>
      </p:pic>
      <p:pic>
        <p:nvPicPr>
          <p:cNvPr id="6" name="Picture 13" descr="C:\Users\user\Desktop\msupe_logo_ru_full.png">
            <a:extLst>
              <a:ext uri="{FF2B5EF4-FFF2-40B4-BE49-F238E27FC236}">
                <a16:creationId xmlns:a16="http://schemas.microsoft.com/office/drawing/2014/main" id="{1EE78627-C647-A84B-87AB-CD99ACB49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0682" y="838200"/>
            <a:ext cx="2595318" cy="1351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9037299-638F-DF48-A010-0A905424EA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7" y="492035"/>
            <a:ext cx="1968995" cy="19689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" y="2971800"/>
            <a:ext cx="6096000" cy="10315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>
                <a:latin typeface="-apple-system"/>
                <a:ea typeface="Tahoma" pitchFamily="34" charset="0"/>
                <a:cs typeface="Tahoma" pitchFamily="34" charset="0"/>
              </a:rPr>
              <a:t>ФГБНУ «ИКП РАО» </a:t>
            </a:r>
          </a:p>
          <a:p>
            <a:pPr marL="176213" indent="-176213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sz="1600" i="1" dirty="0" err="1">
                <a:latin typeface="-apple-system"/>
                <a:ea typeface="Tahoma" pitchFamily="34" charset="0"/>
                <a:cs typeface="Tahoma" pitchFamily="34" charset="0"/>
              </a:rPr>
              <a:t>ikp-rao.ru</a:t>
            </a:r>
            <a:endParaRPr lang="ru-RU" sz="1600" i="1" dirty="0">
              <a:latin typeface="-apple-system"/>
              <a:ea typeface="Tahoma" pitchFamily="34" charset="0"/>
              <a:cs typeface="Tahoma" pitchFamily="34" charset="0"/>
            </a:endParaRPr>
          </a:p>
          <a:p>
            <a:pPr marL="176213" indent="-176213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sz="1600" i="1" dirty="0">
                <a:latin typeface="-apple-system"/>
                <a:ea typeface="Tahoma" pitchFamily="34" charset="0"/>
                <a:cs typeface="Tahoma" pitchFamily="34" charset="0"/>
              </a:rPr>
              <a:t>онлайн консультации для родителей и специалистов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9CF2192-71C0-F548-A962-8B71FB7438F9}"/>
              </a:ext>
            </a:extLst>
          </p:cNvPr>
          <p:cNvSpPr txBox="1">
            <a:spLocks/>
          </p:cNvSpPr>
          <p:nvPr/>
        </p:nvSpPr>
        <p:spPr>
          <a:xfrm>
            <a:off x="457200" y="4837598"/>
            <a:ext cx="6354566" cy="134481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cap="all" dirty="0">
                <a:solidFill>
                  <a:schemeClr val="accent2">
                    <a:lumMod val="50000"/>
                  </a:schemeClr>
                </a:solidFill>
                <a:latin typeface="-apple-system"/>
                <a:ea typeface="Tahoma" pitchFamily="34" charset="0"/>
                <a:cs typeface="Tahoma" pitchFamily="34" charset="0"/>
              </a:rPr>
              <a:t>Методические материалы, рекомендации и видео-консультации по обсуждению различных вопросов воспитания и обучения детей раннего, дошкольного и школьного возраста.</a:t>
            </a:r>
            <a:br>
              <a:rPr lang="ru-RU" sz="2000" b="1" i="1" cap="all" dirty="0">
                <a:solidFill>
                  <a:schemeClr val="accent2">
                    <a:lumMod val="50000"/>
                  </a:schemeClr>
                </a:solidFill>
                <a:latin typeface="-apple-system"/>
                <a:ea typeface="Tahoma" pitchFamily="34" charset="0"/>
                <a:cs typeface="Tahoma" pitchFamily="34" charset="0"/>
              </a:rPr>
            </a:br>
            <a:endParaRPr lang="ru-RU" sz="2000" b="1" i="1" cap="all" dirty="0">
              <a:solidFill>
                <a:schemeClr val="accent2">
                  <a:lumMod val="50000"/>
                </a:schemeClr>
              </a:solidFill>
              <a:latin typeface="-apple-system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88" name="Picture 16">
            <a:extLst>
              <a:ext uri="{FF2B5EF4-FFF2-40B4-BE49-F238E27FC236}">
                <a16:creationId xmlns:a16="http://schemas.microsoft.com/office/drawing/2014/main" id="{44AC154E-CF74-412A-8881-0E895118A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49" y="712588"/>
            <a:ext cx="4926186" cy="5595745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1554" y="3340342"/>
            <a:ext cx="112688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6225" marR="228600" indent="-276225" algn="just">
              <a:spcAft>
                <a:spcPts val="0"/>
              </a:spcAft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i="1" u="sng" dirty="0">
                <a:solidFill>
                  <a:srgbClr val="002060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Проблема</a:t>
            </a:r>
            <a:r>
              <a:rPr lang="ru-RU" sz="16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«омоложения» преступности, повышения криминальной активности обучающихся,      не достигших возраста уголовной ответственности (до 14 лет), совершения ими повторных правонарушений, увеличения количества детей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с суицидальным поведением</a:t>
            </a:r>
            <a:r>
              <a:rPr lang="ru-RU" sz="16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R="228600">
              <a:spcAft>
                <a:spcPts val="0"/>
              </a:spcAft>
            </a:pPr>
            <a:endParaRPr lang="ru-RU" sz="1600" b="1" i="1" dirty="0">
              <a:solidFill>
                <a:schemeClr val="accent1"/>
              </a:solidFill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69EFC49-C8B4-4CA6-B4AE-5E1A1E0681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69563" y="5987045"/>
            <a:ext cx="997755" cy="75954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DACCDB40-B955-45E8-9163-6A81D08C08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90600" y="5806370"/>
            <a:ext cx="1170474" cy="940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22E3FAD-CA82-B14A-81DE-7C3E22A2F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375" y="621645"/>
            <a:ext cx="11123146" cy="1138294"/>
          </a:xfrm>
        </p:spPr>
        <p:txBody>
          <a:bodyPr>
            <a:noAutofit/>
          </a:bodyPr>
          <a:lstStyle/>
          <a:p>
            <a:pPr marR="228600" defTabSz="914400">
              <a:lnSpc>
                <a:spcPct val="103000"/>
              </a:lnSpc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Основные причины правонарушений, совершенных несовершеннолетними на территории НСО и города Новосибирска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0890" y="1933529"/>
            <a:ext cx="10798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b="1" i="1" dirty="0">
                <a:solidFill>
                  <a:schemeClr val="accent1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Проживание в неблагополучных семьях;</a:t>
            </a:r>
            <a:endParaRPr lang="ru-RU" dirty="0">
              <a:latin typeface="-apple-system"/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i="1" dirty="0">
                <a:solidFill>
                  <a:schemeClr val="accent1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Употребление спиртных напитков, наркотических средств и психотропных веществ;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i="1" dirty="0">
                <a:solidFill>
                  <a:schemeClr val="accent1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Не организация досуга и свободного времени подростков.</a:t>
            </a:r>
          </a:p>
        </p:txBody>
      </p:sp>
    </p:spTree>
    <p:extLst>
      <p:ext uri="{BB962C8B-B14F-4D97-AF65-F5344CB8AC3E}">
        <p14:creationId xmlns:p14="http://schemas.microsoft.com/office/powerpoint/2010/main" val="785662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855C0074-B714-4F67-AFC5-5AE710B0F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963" y="4172267"/>
            <a:ext cx="4476968" cy="2522296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6A7BD99E-7AAD-4F75-849C-1038A6026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982" y="3910924"/>
            <a:ext cx="3445860" cy="71833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79F006-B7D8-4AED-8B6F-8C644E886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575" y="2890249"/>
            <a:ext cx="2337632" cy="71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ФРЦ КДН и ЗП">
            <a:extLst>
              <a:ext uri="{FF2B5EF4-FFF2-40B4-BE49-F238E27FC236}">
                <a16:creationId xmlns:a16="http://schemas.microsoft.com/office/drawing/2014/main" id="{9A7BDCBE-3858-4012-AC32-8ECFAE8D15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035" y="1675678"/>
            <a:ext cx="2673170" cy="9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Профилактика девиантного поведения">
            <a:extLst>
              <a:ext uri="{FF2B5EF4-FFF2-40B4-BE49-F238E27FC236}">
                <a16:creationId xmlns:a16="http://schemas.microsoft.com/office/drawing/2014/main" id="{C15DEC73-2CC7-4FE7-9E78-01D59145D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806" y="652897"/>
            <a:ext cx="2673170" cy="86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&amp;quot;Современная школа&amp;quot; национального проекта &amp;quot;Образование&amp;quot;...">
            <a:extLst>
              <a:ext uri="{FF2B5EF4-FFF2-40B4-BE49-F238E27FC236}">
                <a16:creationId xmlns:a16="http://schemas.microsoft.com/office/drawing/2014/main" id="{D6C38B18-64F2-43BD-BF87-82E3EB84C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4" y="597645"/>
            <a:ext cx="4250351" cy="18329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F21E0A-53E6-440B-9F16-257BF4F107E3}"/>
              </a:ext>
            </a:extLst>
          </p:cNvPr>
          <p:cNvSpPr txBox="1"/>
          <p:nvPr/>
        </p:nvSpPr>
        <p:spPr>
          <a:xfrm>
            <a:off x="747445" y="2972465"/>
            <a:ext cx="6097712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1600" i="1" dirty="0">
                <a:latin typeface="-apple-system"/>
                <a:ea typeface="Tahoma" pitchFamily="34" charset="0"/>
                <a:cs typeface="Tahoma" pitchFamily="34" charset="0"/>
              </a:rPr>
              <a:t>https://fcprc.ru</a:t>
            </a:r>
            <a:endParaRPr lang="ru-RU" sz="1600" i="1" dirty="0">
              <a:latin typeface="-apple-system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98B8AEE-CD96-4DEA-92F9-EACDE6649573}"/>
              </a:ext>
            </a:extLst>
          </p:cNvPr>
          <p:cNvSpPr txBox="1">
            <a:spLocks/>
          </p:cNvSpPr>
          <p:nvPr/>
        </p:nvSpPr>
        <p:spPr>
          <a:xfrm>
            <a:off x="644434" y="5213855"/>
            <a:ext cx="6407527" cy="134481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cap="all" dirty="0">
                <a:solidFill>
                  <a:schemeClr val="accent2">
                    <a:lumMod val="50000"/>
                  </a:schemeClr>
                </a:solidFill>
                <a:latin typeface="-apple-system"/>
                <a:ea typeface="Tahoma" pitchFamily="34" charset="0"/>
                <a:cs typeface="Tahoma" pitchFamily="34" charset="0"/>
              </a:rPr>
              <a:t>ТЕМАТИЧЕСКИЕ ВЕБИНАРЫ, Методические материалы ДЛЯ СПЕЦИАЛИСТОВ И РОДИТЕЛЕЙ  ПО ВОПРОСАМ ПРОФИЛАКТИКИ ДЕВИАНТНОГО ПОВЕДЕНИЯ У ДЕТЕЙ И ПОДРОСТКОВ.</a:t>
            </a:r>
            <a:br>
              <a:rPr lang="ru-RU" sz="2000" b="1" i="1" cap="all" dirty="0">
                <a:solidFill>
                  <a:schemeClr val="accent2">
                    <a:lumMod val="50000"/>
                  </a:schemeClr>
                </a:solidFill>
                <a:latin typeface="-apple-system"/>
                <a:ea typeface="Tahoma" pitchFamily="34" charset="0"/>
                <a:cs typeface="Tahoma" pitchFamily="34" charset="0"/>
              </a:rPr>
            </a:br>
            <a:endParaRPr lang="ru-RU" sz="2000" b="1" i="1" cap="all" dirty="0">
              <a:solidFill>
                <a:schemeClr val="accent2">
                  <a:lumMod val="50000"/>
                </a:schemeClr>
              </a:solidFill>
              <a:latin typeface="-apple-system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465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D80FCE-3DD3-C248-ACA9-884CFCA359BA}"/>
              </a:ext>
            </a:extLst>
          </p:cNvPr>
          <p:cNvSpPr txBox="1"/>
          <p:nvPr/>
        </p:nvSpPr>
        <p:spPr>
          <a:xfrm>
            <a:off x="381000" y="68362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Интернет-службы психологической помощи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1A981A-62C6-E347-9605-F77674ECAC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1050"/>
            <a:ext cx="1554662" cy="1525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25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1B694B-66B7-6E43-83C0-3BFA0CF09722}"/>
              </a:ext>
            </a:extLst>
          </p:cNvPr>
          <p:cNvSpPr txBox="1"/>
          <p:nvPr/>
        </p:nvSpPr>
        <p:spPr>
          <a:xfrm>
            <a:off x="457200" y="3846899"/>
            <a:ext cx="3743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f-ZA" i="1" dirty="0">
                <a:latin typeface="-apple-system"/>
                <a:cs typeface="Arial" panose="020B0604020202020204" pitchFamily="34" charset="0"/>
              </a:rPr>
              <a:t>http://mental-health-russia.ru/</a:t>
            </a:r>
            <a:endParaRPr lang="ru-RU" i="1" dirty="0">
              <a:latin typeface="-apple-system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F48C65-995D-9846-B2F7-D59249994121}"/>
              </a:ext>
            </a:extLst>
          </p:cNvPr>
          <p:cNvSpPr txBox="1"/>
          <p:nvPr/>
        </p:nvSpPr>
        <p:spPr>
          <a:xfrm>
            <a:off x="457201" y="4876800"/>
            <a:ext cx="51524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1" dirty="0">
                <a:solidFill>
                  <a:srgbClr val="000000"/>
                </a:solidFill>
                <a:effectLst/>
                <a:latin typeface="-apple-system"/>
                <a:cs typeface="Arial" panose="020B0604020202020204" pitchFamily="34" charset="0"/>
              </a:rPr>
              <a:t>Серия мобильных приложений самопомощи: </a:t>
            </a:r>
          </a:p>
          <a:p>
            <a:pPr algn="l"/>
            <a:r>
              <a:rPr lang="ru-RU" b="1" i="1" dirty="0">
                <a:solidFill>
                  <a:srgbClr val="C00000"/>
                </a:solidFill>
                <a:effectLst/>
                <a:latin typeface="-apple-system"/>
                <a:cs typeface="Arial" panose="020B0604020202020204" pitchFamily="34" charset="0"/>
              </a:rPr>
              <a:t>«</a:t>
            </a:r>
            <a:r>
              <a:rPr lang="ru-RU" b="1" i="1" dirty="0" err="1">
                <a:solidFill>
                  <a:srgbClr val="C00000"/>
                </a:solidFill>
                <a:effectLst/>
                <a:latin typeface="-apple-system"/>
                <a:cs typeface="Arial" panose="020B0604020202020204" pitchFamily="34" charset="0"/>
              </a:rPr>
              <a:t>АнтиПаникаLife</a:t>
            </a:r>
            <a:r>
              <a:rPr lang="ru-RU" i="1" dirty="0">
                <a:solidFill>
                  <a:srgbClr val="C00000"/>
                </a:solidFill>
                <a:effectLst/>
                <a:latin typeface="-apple-system"/>
                <a:cs typeface="Arial" panose="020B0604020202020204" pitchFamily="34" charset="0"/>
              </a:rPr>
              <a:t>»</a:t>
            </a:r>
            <a:r>
              <a:rPr lang="ru-RU" i="1" dirty="0">
                <a:effectLst/>
                <a:latin typeface="-apple-system"/>
                <a:cs typeface="Arial" panose="020B0604020202020204" pitchFamily="34" charset="0"/>
              </a:rPr>
              <a:t>,</a:t>
            </a:r>
            <a:r>
              <a:rPr lang="ru-RU" b="1" i="1" dirty="0">
                <a:effectLst/>
                <a:latin typeface="-apple-system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effectLst/>
                <a:latin typeface="-apple-system"/>
                <a:cs typeface="Arial" panose="020B0604020202020204" pitchFamily="34" charset="0"/>
              </a:rPr>
              <a:t>«</a:t>
            </a:r>
            <a:r>
              <a:rPr lang="ru-RU" b="1" i="1" dirty="0" err="1">
                <a:solidFill>
                  <a:srgbClr val="C00000"/>
                </a:solidFill>
                <a:effectLst/>
                <a:latin typeface="-apple-system"/>
                <a:cs typeface="Arial" panose="020B0604020202020204" pitchFamily="34" charset="0"/>
              </a:rPr>
              <a:t>АнтиПаникаPro</a:t>
            </a:r>
            <a:r>
              <a:rPr lang="ru-RU" b="1" i="1" dirty="0">
                <a:solidFill>
                  <a:srgbClr val="C00000"/>
                </a:solidFill>
                <a:effectLst/>
                <a:latin typeface="-apple-system"/>
                <a:cs typeface="Arial" panose="020B0604020202020204" pitchFamily="34" charset="0"/>
              </a:rPr>
              <a:t>»</a:t>
            </a:r>
            <a:r>
              <a:rPr lang="ru-RU" i="1" dirty="0">
                <a:latin typeface="-apple-system"/>
                <a:cs typeface="Arial" panose="020B0604020202020204" pitchFamily="34" charset="0"/>
              </a:rPr>
              <a:t>,</a:t>
            </a:r>
            <a:r>
              <a:rPr lang="ru-RU" b="1" i="1" dirty="0">
                <a:solidFill>
                  <a:srgbClr val="C00000"/>
                </a:solidFill>
                <a:effectLst/>
                <a:latin typeface="-apple-system"/>
                <a:cs typeface="Arial" panose="020B0604020202020204" pitchFamily="34" charset="0"/>
              </a:rPr>
              <a:t>  «</a:t>
            </a:r>
            <a:r>
              <a:rPr lang="ru-RU" b="1" i="1" dirty="0" err="1">
                <a:solidFill>
                  <a:srgbClr val="C00000"/>
                </a:solidFill>
                <a:effectLst/>
                <a:latin typeface="-apple-system"/>
                <a:cs typeface="Arial" panose="020B0604020202020204" pitchFamily="34" charset="0"/>
              </a:rPr>
              <a:t>АнтиДепрессия</a:t>
            </a:r>
            <a:r>
              <a:rPr lang="ru-RU" b="1" i="1" dirty="0">
                <a:solidFill>
                  <a:srgbClr val="C00000"/>
                </a:solidFill>
                <a:effectLst/>
                <a:latin typeface="-apple-system"/>
                <a:cs typeface="Arial" panose="020B0604020202020204" pitchFamily="34" charset="0"/>
              </a:rPr>
              <a:t>»</a:t>
            </a:r>
            <a:r>
              <a:rPr lang="ru-RU" i="1" dirty="0">
                <a:effectLst/>
                <a:latin typeface="-apple-system"/>
                <a:cs typeface="Arial" panose="020B0604020202020204" pitchFamily="34" charset="0"/>
              </a:rPr>
              <a:t>, </a:t>
            </a:r>
            <a:r>
              <a:rPr lang="ru-RU" b="1" i="1" dirty="0">
                <a:solidFill>
                  <a:srgbClr val="C00000"/>
                </a:solidFill>
                <a:latin typeface="-apple-system"/>
                <a:cs typeface="Arial" panose="020B0604020202020204" pitchFamily="34" charset="0"/>
              </a:rPr>
              <a:t>«Анти Тревога»</a:t>
            </a:r>
            <a:r>
              <a:rPr lang="ru-RU" i="1" dirty="0">
                <a:effectLst/>
                <a:latin typeface="-apple-system"/>
                <a:cs typeface="Arial" panose="020B0604020202020204" pitchFamily="34" charset="0"/>
              </a:rPr>
              <a:t>, </a:t>
            </a:r>
            <a:r>
              <a:rPr lang="ru-RU" b="1" i="1" dirty="0">
                <a:solidFill>
                  <a:srgbClr val="C00000"/>
                </a:solidFill>
                <a:effectLst/>
                <a:latin typeface="-apple-system"/>
                <a:cs typeface="Arial" panose="020B0604020202020204" pitchFamily="34" charset="0"/>
              </a:rPr>
              <a:t>«</a:t>
            </a:r>
            <a:r>
              <a:rPr lang="ru-RU" b="1" i="1" dirty="0" err="1">
                <a:solidFill>
                  <a:srgbClr val="C00000"/>
                </a:solidFill>
                <a:effectLst/>
                <a:latin typeface="-apple-system"/>
                <a:cs typeface="Arial" panose="020B0604020202020204" pitchFamily="34" charset="0"/>
              </a:rPr>
              <a:t>Насилию.нет</a:t>
            </a:r>
            <a:r>
              <a:rPr lang="ru-RU" b="1" i="1" dirty="0">
                <a:solidFill>
                  <a:srgbClr val="C00000"/>
                </a:solidFill>
                <a:effectLst/>
                <a:latin typeface="-apple-system"/>
                <a:cs typeface="Arial" panose="020B0604020202020204" pitchFamily="34" charset="0"/>
              </a:rPr>
              <a:t>». 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D30BB1B2-FEF4-CD47-9656-13E3DDFA97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53341" y="3964243"/>
            <a:ext cx="1645162" cy="16451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FF4B03-E182-44A9-9D37-338CF3F629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1" y="5678332"/>
            <a:ext cx="981600" cy="981600"/>
          </a:xfrm>
          <a:prstGeom prst="rect">
            <a:avLst/>
          </a:prstGeom>
          <a:effectLst>
            <a:softEdge rad="12700"/>
          </a:effectLst>
          <a:scene3d>
            <a:camera prst="perspectiveFront"/>
            <a:lightRig rig="threePt" dir="t"/>
          </a:scene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A335921-BE6E-4F9A-8CA7-C226C8A646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898" y="549050"/>
            <a:ext cx="1628708" cy="3345057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CEF5905-99B4-4B5F-BD09-53EF5A474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0" y="5609405"/>
            <a:ext cx="1154949" cy="115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3062F20-9594-441C-8A62-7C638DABD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781" y="4371956"/>
            <a:ext cx="1209949" cy="120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1A6FDE7-F849-4EE7-BCD6-67F4C8F03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364" y="762000"/>
            <a:ext cx="1348797" cy="3132107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A857F11-3248-474B-BC60-4647FEEA8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539" y="550259"/>
            <a:ext cx="1544766" cy="3345057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Новое приложение поможет в борьбе с домашним насилием.">
            <a:extLst>
              <a:ext uri="{FF2B5EF4-FFF2-40B4-BE49-F238E27FC236}">
                <a16:creationId xmlns:a16="http://schemas.microsoft.com/office/drawing/2014/main" id="{DB125DC7-1473-4B14-9A13-409B7F314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84" y="2141838"/>
            <a:ext cx="1925364" cy="128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265FDC3-FD18-2340-90B2-29787B7C1F1D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11195248" cy="17986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Интернет-службы психологической помощи детям, подросткам и их родителям на территории РФ</a:t>
            </a:r>
          </a:p>
        </p:txBody>
      </p:sp>
      <p:pic>
        <p:nvPicPr>
          <p:cNvPr id="6" name="Рисунок 14">
            <a:extLst>
              <a:ext uri="{FF2B5EF4-FFF2-40B4-BE49-F238E27FC236}">
                <a16:creationId xmlns:a16="http://schemas.microsoft.com/office/drawing/2014/main" id="{6FBAF930-AD5D-DB4F-81D2-B4E8896185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40" y="2762747"/>
            <a:ext cx="890342" cy="826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E09FA7-4E30-2345-A402-2DC8E603DE0A}"/>
              </a:ext>
            </a:extLst>
          </p:cNvPr>
          <p:cNvSpPr txBox="1"/>
          <p:nvPr/>
        </p:nvSpPr>
        <p:spPr>
          <a:xfrm>
            <a:off x="2496620" y="2049539"/>
            <a:ext cx="92381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0C0C0C"/>
                </a:solidFill>
                <a:latin typeface="-apple-system"/>
                <a:ea typeface="Tahoma" pitchFamily="34" charset="0"/>
                <a:cs typeface="Tahoma" pitchFamily="34" charset="0"/>
              </a:rPr>
              <a:t>Интернет-служба Экстренной психологической помощи МЧС России.  </a:t>
            </a:r>
            <a:r>
              <a:rPr lang="af-ZA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http://psi.mchs.gov.ru</a:t>
            </a:r>
            <a:endParaRPr lang="af-ZA" sz="1600" b="1" i="1" dirty="0">
              <a:solidFill>
                <a:schemeClr val="accent1"/>
              </a:solidFill>
              <a:latin typeface="-apple-system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BC42BC-1752-E94F-A3F5-499B54347BE8}"/>
              </a:ext>
            </a:extLst>
          </p:cNvPr>
          <p:cNvSpPr txBox="1"/>
          <p:nvPr/>
        </p:nvSpPr>
        <p:spPr>
          <a:xfrm>
            <a:off x="2496621" y="2844225"/>
            <a:ext cx="92381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0C0C0C"/>
                </a:solidFill>
                <a:latin typeface="-apple-system"/>
                <a:ea typeface="Tahoma" pitchFamily="34" charset="0"/>
                <a:cs typeface="Tahoma" pitchFamily="34" charset="0"/>
              </a:rPr>
              <a:t>Телефон доверия для детей, подростков и их родителей. </a:t>
            </a:r>
            <a:r>
              <a:rPr lang="af-ZA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http://telefon-doveria.ru</a:t>
            </a:r>
            <a:endParaRPr lang="af-ZA" sz="1600" b="1" i="1" dirty="0">
              <a:solidFill>
                <a:schemeClr val="accent1"/>
              </a:solidFill>
              <a:latin typeface="-apple-system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526831E8-435F-BA4F-BAE1-1487638F588D}"/>
              </a:ext>
            </a:extLst>
          </p:cNvPr>
          <p:cNvSpPr txBox="1">
            <a:spLocks/>
          </p:cNvSpPr>
          <p:nvPr/>
        </p:nvSpPr>
        <p:spPr>
          <a:xfrm>
            <a:off x="2485815" y="3737511"/>
            <a:ext cx="9166633" cy="45194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69056" marR="0" lvl="0" indent="-69056" algn="just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rPr>
              <a:t>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263" marR="0" lvl="0" indent="19050" algn="just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ru-RU" sz="1600" i="1" dirty="0">
                <a:solidFill>
                  <a:srgbClr val="0C0C0C"/>
                </a:solidFill>
                <a:latin typeface="-apple-system"/>
                <a:ea typeface="Tahoma" pitchFamily="34" charset="0"/>
                <a:cs typeface="Tahoma" pitchFamily="34" charset="0"/>
              </a:rPr>
              <a:t>«Дети Онлайн»  - служба телефонного и онлайн консультирования для детей и взрослых по проблемам безопасного использования Интернет и мобильной связи.</a:t>
            </a:r>
            <a:r>
              <a:rPr lang="ru-RU" sz="1600" i="1" dirty="0">
                <a:solidFill>
                  <a:srgbClr val="002060"/>
                </a:solidFill>
                <a:latin typeface="-apple-system"/>
                <a:ea typeface="Tahoma" pitchFamily="34" charset="0"/>
                <a:cs typeface="Tahoma" pitchFamily="34" charset="0"/>
              </a:rPr>
              <a:t>  </a:t>
            </a:r>
            <a:r>
              <a:rPr lang="en-US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http://detionline.com/helpline</a:t>
            </a:r>
            <a:endParaRPr lang="ru-RU" sz="1600" b="1" i="1" dirty="0">
              <a:solidFill>
                <a:schemeClr val="accent1"/>
              </a:solidFill>
              <a:latin typeface="-apple-system"/>
              <a:ea typeface="Tahoma" pitchFamily="34" charset="0"/>
              <a:cs typeface="Tahoma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D4A9C2-4B1E-1C47-81F2-20D17701DAA1}"/>
              </a:ext>
            </a:extLst>
          </p:cNvPr>
          <p:cNvSpPr txBox="1"/>
          <p:nvPr/>
        </p:nvSpPr>
        <p:spPr>
          <a:xfrm>
            <a:off x="2523176" y="5566933"/>
            <a:ext cx="91292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0" i="1" dirty="0">
                <a:solidFill>
                  <a:srgbClr val="0C0C0C"/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Благотворительный фонд «Шалаш» системно решает проблему трудного поведения: обучает учителей по всей РФ на вебинарах и специальных курсах, распространяет знание о проблеме. </a:t>
            </a:r>
            <a:r>
              <a:rPr lang="af-ZA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</a:rPr>
              <a:t>https://shalash.academy/</a:t>
            </a:r>
            <a:endParaRPr lang="ru-RU" sz="1600" b="1" i="1" dirty="0">
              <a:solidFill>
                <a:schemeClr val="accent1"/>
              </a:solidFill>
              <a:latin typeface="-apple-system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2" name="Picture 4" descr="В меньшем круге синего цвета расположена эмблема психологической службы МЧС ...">
            <a:extLst>
              <a:ext uri="{FF2B5EF4-FFF2-40B4-BE49-F238E27FC236}">
                <a16:creationId xmlns:a16="http://schemas.microsoft.com/office/drawing/2014/main" id="{0A9A9081-920E-47FE-A742-4BF750C30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8" y="1772250"/>
            <a:ext cx="890342" cy="89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О травле Программа Травли Net Как помочь.">
            <a:extLst>
              <a:ext uri="{FF2B5EF4-FFF2-40B4-BE49-F238E27FC236}">
                <a16:creationId xmlns:a16="http://schemas.microsoft.com/office/drawing/2014/main" id="{1C251EA5-CC18-4670-BEC5-2093D4655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41" y="4654692"/>
            <a:ext cx="886341" cy="83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09B72CE-D95B-48B8-B573-8C8A90AAF0A5}"/>
              </a:ext>
            </a:extLst>
          </p:cNvPr>
          <p:cNvSpPr txBox="1"/>
          <p:nvPr/>
        </p:nvSpPr>
        <p:spPr>
          <a:xfrm>
            <a:off x="8808223" y="5138079"/>
            <a:ext cx="6097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</a:rPr>
              <a:t>https://</a:t>
            </a:r>
            <a:r>
              <a:rPr lang="ru-RU" sz="1600" b="1" i="1" dirty="0" err="1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</a:rPr>
              <a:t>травлинет.рф</a:t>
            </a:r>
            <a:r>
              <a:rPr lang="ru-RU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</a:rPr>
              <a:t>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EC05F1-2074-43E7-B58D-B52DD0F3F610}"/>
              </a:ext>
            </a:extLst>
          </p:cNvPr>
          <p:cNvSpPr txBox="1"/>
          <p:nvPr/>
        </p:nvSpPr>
        <p:spPr>
          <a:xfrm>
            <a:off x="2499710" y="4636447"/>
            <a:ext cx="91527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0" i="1" dirty="0">
                <a:solidFill>
                  <a:srgbClr val="000000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Антибуллинговая программа Травли NET направлена на формирование психологически безопасной атмосферы в ОО, предотвращение распространения жестокости и агрессии в детско-юношеской среде, предупреждение детских суицидов.</a:t>
            </a:r>
            <a:endParaRPr lang="ru-RU" sz="1600" i="1" dirty="0"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Рисунок 3">
            <a:extLst>
              <a:ext uri="{FF2B5EF4-FFF2-40B4-BE49-F238E27FC236}">
                <a16:creationId xmlns:a16="http://schemas.microsoft.com/office/drawing/2014/main" id="{9153C785-B6D6-4CEA-BB13-F2CDBE1146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40" y="5485689"/>
            <a:ext cx="993487" cy="993487"/>
          </a:xfrm>
          <a:prstGeom prst="rect">
            <a:avLst/>
          </a:prstGeom>
        </p:spPr>
      </p:pic>
      <p:pic>
        <p:nvPicPr>
          <p:cNvPr id="22" name="Picture 4" descr="Линия помощи «Дети онлайн»">
            <a:extLst>
              <a:ext uri="{FF2B5EF4-FFF2-40B4-BE49-F238E27FC236}">
                <a16:creationId xmlns:a16="http://schemas.microsoft.com/office/drawing/2014/main" id="{BA13FD50-FBDF-43B3-9E1A-4C1B04010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90" y="3686341"/>
            <a:ext cx="1080928" cy="70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932AE-398E-4EAA-88DE-6C43E219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81" y="584771"/>
            <a:ext cx="10972800" cy="990600"/>
          </a:xfrm>
        </p:spPr>
        <p:txBody>
          <a:bodyPr>
            <a:noAutofit/>
          </a:bodyPr>
          <a:lstStyle/>
          <a:p>
            <a:r>
              <a:rPr lang="ru-RU" alt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Информационные ресурсы для получения консультативной помощи </a:t>
            </a:r>
            <a:br>
              <a:rPr lang="ru-RU" alt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3AB63F6-DDCD-4C06-88CF-880B4626F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8399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7" name="Picture 3" descr="Фонд поддержки детей">
            <a:extLst>
              <a:ext uri="{FF2B5EF4-FFF2-40B4-BE49-F238E27FC236}">
                <a16:creationId xmlns:a16="http://schemas.microsoft.com/office/drawing/2014/main" id="{30B43645-72F6-43D6-B1DA-56E021479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0" y="1575371"/>
            <a:ext cx="839056" cy="85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ogo_res">
            <a:extLst>
              <a:ext uri="{FF2B5EF4-FFF2-40B4-BE49-F238E27FC236}">
                <a16:creationId xmlns:a16="http://schemas.microsoft.com/office/drawing/2014/main" id="{78113A0E-0500-42A7-A273-717C4D9D3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70" y="2725017"/>
            <a:ext cx="1085636" cy="93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РАСТИМДЕТЕЙ.РФ">
            <a:extLst>
              <a:ext uri="{FF2B5EF4-FFF2-40B4-BE49-F238E27FC236}">
                <a16:creationId xmlns:a16="http://schemas.microsoft.com/office/drawing/2014/main" id="{C0519E9A-54C4-42F2-9C01-8118CC51C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14" y="3889744"/>
            <a:ext cx="774974" cy="77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543B88-90C6-43C5-86B9-86FFAF2D62DC}"/>
              </a:ext>
            </a:extLst>
          </p:cNvPr>
          <p:cNvSpPr txBox="1"/>
          <p:nvPr/>
        </p:nvSpPr>
        <p:spPr>
          <a:xfrm>
            <a:off x="2535148" y="1624941"/>
            <a:ext cx="88430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C0C0C"/>
                </a:solidFill>
                <a:latin typeface="-apple-system"/>
                <a:ea typeface="Tahoma" pitchFamily="34" charset="0"/>
                <a:cs typeface="Tahoma" pitchFamily="34" charset="0"/>
              </a:rPr>
              <a:t>Фонд поддержки детей, находящихся в трудной жизненной ситуации </a:t>
            </a:r>
          </a:p>
          <a:p>
            <a:r>
              <a:rPr lang="en-US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fond-detyam.ru</a:t>
            </a:r>
            <a:endParaRPr lang="ru-RU" sz="1600" b="1" i="1" dirty="0">
              <a:solidFill>
                <a:schemeClr val="accent1"/>
              </a:solidFill>
              <a:latin typeface="-apple-system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4DE6A3-4EA6-4CA8-BD24-70308849F627}"/>
              </a:ext>
            </a:extLst>
          </p:cNvPr>
          <p:cNvSpPr txBox="1"/>
          <p:nvPr/>
        </p:nvSpPr>
        <p:spPr>
          <a:xfrm>
            <a:off x="2535147" y="3939512"/>
            <a:ext cx="88643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C0C0C"/>
                </a:solidFill>
                <a:latin typeface="-apple-system"/>
                <a:ea typeface="Tahoma" pitchFamily="34" charset="0"/>
                <a:cs typeface="Tahoma" pitchFamily="34" charset="0"/>
              </a:rPr>
              <a:t>Федеральный портал информационно-просветительской поддержки современных родителей «Растим детей»</a:t>
            </a:r>
            <a:r>
              <a:rPr lang="de-DE" sz="1600" i="1" dirty="0">
                <a:solidFill>
                  <a:srgbClr val="0C0C0C"/>
                </a:solidFill>
                <a:latin typeface="-apple-system"/>
                <a:ea typeface="Tahoma" pitchFamily="34" charset="0"/>
                <a:cs typeface="Tahoma" pitchFamily="34" charset="0"/>
              </a:rPr>
              <a:t> </a:t>
            </a:r>
            <a:r>
              <a:rPr lang="de-DE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</a:rPr>
              <a:t>https://</a:t>
            </a:r>
            <a:r>
              <a:rPr lang="ru-RU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</a:rPr>
              <a:t>растимдетей.рф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DC414D-E6BA-43F0-955E-B55A3B7186B6}"/>
              </a:ext>
            </a:extLst>
          </p:cNvPr>
          <p:cNvSpPr txBox="1"/>
          <p:nvPr/>
        </p:nvSpPr>
        <p:spPr>
          <a:xfrm>
            <a:off x="2556553" y="2990615"/>
            <a:ext cx="69350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C0C0C"/>
                </a:solidFill>
                <a:latin typeface="-apple-system"/>
                <a:ea typeface="Tahoma" pitchFamily="34" charset="0"/>
                <a:cs typeface="Tahoma" pitchFamily="34" charset="0"/>
              </a:rPr>
              <a:t>Сайт</a:t>
            </a:r>
            <a:r>
              <a:rPr lang="ru-RU" sz="1600" dirty="0">
                <a:latin typeface="-apple-system"/>
              </a:rPr>
              <a:t> </a:t>
            </a:r>
            <a:r>
              <a:rPr lang="ru-RU" sz="1600" i="1" dirty="0">
                <a:solidFill>
                  <a:srgbClr val="0C0C0C"/>
                </a:solidFill>
                <a:latin typeface="-apple-system"/>
                <a:ea typeface="Tahoma" pitchFamily="34" charset="0"/>
                <a:cs typeface="Tahoma" pitchFamily="34" charset="0"/>
              </a:rPr>
              <a:t>для родителей «Я – родитель»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D05316-949C-4B8E-B112-28BC3839F2A8}"/>
              </a:ext>
            </a:extLst>
          </p:cNvPr>
          <p:cNvSpPr txBox="1"/>
          <p:nvPr/>
        </p:nvSpPr>
        <p:spPr>
          <a:xfrm>
            <a:off x="6415159" y="2987713"/>
            <a:ext cx="53588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ya-roditel.ru</a:t>
            </a:r>
            <a:endParaRPr lang="ru-RU" sz="1600" b="1" i="1" dirty="0">
              <a:solidFill>
                <a:schemeClr val="accent1"/>
              </a:solidFill>
              <a:latin typeface="-apple-system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20FB0A-F664-46C3-8440-3F7EE8F07970}"/>
              </a:ext>
            </a:extLst>
          </p:cNvPr>
          <p:cNvSpPr txBox="1"/>
          <p:nvPr/>
        </p:nvSpPr>
        <p:spPr>
          <a:xfrm>
            <a:off x="269576" y="5233059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netaddiction.ru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90B3FC-467C-4932-A5B1-E26F65DA2F6C}"/>
              </a:ext>
            </a:extLst>
          </p:cNvPr>
          <p:cNvSpPr txBox="1"/>
          <p:nvPr/>
        </p:nvSpPr>
        <p:spPr>
          <a:xfrm>
            <a:off x="2535146" y="5099650"/>
            <a:ext cx="86628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C0C0C"/>
                </a:solidFill>
                <a:latin typeface="-apple-system"/>
                <a:ea typeface="Tahoma" pitchFamily="34" charset="0"/>
                <a:cs typeface="Tahoma" pitchFamily="34" charset="0"/>
              </a:rPr>
              <a:t>Информационный портал о всех видах зависимостей, связанных с компьютерами и мобильными устройствами, о профилактике и лечении </a:t>
            </a:r>
            <a:r>
              <a:rPr lang="ru-RU" sz="1600" i="1" dirty="0" err="1">
                <a:solidFill>
                  <a:srgbClr val="0C0C0C"/>
                </a:solidFill>
                <a:latin typeface="-apple-system"/>
                <a:ea typeface="Tahoma" pitchFamily="34" charset="0"/>
                <a:cs typeface="Tahoma" pitchFamily="34" charset="0"/>
              </a:rPr>
              <a:t>интернет-аддикций</a:t>
            </a:r>
            <a:endParaRPr lang="ru-RU" sz="1600" i="1" dirty="0">
              <a:solidFill>
                <a:srgbClr val="0C0C0C"/>
              </a:solidFill>
              <a:latin typeface="-apple-system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80563823-1697-4AB5-BC54-D67CC88BC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508792" y="5835581"/>
            <a:ext cx="1378465" cy="91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550818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0891" y="1023116"/>
            <a:ext cx="1099021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u="sng" spc="-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Телефоны экстренных служб и информационные порталы помощи семье и детям</a:t>
            </a:r>
          </a:p>
          <a:p>
            <a:pPr lvl="0" algn="just" defTabSz="685800" fontAlgn="base">
              <a:spcBef>
                <a:spcPct val="0"/>
              </a:spcBef>
              <a:spcAft>
                <a:spcPct val="0"/>
              </a:spcAft>
            </a:pPr>
            <a:endParaRPr lang="ru-RU" sz="1600" i="1" dirty="0">
              <a:latin typeface="-apple-system"/>
              <a:cs typeface="Arial" pitchFamily="34" charset="0"/>
            </a:endParaRPr>
          </a:p>
          <a:p>
            <a:pPr lvl="0"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i="1" dirty="0">
              <a:solidFill>
                <a:srgbClr val="C00000"/>
              </a:solidFill>
              <a:latin typeface="-apple-system"/>
              <a:ea typeface="Tahoma" pitchFamily="34" charset="0"/>
              <a:cs typeface="Tahoma" pitchFamily="34" charset="0"/>
            </a:endParaRPr>
          </a:p>
          <a:p>
            <a:pPr lvl="0"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C00000"/>
                </a:solidFill>
                <a:latin typeface="-apple-system"/>
                <a:ea typeface="Tahoma" pitchFamily="34" charset="0"/>
                <a:cs typeface="Tahoma" pitchFamily="34" charset="0"/>
              </a:rPr>
              <a:t>8-800-2000-122</a:t>
            </a:r>
            <a:r>
              <a:rPr lang="ru-RU" sz="1600" i="1" dirty="0">
                <a:solidFill>
                  <a:srgbClr val="C00000"/>
                </a:solidFill>
                <a:latin typeface="-apple-system"/>
                <a:ea typeface="Tahoma" pitchFamily="34" charset="0"/>
                <a:cs typeface="Tahoma" pitchFamily="34" charset="0"/>
              </a:rPr>
              <a:t> </a:t>
            </a:r>
            <a:r>
              <a:rPr lang="ru-RU" sz="1600" i="1" dirty="0">
                <a:latin typeface="-apple-system"/>
                <a:ea typeface="Tahoma" pitchFamily="34" charset="0"/>
                <a:cs typeface="Tahoma" pitchFamily="34" charset="0"/>
              </a:rPr>
              <a:t>– </a:t>
            </a:r>
            <a:r>
              <a:rPr lang="ru-RU" sz="1600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</a:rPr>
              <a:t>«</a:t>
            </a:r>
            <a:r>
              <a:rPr lang="ru-RU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</a:rPr>
              <a:t>Всероссийский Детский телефон доверия»</a:t>
            </a:r>
            <a:r>
              <a:rPr lang="ru-RU" sz="1600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</a:rPr>
              <a:t> </a:t>
            </a:r>
            <a:r>
              <a:rPr lang="ru-RU" sz="1600" i="1" dirty="0">
                <a:latin typeface="-apple-system"/>
                <a:ea typeface="Tahoma" pitchFamily="34" charset="0"/>
                <a:cs typeface="Tahoma" pitchFamily="34" charset="0"/>
              </a:rPr>
              <a:t>(службы экстренной психологической помощи) для детей, подростков и их родителей. Круглосуточный единый номер. </a:t>
            </a:r>
          </a:p>
          <a:p>
            <a:pPr lvl="0"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i="1" dirty="0">
              <a:latin typeface="-apple-system"/>
              <a:ea typeface="Tahoma" pitchFamily="34" charset="0"/>
              <a:cs typeface="Tahoma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C00000"/>
                </a:solidFill>
                <a:latin typeface="-apple-system"/>
                <a:ea typeface="Tahoma" pitchFamily="34" charset="0"/>
                <a:cs typeface="Tahoma" pitchFamily="34" charset="0"/>
              </a:rPr>
              <a:t>8-495-626-37-07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-apple-system"/>
              </a:rPr>
              <a:t> - </a:t>
            </a:r>
            <a:r>
              <a:rPr lang="ru-RU" sz="1600" i="1" dirty="0">
                <a:latin typeface="-apple-system"/>
                <a:ea typeface="Tahoma" pitchFamily="34" charset="0"/>
                <a:cs typeface="Tahoma" pitchFamily="34" charset="0"/>
              </a:rPr>
              <a:t>Телефон горячей линии </a:t>
            </a:r>
            <a:r>
              <a:rPr lang="ru-RU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</a:rPr>
              <a:t>Центра экстренной психологической помощи МЧС России.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i="1" dirty="0">
              <a:solidFill>
                <a:srgbClr val="C00000"/>
              </a:solidFill>
              <a:latin typeface="-apple-system"/>
              <a:ea typeface="Tahoma" pitchFamily="34" charset="0"/>
              <a:cs typeface="Tahoma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C00000"/>
                </a:solidFill>
                <a:latin typeface="-apple-system"/>
                <a:ea typeface="Tahoma" pitchFamily="34" charset="0"/>
                <a:cs typeface="Tahoma" pitchFamily="34" charset="0"/>
              </a:rPr>
              <a:t>8-495-637-70-70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-apple-system"/>
              </a:rPr>
              <a:t> - Телефон психологической поддержки в </a:t>
            </a:r>
            <a:r>
              <a:rPr lang="ru-RU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</a:rPr>
              <a:t>Центре социальной и судебной психиатрии имени В.П. Сербского.</a:t>
            </a:r>
            <a:endParaRPr lang="ru-RU" sz="16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lvl="0"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i="1" dirty="0">
              <a:solidFill>
                <a:srgbClr val="0F243E"/>
              </a:solidFill>
              <a:latin typeface="-apple-system"/>
              <a:ea typeface="Tahoma" pitchFamily="34" charset="0"/>
              <a:cs typeface="Tahoma" pitchFamily="34" charset="0"/>
            </a:endParaRPr>
          </a:p>
          <a:p>
            <a:pPr lvl="0"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C00000"/>
                </a:solidFill>
                <a:latin typeface="-apple-system"/>
                <a:ea typeface="Tahoma" pitchFamily="34" charset="0"/>
                <a:cs typeface="Tahoma" pitchFamily="34" charset="0"/>
              </a:rPr>
              <a:t>8-800-250-00-15</a:t>
            </a:r>
            <a:r>
              <a:rPr lang="ru-RU" sz="1600" i="1" dirty="0">
                <a:latin typeface="-apple-system"/>
                <a:ea typeface="Tahoma" pitchFamily="34" charset="0"/>
                <a:cs typeface="Tahoma" pitchFamily="34" charset="0"/>
              </a:rPr>
              <a:t> – Горячая линия </a:t>
            </a:r>
            <a:r>
              <a:rPr lang="ru-RU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</a:rPr>
              <a:t>«Дети Онлайн»</a:t>
            </a:r>
            <a:r>
              <a:rPr lang="ru-RU" sz="1600" i="1" dirty="0">
                <a:latin typeface="-apple-system"/>
                <a:ea typeface="Tahoma" pitchFamily="34" charset="0"/>
                <a:cs typeface="Tahoma" pitchFamily="34" charset="0"/>
              </a:rPr>
              <a:t>.  Консультирование взрослых по вопросам: как оградить детей от негативного контента, преследования, шантажа, домогательства в Интернете. </a:t>
            </a:r>
          </a:p>
          <a:p>
            <a:pPr lvl="0"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i="1" dirty="0">
              <a:solidFill>
                <a:srgbClr val="0F243E"/>
              </a:solidFill>
              <a:latin typeface="-apple-system"/>
              <a:ea typeface="Tahoma" pitchFamily="34" charset="0"/>
              <a:cs typeface="Tahoma" pitchFamily="34" charset="0"/>
            </a:endParaRPr>
          </a:p>
          <a:p>
            <a:pPr lvl="0"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C00000"/>
                </a:solidFill>
                <a:latin typeface="-apple-system"/>
                <a:ea typeface="Tahoma" pitchFamily="34" charset="0"/>
                <a:cs typeface="Tahoma" pitchFamily="34" charset="0"/>
              </a:rPr>
              <a:t>8-800-2000-985</a:t>
            </a:r>
            <a:r>
              <a:rPr lang="ru-RU" sz="1600" i="1" dirty="0">
                <a:latin typeface="-apple-system"/>
                <a:ea typeface="Tahoma" pitchFamily="34" charset="0"/>
                <a:cs typeface="Tahoma" pitchFamily="34" charset="0"/>
              </a:rPr>
              <a:t> – круглосуточная горячая</a:t>
            </a:r>
            <a:r>
              <a:rPr lang="ru-RU" sz="1600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</a:rPr>
              <a:t>линия для приемных родителей</a:t>
            </a:r>
            <a:r>
              <a:rPr lang="ru-RU" sz="1600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</a:rPr>
              <a:t>. </a:t>
            </a:r>
            <a:r>
              <a:rPr lang="ru-RU" sz="1600" i="1" dirty="0">
                <a:latin typeface="-apple-system"/>
                <a:ea typeface="Tahoma" pitchFamily="34" charset="0"/>
                <a:cs typeface="Tahoma" pitchFamily="34" charset="0"/>
              </a:rPr>
              <a:t>Психологи помогут приемным родителям преодолеть сложную ситуацию, окажут помощь и поддержку. </a:t>
            </a:r>
            <a:endParaRPr lang="ru-RU" sz="1600" dirty="0">
              <a:latin typeface="-apple-system"/>
              <a:ea typeface="Tahoma" pitchFamily="34" charset="0"/>
              <a:cs typeface="Tahoma" pitchFamily="34" charset="0"/>
            </a:endParaRPr>
          </a:p>
          <a:p>
            <a:pPr lvl="0"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-apple-system"/>
              <a:cs typeface="Arial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C138628-D8AA-4DA2-8831-847F9B2F9C07}"/>
              </a:ext>
            </a:extLst>
          </p:cNvPr>
          <p:cNvSpPr/>
          <p:nvPr/>
        </p:nvSpPr>
        <p:spPr>
          <a:xfrm>
            <a:off x="627017" y="5248228"/>
            <a:ext cx="109902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C00000"/>
                </a:solidFill>
                <a:latin typeface="-apple-system"/>
                <a:ea typeface="Tahoma" pitchFamily="34" charset="0"/>
                <a:cs typeface="Tahoma" pitchFamily="34" charset="0"/>
              </a:rPr>
              <a:t>8-800-100-00-19</a:t>
            </a:r>
            <a:r>
              <a:rPr lang="ru-RU" sz="1600" i="1" dirty="0">
                <a:latin typeface="-apple-system"/>
                <a:ea typeface="Tahoma" pitchFamily="34" charset="0"/>
                <a:cs typeface="Tahoma" pitchFamily="34" charset="0"/>
              </a:rPr>
              <a:t> – номер телефона </a:t>
            </a:r>
            <a:r>
              <a:rPr lang="ru-RU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</a:rPr>
              <a:t>министерства труда и социального развития НСО по вопросам опеки и попечительства, защиты прав детей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-apple-system"/>
                <a:ea typeface="Tahoma" pitchFamily="34" charset="0"/>
                <a:cs typeface="Tahoma" pitchFamily="34" charset="0"/>
              </a:rPr>
              <a:t>.</a:t>
            </a:r>
            <a:endParaRPr lang="ru-RU" sz="1600" dirty="0">
              <a:latin typeface="-apple-system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8567" y="1243149"/>
            <a:ext cx="11254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C00000"/>
                </a:solidFill>
                <a:latin typeface="-apple-system"/>
                <a:ea typeface="Tahoma" pitchFamily="34" charset="0"/>
                <a:cs typeface="Tahoma" pitchFamily="34" charset="0"/>
              </a:rPr>
              <a:t>8-800-700-50-50</a:t>
            </a:r>
            <a:r>
              <a:rPr lang="ru-RU" sz="1600" b="1" i="1" dirty="0">
                <a:solidFill>
                  <a:srgbClr val="C00000"/>
                </a:solidFill>
                <a:latin typeface="-apple-system"/>
                <a:ea typeface="Tahoma" pitchFamily="34" charset="0"/>
                <a:cs typeface="Tahoma" pitchFamily="34" charset="0"/>
              </a:rPr>
              <a:t> </a:t>
            </a:r>
            <a:r>
              <a:rPr lang="ru-RU" sz="1600" i="1" dirty="0">
                <a:latin typeface="-apple-system"/>
                <a:ea typeface="Tahoma" pitchFamily="34" charset="0"/>
                <a:cs typeface="Tahoma" pitchFamily="34" charset="0"/>
              </a:rPr>
              <a:t>- </a:t>
            </a:r>
            <a:r>
              <a:rPr lang="ru-RU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</a:rPr>
              <a:t>Федеральная горячая линия по вопросам наркомании и алкозависимости</a:t>
            </a:r>
            <a:r>
              <a:rPr lang="ru-RU" sz="1600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</a:rPr>
              <a:t>.</a:t>
            </a:r>
            <a:r>
              <a:rPr lang="ru-RU" sz="1600" dirty="0">
                <a:solidFill>
                  <a:srgbClr val="C00000"/>
                </a:solidFill>
                <a:latin typeface="-apple-system"/>
                <a:ea typeface="Tahoma" pitchFamily="34" charset="0"/>
                <a:cs typeface="Tahoma" pitchFamily="34" charset="0"/>
              </a:rPr>
              <a:t> </a:t>
            </a:r>
            <a:r>
              <a:rPr lang="ru-RU" sz="1600" i="1" dirty="0">
                <a:latin typeface="-apple-system"/>
                <a:ea typeface="Tahoma" pitchFamily="34" charset="0"/>
                <a:cs typeface="Tahoma" pitchFamily="34" charset="0"/>
              </a:rPr>
              <a:t>Помощь по вопросам лечения нарко- и алкозависимости, детоксикации, реабилитации и ресоциализации. Круглосуточный  и бесплатный номер.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4DED23-5BE2-4241-9D4E-4F6DA0B5CA81}"/>
              </a:ext>
            </a:extLst>
          </p:cNvPr>
          <p:cNvSpPr txBox="1"/>
          <p:nvPr/>
        </p:nvSpPr>
        <p:spPr>
          <a:xfrm>
            <a:off x="486524" y="1939834"/>
            <a:ext cx="11267112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itchFamily="34" charset="0"/>
            </a:endParaRPr>
          </a:p>
          <a:p>
            <a:pPr marR="0" lvl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8-800-200-19-10</a:t>
            </a: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– круглосуточная  горячая линия</a:t>
            </a: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«Ребенок в опасности»</a:t>
            </a: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Следственного комитета РФ. Для детей и их законных представителей,  и всех неравнодушных граждан, которые обладают информацией о совершенном или готовящемся преступлении против несовершеннолетнего.  Звонок бесплатный с любого телефона.</a:t>
            </a:r>
          </a:p>
          <a:p>
            <a:pPr marR="0" lvl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-apple-system"/>
              <a:ea typeface="Tahoma" pitchFamily="34" charset="0"/>
              <a:cs typeface="Tahoma" pitchFamily="34" charset="0"/>
            </a:endParaRPr>
          </a:p>
          <a:p>
            <a:pPr marR="0" lvl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8-800-2000-200 </a:t>
            </a:r>
            <a:r>
              <a:rPr lang="ru-RU" sz="1600" i="1" dirty="0">
                <a:latin typeface="-apple-system"/>
                <a:ea typeface="Tahoma" pitchFamily="34" charset="0"/>
                <a:cs typeface="Tahoma" pitchFamily="34" charset="0"/>
              </a:rPr>
              <a:t>–</a:t>
            </a:r>
            <a:r>
              <a:rPr lang="ru-RU" sz="1600" b="1" i="1" dirty="0">
                <a:solidFill>
                  <a:srgbClr val="C00000"/>
                </a:solidFill>
                <a:latin typeface="-apple-system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Здоровая Россия.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Проект министерства здравоохранения РФ. Консультация по вопросам здорового образа жизни, отказа от курения, табака, употребления алкоголя и наркотиков. Сайт: </a:t>
            </a:r>
            <a:r>
              <a:rPr lang="en-US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ru-RU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ru-RU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600" b="1" i="1" dirty="0" err="1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takzdorovo</a:t>
            </a:r>
            <a:r>
              <a:rPr lang="ru-RU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lang="ru-RU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ru-RU" sz="1600" b="1" i="1" dirty="0">
              <a:solidFill>
                <a:schemeClr val="accent1"/>
              </a:solidFill>
              <a:latin typeface="-apple-system"/>
              <a:ea typeface="Tahoma" pitchFamily="34" charset="0"/>
              <a:cs typeface="Tahoma" pitchFamily="34" charset="0"/>
            </a:endParaRPr>
          </a:p>
          <a:p>
            <a:pPr marR="0" lvl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-apple-system"/>
              <a:ea typeface="Tahoma" pitchFamily="34" charset="0"/>
              <a:cs typeface="Tahoma" pitchFamily="34" charset="0"/>
            </a:endParaRPr>
          </a:p>
          <a:p>
            <a:pPr marR="0" lvl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335-66-39</a:t>
            </a: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 </a:t>
            </a:r>
            <a:r>
              <a:rPr lang="ru-RU" sz="1600" i="1" dirty="0">
                <a:latin typeface="-apple-system"/>
                <a:ea typeface="Tahoma" pitchFamily="34" charset="0"/>
                <a:cs typeface="Tahoma" pitchFamily="34" charset="0"/>
              </a:rPr>
              <a:t>- </a:t>
            </a: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городская 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служба экстренной психологической помощи</a:t>
            </a: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– ежедневно с 14-00 до 07-00. Звонок бесплатный с любого телефона. </a:t>
            </a:r>
          </a:p>
          <a:p>
            <a:pPr marR="0" lvl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-apple-system"/>
              <a:ea typeface="Tahoma" pitchFamily="34" charset="0"/>
              <a:cs typeface="Tahoma" pitchFamily="34" charset="0"/>
            </a:endParaRPr>
          </a:p>
          <a:p>
            <a:pPr marR="0" lvl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Информационный портал по проблемам буллинга</a:t>
            </a: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: </a:t>
            </a:r>
            <a:r>
              <a:rPr kumimoji="0" lang="en-US" sz="1600" b="0" i="1" u="sng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http</a:t>
            </a:r>
            <a:r>
              <a:rPr kumimoji="0" lang="ru-RU" sz="1600" b="0" i="1" u="sng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://</a:t>
            </a:r>
            <a:r>
              <a:rPr kumimoji="0" lang="en-US" sz="1600" b="0" i="1" u="sng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druzhbacn</a:t>
            </a:r>
            <a:r>
              <a:rPr kumimoji="0" lang="ru-RU" sz="1600" b="0" i="1" u="sng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.</a:t>
            </a:r>
            <a:r>
              <a:rPr kumimoji="0" lang="en-US" sz="1600" b="0" i="1" u="sng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cartoonetwork</a:t>
            </a:r>
            <a:r>
              <a:rPr kumimoji="0" lang="ru-RU" sz="1600" b="0" i="1" u="sng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.</a:t>
            </a:r>
            <a:r>
              <a:rPr kumimoji="0" lang="en-US" sz="1600" b="0" i="1" u="sng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ru</a:t>
            </a:r>
            <a:r>
              <a:rPr kumimoji="0" lang="ru-RU" sz="1600" b="0" i="1" u="sng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/#/</a:t>
            </a:r>
            <a:r>
              <a:rPr kumimoji="0" lang="en-US" sz="1600" b="0" i="1" u="sng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get</a:t>
            </a:r>
            <a:r>
              <a:rPr kumimoji="0" lang="ru-RU" sz="1600" b="0" i="1" u="sng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-</a:t>
            </a:r>
            <a:r>
              <a:rPr kumimoji="0" lang="en-US" sz="1600" b="0" i="1" u="sng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  <a:ea typeface="Tahoma" pitchFamily="34" charset="0"/>
                <a:cs typeface="Tahoma" pitchFamily="34" charset="0"/>
              </a:rPr>
              <a:t>help</a:t>
            </a:r>
            <a:endParaRPr lang="ru-RU" sz="1600" u="sng" dirty="0">
              <a:solidFill>
                <a:schemeClr val="accent2">
                  <a:lumMod val="75000"/>
                </a:schemeClr>
              </a:solidFill>
              <a:latin typeface="-apple-system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7DA14F83-2E87-4321-9668-2CDA41BF2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485" y="6032072"/>
            <a:ext cx="1159792" cy="75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8" y="844168"/>
            <a:ext cx="11425647" cy="990600"/>
          </a:xfrm>
        </p:spPr>
        <p:txBody>
          <a:bodyPr>
            <a:normAutofit fontScale="90000"/>
          </a:bodyPr>
          <a:lstStyle/>
          <a:p>
            <a:r>
              <a:rPr lang="ru-RU" sz="27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Tahoma" pitchFamily="34" charset="0"/>
                <a:cs typeface="Tahoma" pitchFamily="34" charset="0"/>
              </a:rPr>
              <a:t>Организации, осуществляющие помощь детям и подросткам  с отклоняющимся поведением</a:t>
            </a:r>
            <a:b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>
              <a:latin typeface="-apple-system"/>
            </a:endParaRPr>
          </a:p>
        </p:txBody>
      </p:sp>
      <p:sp>
        <p:nvSpPr>
          <p:cNvPr id="4" name="Содержимое 3">
            <a:extLst>
              <a:ext uri="{FF2B5EF4-FFF2-40B4-BE49-F238E27FC236}">
                <a16:creationId xmlns:a16="http://schemas.microsoft.com/office/drawing/2014/main" id="{E5B25789-E993-E246-BF9F-22B1FC46074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35281" y="1572257"/>
            <a:ext cx="11538857" cy="4451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9225" algn="just">
              <a:spcAft>
                <a:spcPts val="0"/>
              </a:spcAft>
            </a:pPr>
            <a:endParaRPr lang="ru-RU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149225" indent="-342900" algn="just">
              <a:spcAft>
                <a:spcPts val="1000"/>
              </a:spcAft>
              <a:tabLst>
                <a:tab pos="90170" algn="l"/>
                <a:tab pos="318770" algn="l"/>
              </a:tabLst>
            </a:pPr>
            <a:r>
              <a:rPr lang="ru-RU" sz="1600" i="1" dirty="0">
                <a:effectLst/>
                <a:latin typeface="-apple-system"/>
                <a:ea typeface="Tahoma" pitchFamily="34" charset="0"/>
                <a:cs typeface="Tahoma" pitchFamily="34" charset="0"/>
              </a:rPr>
              <a:t>ГБУЗ НСО </a:t>
            </a:r>
            <a:r>
              <a:rPr lang="ru-RU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</a:rPr>
              <a:t>«НОДКПНД» </a:t>
            </a:r>
            <a:r>
              <a:rPr lang="ru-RU" sz="1600" i="1" dirty="0">
                <a:latin typeface="-apple-system"/>
                <a:ea typeface="Tahoma" pitchFamily="34" charset="0"/>
                <a:cs typeface="Tahoma" pitchFamily="34" charset="0"/>
              </a:rPr>
              <a:t>«Новосибирский областной детский клинический психоневрологический диспансер»</a:t>
            </a:r>
            <a:r>
              <a:rPr lang="ru-RU" sz="1600" dirty="0">
                <a:effectLst/>
                <a:latin typeface="-apple-system"/>
                <a:ea typeface="Tahoma" pitchFamily="34" charset="0"/>
                <a:cs typeface="Tahoma" pitchFamily="34" charset="0"/>
              </a:rPr>
              <a:t>;</a:t>
            </a:r>
          </a:p>
          <a:p>
            <a:pPr marL="342900" marR="149225" indent="-342900" algn="just">
              <a:spcAft>
                <a:spcPts val="1000"/>
              </a:spcAft>
              <a:tabLst>
                <a:tab pos="90170" algn="l"/>
                <a:tab pos="318770" algn="l"/>
              </a:tabLst>
            </a:pPr>
            <a:r>
              <a:rPr lang="ru-RU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</a:rPr>
              <a:t>Центральная ПМПК Новосибирской области</a:t>
            </a:r>
            <a:r>
              <a:rPr lang="ru-RU" sz="1600" dirty="0">
                <a:latin typeface="-apple-system"/>
                <a:ea typeface="Tahoma" pitchFamily="34" charset="0"/>
                <a:cs typeface="Tahoma" pitchFamily="34" charset="0"/>
              </a:rPr>
              <a:t>;</a:t>
            </a:r>
          </a:p>
          <a:p>
            <a:pPr marL="342900" marR="149225" lvl="0" indent="-342900" algn="just">
              <a:spcAft>
                <a:spcPts val="1000"/>
              </a:spcAft>
              <a:tabLst>
                <a:tab pos="90170" algn="l"/>
                <a:tab pos="318770" algn="l"/>
              </a:tabLst>
            </a:pPr>
            <a:r>
              <a:rPr lang="ru-RU" sz="1600" i="1" dirty="0">
                <a:latin typeface="-apple-system"/>
                <a:ea typeface="Tahoma" pitchFamily="34" charset="0"/>
                <a:cs typeface="Tahoma" pitchFamily="34" charset="0"/>
              </a:rPr>
              <a:t>МКУ ДПО «ГЦОиЗ «Магистр», </a:t>
            </a:r>
            <a:r>
              <a:rPr lang="ru-RU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</a:rPr>
              <a:t>ТПМПК города Новосибирска, </a:t>
            </a:r>
            <a:r>
              <a:rPr lang="ru-RU" sz="1600" i="1" dirty="0">
                <a:latin typeface="-apple-system"/>
                <a:ea typeface="Tahoma" pitchFamily="34" charset="0"/>
                <a:cs typeface="Tahoma" pitchFamily="34" charset="0"/>
              </a:rPr>
              <a:t>отдел практической психологии, отдел кризисной психологии;</a:t>
            </a:r>
            <a:endParaRPr lang="ru-RU" sz="1600" dirty="0">
              <a:effectLst/>
              <a:latin typeface="-apple-system"/>
              <a:ea typeface="Tahoma" pitchFamily="34" charset="0"/>
              <a:cs typeface="Tahoma" pitchFamily="34" charset="0"/>
            </a:endParaRPr>
          </a:p>
          <a:p>
            <a:pPr marL="342900" marR="149225" lvl="0" indent="-342900" algn="just">
              <a:spcAft>
                <a:spcPts val="1000"/>
              </a:spcAft>
              <a:tabLst>
                <a:tab pos="90170" algn="l"/>
                <a:tab pos="318770" algn="l"/>
              </a:tabLst>
            </a:pPr>
            <a:r>
              <a:rPr lang="ru-RU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</a:rPr>
              <a:t>МКУ «Городской центр психолого-педагогической поддержки молодежи «Родник»</a:t>
            </a:r>
            <a:r>
              <a:rPr lang="ru-RU" sz="1600" i="1" dirty="0">
                <a:solidFill>
                  <a:srgbClr val="333333"/>
                </a:solidFill>
                <a:latin typeface="-apple-system"/>
                <a:ea typeface="Tahoma" pitchFamily="34" charset="0"/>
                <a:cs typeface="Tahoma" pitchFamily="34" charset="0"/>
              </a:rPr>
              <a:t>;</a:t>
            </a:r>
          </a:p>
          <a:p>
            <a:pPr marL="342900" marR="149225" indent="-342900" algn="just">
              <a:spcAft>
                <a:spcPts val="1000"/>
              </a:spcAft>
              <a:tabLst>
                <a:tab pos="90170" algn="l"/>
                <a:tab pos="318770" algn="l"/>
              </a:tabLst>
            </a:pPr>
            <a:r>
              <a:rPr lang="ru-RU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</a:rPr>
              <a:t>ФГБУ «Центр защиты прав и интересов детей»</a:t>
            </a:r>
            <a:r>
              <a:rPr lang="ru-RU" sz="1600" i="1" dirty="0">
                <a:latin typeface="-apple-system"/>
                <a:ea typeface="Tahoma" pitchFamily="34" charset="0"/>
                <a:cs typeface="Tahoma" pitchFamily="34" charset="0"/>
              </a:rPr>
              <a:t>, </a:t>
            </a:r>
            <a:r>
              <a:rPr lang="en-US" sz="1600" i="1" dirty="0">
                <a:latin typeface="-apple-system"/>
                <a:ea typeface="Tahoma" pitchFamily="34" charset="0"/>
                <a:cs typeface="Tahoma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http://www.fcprc.ru/</a:t>
            </a:r>
            <a:endParaRPr lang="ru-RU" sz="1600" b="1" i="1" dirty="0">
              <a:solidFill>
                <a:schemeClr val="accent1"/>
              </a:solidFill>
              <a:latin typeface="-apple-system"/>
              <a:ea typeface="Tahoma" pitchFamily="34" charset="0"/>
              <a:cs typeface="Tahoma" pitchFamily="34" charset="0"/>
            </a:endParaRPr>
          </a:p>
          <a:p>
            <a:pPr marL="342900" marR="149225" indent="-342900" algn="just">
              <a:spcAft>
                <a:spcPts val="1000"/>
              </a:spcAft>
              <a:tabLst>
                <a:tab pos="90170" algn="l"/>
                <a:tab pos="318770" algn="l"/>
              </a:tabLst>
            </a:pPr>
            <a:r>
              <a:rPr lang="ru-RU" sz="1600" i="1" dirty="0">
                <a:latin typeface="-apple-system"/>
                <a:ea typeface="Tahoma" pitchFamily="34" charset="0"/>
                <a:cs typeface="Tahoma" pitchFamily="34" charset="0"/>
              </a:rPr>
              <a:t>Федеральный ресурсный центр </a:t>
            </a:r>
            <a:r>
              <a:rPr lang="ru-RU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</a:rPr>
              <a:t>«КДНиЗП»</a:t>
            </a:r>
            <a:r>
              <a:rPr lang="ru-RU" sz="1600" i="1" dirty="0">
                <a:latin typeface="-apple-system"/>
                <a:ea typeface="Tahoma" pitchFamily="34" charset="0"/>
                <a:cs typeface="Tahoma" pitchFamily="34" charset="0"/>
              </a:rPr>
              <a:t>, </a:t>
            </a:r>
            <a:r>
              <a:rPr lang="en-US" sz="1600" i="1" dirty="0">
                <a:latin typeface="-apple-system"/>
                <a:ea typeface="Tahoma" pitchFamily="34" charset="0"/>
                <a:cs typeface="Tahoma" pitchFamily="34" charset="0"/>
              </a:rPr>
              <a:t>https://fcprc.ru</a:t>
            </a:r>
            <a:endParaRPr lang="ru-RU" sz="1600" i="1" dirty="0">
              <a:latin typeface="-apple-system"/>
              <a:ea typeface="Tahoma" pitchFamily="34" charset="0"/>
              <a:cs typeface="Tahoma" pitchFamily="34" charset="0"/>
            </a:endParaRPr>
          </a:p>
          <a:p>
            <a:pPr marL="342900" marR="149225" lvl="0" indent="-342900" algn="just">
              <a:spcAft>
                <a:spcPts val="1000"/>
              </a:spcAft>
              <a:tabLst>
                <a:tab pos="90170" algn="l"/>
                <a:tab pos="318770" algn="l"/>
              </a:tabLst>
            </a:pPr>
            <a:r>
              <a:rPr lang="ru-RU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</a:rPr>
              <a:t>Ресурсный центр медиации</a:t>
            </a:r>
            <a:r>
              <a:rPr lang="ru-RU" sz="1600" dirty="0">
                <a:latin typeface="-apple-system"/>
                <a:ea typeface="Tahoma" pitchFamily="34" charset="0"/>
                <a:cs typeface="Tahoma" pitchFamily="34" charset="0"/>
              </a:rPr>
              <a:t>,</a:t>
            </a:r>
            <a:r>
              <a:rPr lang="ru-RU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</a:rPr>
              <a:t> </a:t>
            </a:r>
            <a:r>
              <a:rPr lang="en-US" sz="1600" i="1" u="sng" dirty="0">
                <a:latin typeface="-apple-system"/>
                <a:ea typeface="Tahoma" pitchFamily="34" charset="0"/>
                <a:cs typeface="Tahoma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http://mediators.ru/</a:t>
            </a:r>
            <a:endParaRPr lang="ru-RU" sz="1600" i="1" u="sng" dirty="0">
              <a:latin typeface="-apple-system"/>
              <a:ea typeface="Tahoma" pitchFamily="34" charset="0"/>
              <a:cs typeface="Tahoma" pitchFamily="34" charset="0"/>
            </a:endParaRPr>
          </a:p>
          <a:p>
            <a:pPr marL="342900" marR="149225" indent="-342900" algn="just">
              <a:spcAft>
                <a:spcPts val="1000"/>
              </a:spcAft>
              <a:tabLst>
                <a:tab pos="90170" algn="l"/>
                <a:tab pos="318770" algn="l"/>
              </a:tabLst>
            </a:pPr>
            <a:r>
              <a:rPr lang="ru-RU" sz="1600" dirty="0">
                <a:latin typeface="-apple-system"/>
                <a:ea typeface="Tahoma" pitchFamily="34" charset="0"/>
                <a:cs typeface="Tahoma" pitchFamily="34" charset="0"/>
              </a:rPr>
              <a:t>Управление ФСКН России по НСО. </a:t>
            </a:r>
            <a:r>
              <a:rPr lang="ru-RU" sz="1600" b="1" i="1" dirty="0">
                <a:solidFill>
                  <a:schemeClr val="accent1"/>
                </a:solidFill>
                <a:latin typeface="-apple-system"/>
                <a:ea typeface="Tahoma" pitchFamily="34" charset="0"/>
                <a:cs typeface="Tahoma" pitchFamily="34" charset="0"/>
              </a:rPr>
              <a:t>«Телефон доверия»</a:t>
            </a:r>
            <a:r>
              <a:rPr lang="ru-RU" sz="1600" dirty="0">
                <a:latin typeface="-apple-system"/>
                <a:ea typeface="Tahoma" pitchFamily="34" charset="0"/>
                <a:cs typeface="Tahoma" pitchFamily="34" charset="0"/>
              </a:rPr>
              <a:t>,</a:t>
            </a:r>
            <a:r>
              <a:rPr lang="ru-RU" sz="1600" b="1" i="1" dirty="0">
                <a:latin typeface="-apple-system"/>
                <a:ea typeface="Tahoma" pitchFamily="34" charset="0"/>
                <a:cs typeface="Tahoma" pitchFamily="34" charset="0"/>
              </a:rPr>
              <a:t> </a:t>
            </a:r>
            <a:r>
              <a:rPr lang="af-ZA" sz="1600" i="1" dirty="0">
                <a:latin typeface="-apple-system"/>
                <a:ea typeface="Tahoma" pitchFamily="34" charset="0"/>
                <a:cs typeface="Tahoma" pitchFamily="34" charset="0"/>
              </a:rPr>
              <a:t>http://telefon-doveria.ru</a:t>
            </a:r>
            <a:endParaRPr lang="ru-RU" sz="16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149225" lvl="0" indent="-342900"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318770" algn="l"/>
              </a:tabLst>
            </a:pPr>
            <a:endParaRPr lang="ru-RU" sz="20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логотип магистра">
            <a:extLst>
              <a:ext uri="{FF2B5EF4-FFF2-40B4-BE49-F238E27FC236}">
                <a16:creationId xmlns:a16="http://schemas.microsoft.com/office/drawing/2014/main" id="{42AFD1AC-1E60-4C40-A079-A3F41384B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746" y="5928349"/>
            <a:ext cx="707538" cy="707538"/>
          </a:xfrm>
          <a:prstGeom prst="rect">
            <a:avLst/>
          </a:prstGeom>
          <a:noFill/>
        </p:spPr>
      </p:pic>
      <p:pic>
        <p:nvPicPr>
          <p:cNvPr id="7172" name="Picture 4" descr="МБУ Центр «Родник»">
            <a:extLst>
              <a:ext uri="{FF2B5EF4-FFF2-40B4-BE49-F238E27FC236}">
                <a16:creationId xmlns:a16="http://schemas.microsoft.com/office/drawing/2014/main" id="{E4A49E3B-D7E6-453D-B4D3-20597B4CA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19" y="5956061"/>
            <a:ext cx="1022378" cy="71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ФГБУ Центр защиты прав и интересов детей - YouTube.">
            <a:extLst>
              <a:ext uri="{FF2B5EF4-FFF2-40B4-BE49-F238E27FC236}">
                <a16:creationId xmlns:a16="http://schemas.microsoft.com/office/drawing/2014/main" id="{7BBBCE39-65F5-4E31-BF88-602774BA4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133" y="6010384"/>
            <a:ext cx="625503" cy="62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5282E48-D928-4A2B-85C3-C63ACFBDD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50" y="5982095"/>
            <a:ext cx="957626" cy="62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8E8E9E3-7769-449C-9C5A-4BC5418448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104" y="5928349"/>
            <a:ext cx="830469" cy="770668"/>
          </a:xfrm>
          <a:prstGeom prst="rect">
            <a:avLst/>
          </a:prstGeom>
        </p:spPr>
      </p:pic>
      <p:pic>
        <p:nvPicPr>
          <p:cNvPr id="17" name="Picture 6" descr="ФРЦ КДН и ЗП">
            <a:extLst>
              <a:ext uri="{FF2B5EF4-FFF2-40B4-BE49-F238E27FC236}">
                <a16:creationId xmlns:a16="http://schemas.microsoft.com/office/drawing/2014/main" id="{25181875-6BB0-4AAF-9A96-96BBFAD7B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084" y="6060951"/>
            <a:ext cx="1296195" cy="44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3A6FFADA-A692-4E8F-9860-A3764CA3C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470" y="6085090"/>
            <a:ext cx="1302471" cy="4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38912" y="2288177"/>
            <a:ext cx="11183112" cy="337015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-apple-system"/>
              </a:rPr>
              <a:t>Контакты ТПМПК г. Новосибирска МКУ ДПО «ГЦОиЗ «Магистр»:</a:t>
            </a:r>
          </a:p>
          <a:p>
            <a:endParaRPr lang="ru-RU" b="1" dirty="0">
              <a:solidFill>
                <a:srgbClr val="002060"/>
              </a:solidFill>
              <a:latin typeface="-apple-system"/>
            </a:endParaRPr>
          </a:p>
          <a:p>
            <a:endParaRPr lang="ru-RU" b="1" dirty="0">
              <a:solidFill>
                <a:schemeClr val="accent1"/>
              </a:solidFill>
              <a:latin typeface="-apple-system"/>
            </a:endParaRPr>
          </a:p>
          <a:p>
            <a:r>
              <a:rPr lang="ru-RU" b="1" dirty="0">
                <a:solidFill>
                  <a:schemeClr val="accent1"/>
                </a:solidFill>
                <a:latin typeface="-apple-system"/>
              </a:rPr>
              <a:t>Адрес: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630004, г. Новосибирск, ул. Дмитрия Шамшурина, д. 6; телефон: (383) 349-59-63 (доп.601);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-apple-system"/>
              </a:rPr>
              <a:t>ул. Прибрежная, 2,  телефон (383) 349-59-63 (доп.621);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-apple-system"/>
              </a:rPr>
              <a:t>ул. Народная, 63, телефон: (383) 349-59-63 (доп.603).</a:t>
            </a:r>
          </a:p>
          <a:p>
            <a:pPr fontAlgn="base">
              <a:lnSpc>
                <a:spcPct val="150000"/>
              </a:lnSpc>
            </a:pPr>
            <a:endParaRPr lang="ru-RU" b="1" dirty="0">
              <a:solidFill>
                <a:schemeClr val="accent1"/>
              </a:solidFill>
              <a:latin typeface="-apple-system"/>
            </a:endParaRPr>
          </a:p>
          <a:p>
            <a:pPr fontAlgn="base">
              <a:lnSpc>
                <a:spcPct val="150000"/>
              </a:lnSpc>
            </a:pPr>
            <a:r>
              <a:rPr lang="ru-RU" b="1" dirty="0">
                <a:solidFill>
                  <a:schemeClr val="accent1"/>
                </a:solidFill>
                <a:latin typeface="-apple-system"/>
              </a:rPr>
              <a:t>Официальный сайт :</a:t>
            </a:r>
            <a:r>
              <a:rPr lang="ru-RU" b="1" dirty="0">
                <a:solidFill>
                  <a:srgbClr val="FF0000"/>
                </a:solidFill>
                <a:latin typeface="-apple-system"/>
              </a:rPr>
              <a:t> </a:t>
            </a:r>
            <a:r>
              <a:rPr lang="af-ZA" dirty="0">
                <a:solidFill>
                  <a:srgbClr val="002060"/>
                </a:solidFill>
                <a:latin typeface="-apple-syste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https://magistr54.ru/</a:t>
            </a:r>
            <a:endParaRPr lang="af-ZA" dirty="0">
              <a:solidFill>
                <a:srgbClr val="002060"/>
              </a:solidFill>
              <a:latin typeface="-apple-system"/>
            </a:endParaRPr>
          </a:p>
          <a:p>
            <a:pPr fontAlgn="base">
              <a:lnSpc>
                <a:spcPct val="150000"/>
              </a:lnSpc>
            </a:pPr>
            <a:r>
              <a:rPr lang="af-ZA" b="1" dirty="0">
                <a:solidFill>
                  <a:schemeClr val="accent1"/>
                </a:solidFill>
                <a:latin typeface="-apple-system"/>
              </a:rPr>
              <a:t>E-mail: </a:t>
            </a:r>
            <a:r>
              <a:rPr lang="af-ZA" dirty="0">
                <a:solidFill>
                  <a:srgbClr val="002060"/>
                </a:solidFill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pmpk@magistr54.ru</a:t>
            </a:r>
            <a:endParaRPr lang="af-ZA" dirty="0">
              <a:solidFill>
                <a:srgbClr val="002060"/>
              </a:solidFill>
              <a:latin typeface="-apple-system"/>
            </a:endParaRPr>
          </a:p>
          <a:p>
            <a:pPr algn="ctr"/>
            <a:endParaRPr lang="ru-RU" sz="24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01333" y="491401"/>
            <a:ext cx="10189333" cy="1620000"/>
            <a:chOff x="1028654" y="460578"/>
            <a:chExt cx="10189333" cy="1620000"/>
          </a:xfrm>
        </p:grpSpPr>
        <p:sp>
          <p:nvSpPr>
            <p:cNvPr id="8" name="TextBox 7"/>
            <p:cNvSpPr txBox="1"/>
            <p:nvPr/>
          </p:nvSpPr>
          <p:spPr>
            <a:xfrm>
              <a:off x="2576137" y="603893"/>
              <a:ext cx="7032251" cy="1354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Департамент образования мэрии города Новосибирска</a:t>
              </a:r>
            </a:p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муниципальное казенное учреждение </a:t>
              </a:r>
            </a:p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дополнительного профессионального образования города Новосибирска</a:t>
              </a:r>
            </a:p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«Городской центр образования и здоровья «Магистр»</a:t>
              </a:r>
            </a:p>
            <a:p>
              <a:endParaRPr lang="ru-RU" sz="1801" b="1" dirty="0"/>
            </a:p>
          </p:txBody>
        </p:sp>
        <p:pic>
          <p:nvPicPr>
            <p:cNvPr id="9" name="Picture 2" descr="ÐÐ°ÑÑÐ¸Ð½ÐºÐ¸ Ð¿Ð¾ Ð·Ð°Ð¿ÑÐ¾ÑÑ Ð³ÐµÑÐ± Ð½Ð¾Ð²Ð¾ÑÐ¸Ð±Ð¸ÑÑÐºÐ°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654" y="460578"/>
              <a:ext cx="1517966" cy="16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8266" y="460578"/>
              <a:ext cx="1589721" cy="16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73199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6CAEE-413F-44EC-A276-24F1C6DF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85" y="432370"/>
            <a:ext cx="10972800" cy="990600"/>
          </a:xfrm>
        </p:spPr>
        <p:txBody>
          <a:bodyPr>
            <a:normAutofit fontScale="90000"/>
          </a:bodyPr>
          <a:lstStyle/>
          <a:p>
            <a:b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Антикризисная (психиатрическая) помощь детям и подросткам с суицидальным поведением на территории НСО и города Новосибирска</a:t>
            </a:r>
            <a:br>
              <a:rPr lang="ru-RU" sz="3100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1FE07F-232C-4104-A9FF-A6C22F280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2" y="2569884"/>
            <a:ext cx="11123488" cy="2681678"/>
          </a:xfrm>
        </p:spPr>
        <p:txBody>
          <a:bodyPr>
            <a:normAutofit/>
          </a:bodyPr>
          <a:lstStyle/>
          <a:p>
            <a:pPr algn="just"/>
            <a:r>
              <a:rPr lang="ru-RU" sz="1600" b="1" i="1" dirty="0">
                <a:solidFill>
                  <a:srgbClr val="002060"/>
                </a:solidFill>
                <a:latin typeface="-apple-system"/>
              </a:rPr>
              <a:t>Суицидальное поведение</a:t>
            </a:r>
            <a:r>
              <a:rPr lang="ru-RU" sz="1600" dirty="0">
                <a:latin typeface="-apple-system"/>
              </a:rPr>
              <a:t>: суициды, суицидальные попытки, другие формы суицидального поведения, включая мысли, намерения. 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-apple-system"/>
              </a:rPr>
              <a:t>Самоповреждающее поведение</a:t>
            </a:r>
            <a:r>
              <a:rPr lang="ru-RU" sz="1600" dirty="0">
                <a:latin typeface="-apple-system"/>
              </a:rPr>
              <a:t>: нанесение себе повреждений с целью справиться с тяжелыми переживаниями, болезненными воспоминаниями, ситуациями, которые трудно пережить, невозможностью контролировать свою жизнь, без суицидальных намерений. </a:t>
            </a:r>
          </a:p>
          <a:p>
            <a:pPr algn="just"/>
            <a:endParaRPr lang="ru-RU" sz="2000" dirty="0">
              <a:latin typeface="-apple-syste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71B4D6-3A9D-43D5-B279-258825D44CD3}"/>
              </a:ext>
            </a:extLst>
          </p:cNvPr>
          <p:cNvSpPr txBox="1"/>
          <p:nvPr/>
        </p:nvSpPr>
        <p:spPr>
          <a:xfrm>
            <a:off x="609600" y="1963102"/>
            <a:ext cx="111234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1" spc="-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Кабинет медико-социально-психологической помощи ГБУЗ НСО «НОДКПНД»</a:t>
            </a:r>
            <a:endParaRPr lang="ru-RU" sz="1600" dirty="0"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750151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9E3973-7F17-9E42-A876-7C96FE63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37" y="588444"/>
            <a:ext cx="11029615" cy="5681111"/>
          </a:xfrm>
        </p:spPr>
        <p:txBody>
          <a:bodyPr/>
          <a:lstStyle/>
          <a:p>
            <a:pPr algn="just"/>
            <a:endParaRPr lang="ru-RU" sz="2800" b="1" i="1" spc="-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2400" b="1" i="1" spc="-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8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Проведение </a:t>
            </a:r>
            <a:r>
              <a:rPr lang="ru-RU" sz="1800" b="1" i="1" dirty="0">
                <a:solidFill>
                  <a:srgbClr val="002060"/>
                </a:solidFill>
                <a:latin typeface="-apple-system"/>
              </a:rPr>
              <a:t>квалифицированного</a:t>
            </a:r>
            <a:r>
              <a:rPr lang="ru-RU" sz="1800" i="1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i="1" dirty="0">
                <a:solidFill>
                  <a:srgbClr val="002060"/>
                </a:solidFill>
                <a:latin typeface="-apple-system"/>
              </a:rPr>
              <a:t>обследования </a:t>
            </a:r>
            <a:r>
              <a:rPr lang="ru-RU" sz="18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800" b="1" i="1" dirty="0">
                <a:solidFill>
                  <a:srgbClr val="002060"/>
                </a:solidFill>
                <a:latin typeface="-apple-system"/>
              </a:rPr>
              <a:t> составление развернутого коллегиального заключения ПМПК </a:t>
            </a:r>
            <a:r>
              <a:rPr lang="ru-RU" sz="18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имеет существенное значение  для организации обучения и воспитания </a:t>
            </a:r>
            <a:r>
              <a:rPr lang="ru-RU" sz="18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обучающихся</a:t>
            </a:r>
            <a:r>
              <a:rPr lang="ru-RU" sz="18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с отклоняющимся поведением, а также и для дальнейшей 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  <a:latin typeface="-apple-system"/>
                <a:cs typeface="Times New Roman" panose="02020603050405020304" pitchFamily="18" charset="0"/>
              </a:rPr>
              <a:t>профилактики  отклонений в поведении </a:t>
            </a:r>
            <a:r>
              <a:rPr lang="ru-RU" sz="18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8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правонарушений, 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  <a:latin typeface="-apple-system"/>
                <a:cs typeface="Times New Roman" panose="02020603050405020304" pitchFamily="18" charset="0"/>
              </a:rPr>
              <a:t>оказании антикризисной помощи</a:t>
            </a:r>
            <a:r>
              <a:rPr lang="ru-RU" sz="18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pic>
        <p:nvPicPr>
          <p:cNvPr id="9" name="Picture 14" descr="C:\Users\user\Desktop\95da49c697a6f03b9a8b458e40c906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8553" y="5474357"/>
            <a:ext cx="1512258" cy="1062035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45821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CEA144C-FAB7-BF4D-9EC7-814649A8055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9379" y="882236"/>
            <a:ext cx="11128075" cy="507913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b="1" i="1" spc="-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Две категории обучающихся с отклоняющимся поведением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i="1" spc="-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на ПМПК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b="1" i="1" spc="-100" dirty="0">
              <a:solidFill>
                <a:schemeClr val="tx2"/>
              </a:solidFill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600" dirty="0">
                <a:solidFill>
                  <a:schemeClr val="tx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о инициативе законных представителей </a:t>
            </a:r>
            <a:r>
              <a:rPr lang="ru-RU" sz="1600" dirty="0">
                <a:solidFill>
                  <a:schemeClr val="tx1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(законных представителей, родителей</a:t>
            </a:r>
            <a:r>
              <a:rPr lang="ru-RU" sz="1600" dirty="0">
                <a:solidFill>
                  <a:schemeClr val="tx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, опекунов), так и по инициативе ППк ОО, ПДН, КДНиЗП, суда</a:t>
            </a:r>
            <a:r>
              <a:rPr lang="ru-RU" sz="1600" dirty="0">
                <a:solidFill>
                  <a:schemeClr val="tx1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61950" indent="-361950" algn="just"/>
            <a:r>
              <a:rPr lang="ru-RU" sz="1600" dirty="0">
                <a:solidFill>
                  <a:schemeClr val="tx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дети и подростки </a:t>
            </a:r>
            <a:r>
              <a:rPr lang="ru-RU" sz="1600" i="1" dirty="0">
                <a:solidFill>
                  <a:schemeClr val="tx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600" b="1" i="1" dirty="0">
                <a:solidFill>
                  <a:srgbClr val="4F81BD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девиантным поведением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(докриминогенный этап)</a:t>
            </a:r>
            <a:r>
              <a:rPr lang="ru-RU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61950" indent="-361950" algn="just"/>
            <a:r>
              <a:rPr lang="ru-RU" sz="1600" dirty="0">
                <a:solidFill>
                  <a:schemeClr val="tx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дети и подростки </a:t>
            </a:r>
            <a:r>
              <a:rPr lang="ru-RU" sz="1600" i="1" dirty="0">
                <a:solidFill>
                  <a:schemeClr val="tx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600" b="1" i="1" dirty="0">
                <a:solidFill>
                  <a:srgbClr val="4F81BD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делинквентным поведением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(криминогенный этап).</a:t>
            </a:r>
            <a:endParaRPr lang="ru-RU" sz="1600" dirty="0"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tx1"/>
              </a:solidFill>
              <a:effectLst/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Соответственно,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ППк ОО </a:t>
            </a:r>
            <a:r>
              <a:rPr lang="ru-RU" sz="1600" dirty="0">
                <a:solidFill>
                  <a:schemeClr val="tx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своевременно выявляет </a:t>
            </a:r>
            <a:r>
              <a:rPr lang="ru-RU" sz="16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обучающихся</a:t>
            </a:r>
            <a:r>
              <a:rPr lang="ru-RU" sz="1600" dirty="0">
                <a:solidFill>
                  <a:schemeClr val="tx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>
                <a:solidFill>
                  <a:schemeClr val="tx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«группы риска</a:t>
            </a:r>
            <a:r>
              <a:rPr lang="ru-RU" sz="1600" dirty="0">
                <a:solidFill>
                  <a:schemeClr val="tx1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» с школьной дезадаптацией, </a:t>
            </a:r>
            <a:r>
              <a:rPr lang="ru-RU" sz="1600" dirty="0">
                <a:solidFill>
                  <a:schemeClr val="tx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с особенностями в психическом развитии, отклонениями в поведении, проводит оценку социальной ситуации развития или мониторинг ранее данных рекомендаций ППк ОО/ПМПК, психолого-педагогическое обследование и готовит пакет документов и направление на </a:t>
            </a:r>
            <a:r>
              <a:rPr lang="ru-RU" sz="16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ПМ</a:t>
            </a:r>
            <a:r>
              <a:rPr lang="ru-RU" sz="1600" dirty="0">
                <a:solidFill>
                  <a:schemeClr val="tx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ПК.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176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D6EEDB0E-D253-4400-B031-2630FD176380}"/>
              </a:ext>
            </a:extLst>
          </p:cNvPr>
          <p:cNvSpPr txBox="1">
            <a:spLocks/>
          </p:cNvSpPr>
          <p:nvPr/>
        </p:nvSpPr>
        <p:spPr>
          <a:xfrm>
            <a:off x="575177" y="1077974"/>
            <a:ext cx="11225842" cy="4774999"/>
          </a:xfrm>
          <a:prstGeom prst="rect">
            <a:avLst/>
          </a:prstGeom>
        </p:spPr>
        <p:txBody>
          <a:bodyPr vert="horz" lIns="91439" tIns="45720" rIns="91439" bIns="45720" rtlCol="0">
            <a:noAutofit/>
          </a:bodyPr>
          <a:lstStyle>
            <a:lvl1pPr marL="182886" indent="-182886" algn="l" defTabSz="914441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0" indent="-182886" algn="l" defTabSz="914441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53" indent="-182886" algn="l" defTabSz="914441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84" indent="-182886" algn="l" defTabSz="91444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72" indent="-137166" algn="l" defTabSz="914441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60" indent="-182886" algn="l" defTabSz="91444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547" indent="-182886" algn="l" defTabSz="91444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438" indent="-182886" algn="l" defTabSz="91444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324" indent="-182886" algn="l" defTabSz="91444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16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В работе ПМПК принимают участие специалисты разного профиля:</a:t>
            </a:r>
          </a:p>
          <a:p>
            <a:pPr marL="0" indent="0" algn="just">
              <a:buFont typeface="Arial" pitchFamily="34" charset="0"/>
              <a:buNone/>
            </a:pPr>
            <a:endParaRPr lang="ru-RU" sz="1600" dirty="0"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algn="just">
              <a:buClr>
                <a:srgbClr val="002060"/>
              </a:buClr>
            </a:pPr>
            <a:r>
              <a:rPr lang="ru-RU" sz="1600" b="1" i="1" dirty="0">
                <a:solidFill>
                  <a:srgbClr val="002060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социальный педагог,</a:t>
            </a:r>
          </a:p>
          <a:p>
            <a:pPr marL="180975" indent="-180975" algn="just">
              <a:buClr>
                <a:srgbClr val="002060"/>
              </a:buClr>
            </a:pPr>
            <a:r>
              <a:rPr lang="ru-RU" sz="1600" b="1" i="1" dirty="0">
                <a:solidFill>
                  <a:srgbClr val="002060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педагог-психолог, </a:t>
            </a:r>
          </a:p>
          <a:p>
            <a:pPr marL="180975" indent="-180975" algn="just">
              <a:buClr>
                <a:srgbClr val="002060"/>
              </a:buClr>
            </a:pPr>
            <a:r>
              <a:rPr lang="ru-RU" sz="1600" b="1" i="1" dirty="0">
                <a:solidFill>
                  <a:srgbClr val="002060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клинический психолог,</a:t>
            </a:r>
          </a:p>
          <a:p>
            <a:pPr marL="180975" indent="-180975" algn="just">
              <a:buClr>
                <a:srgbClr val="002060"/>
              </a:buClr>
            </a:pPr>
            <a:r>
              <a:rPr lang="ru-RU" sz="1600" b="1" i="1" dirty="0">
                <a:solidFill>
                  <a:srgbClr val="002060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врач-невролог, </a:t>
            </a:r>
          </a:p>
          <a:p>
            <a:pPr marL="180975" indent="-180975" algn="just">
              <a:buClr>
                <a:srgbClr val="002060"/>
              </a:buClr>
            </a:pPr>
            <a:r>
              <a:rPr lang="ru-RU" sz="1600" b="1" i="1" dirty="0">
                <a:solidFill>
                  <a:srgbClr val="002060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учитель-дефектолог, </a:t>
            </a:r>
          </a:p>
          <a:p>
            <a:pPr marL="180975" indent="-180975" algn="just">
              <a:buClr>
                <a:srgbClr val="002060"/>
              </a:buClr>
            </a:pPr>
            <a:r>
              <a:rPr lang="ru-RU" sz="1600" b="1" i="1" dirty="0">
                <a:solidFill>
                  <a:srgbClr val="002060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учитель-логопед. </a:t>
            </a:r>
          </a:p>
          <a:p>
            <a:pPr algn="just"/>
            <a:endParaRPr lang="ru-RU" sz="1600" dirty="0"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ru-RU" sz="1600" dirty="0"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600" dirty="0"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Вся последующая практическая, клиническая, психосоциальная работа с обучающимся в ОО, центрах помощи, ПДН, КДНиЗП выстраивается </a:t>
            </a:r>
            <a:r>
              <a:rPr lang="ru-RU" sz="1600" b="1" i="1" dirty="0">
                <a:solidFill>
                  <a:srgbClr val="002060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с учётом заключения и рекомендаций ПМПК</a:t>
            </a:r>
            <a:r>
              <a:rPr lang="ru-RU" sz="16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971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02007-265F-9043-8EAF-63EEC5D5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1641"/>
            <a:ext cx="10972800" cy="9906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Clr>
                <a:schemeClr val="accent1"/>
              </a:buClr>
              <a:buSzPct val="85000"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Общая технология психолого-медико-педагогического обследования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827914-7AEE-A640-B5BA-5FA391BD2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53" y="1177238"/>
            <a:ext cx="11145801" cy="3154804"/>
          </a:xfrm>
        </p:spPr>
        <p:txBody>
          <a:bodyPr>
            <a:noAutofit/>
          </a:bodyPr>
          <a:lstStyle/>
          <a:p>
            <a:endParaRPr lang="ru-RU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600" b="1" i="1" dirty="0">
                <a:solidFill>
                  <a:srgbClr val="4F81BD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Интервьюирование</a:t>
            </a:r>
            <a:r>
              <a:rPr lang="ru-RU" sz="1600" b="1" dirty="0">
                <a:solidFill>
                  <a:srgbClr val="4F81BD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родителей (</a:t>
            </a:r>
            <a:r>
              <a:rPr lang="ru-RU" sz="16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законных представителей) </a:t>
            </a:r>
            <a:r>
              <a:rPr lang="ru-RU" sz="1600" dirty="0">
                <a:solidFill>
                  <a:schemeClr val="tx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(формулирование запроса, причины обращения);</a:t>
            </a:r>
          </a:p>
          <a:p>
            <a:pPr lvl="0" algn="just"/>
            <a:r>
              <a:rPr lang="ru-RU" sz="1600" b="1" i="1" dirty="0">
                <a:solidFill>
                  <a:srgbClr val="4F81BD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Анализ первичной информации </a:t>
            </a:r>
            <a:r>
              <a:rPr lang="ru-RU" sz="1600" dirty="0">
                <a:solidFill>
                  <a:schemeClr val="tx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- знакомство с документами (сбор анамнестических данных) и сведениями от родителей</a:t>
            </a:r>
            <a:r>
              <a:rPr lang="ru-RU" sz="16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(законных представителей)</a:t>
            </a:r>
            <a:r>
              <a:rPr lang="ru-RU" sz="1600" dirty="0">
                <a:solidFill>
                  <a:schemeClr val="tx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0" algn="just"/>
            <a:r>
              <a:rPr lang="ru-RU" sz="1600" b="1" i="1" dirty="0">
                <a:solidFill>
                  <a:srgbClr val="4F81BD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Коллегиальное/индивидуальное обследование;</a:t>
            </a:r>
          </a:p>
          <a:p>
            <a:pPr lvl="0" algn="just"/>
            <a:r>
              <a:rPr lang="ru-RU" sz="1600" b="1" i="1" dirty="0">
                <a:solidFill>
                  <a:srgbClr val="4F81BD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Анализ полученных результатов </a:t>
            </a:r>
            <a:r>
              <a:rPr lang="ru-RU" sz="1600" dirty="0">
                <a:solidFill>
                  <a:schemeClr val="tx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и их коллегиальное обсуждение;</a:t>
            </a:r>
          </a:p>
          <a:p>
            <a:pPr lvl="0" algn="just"/>
            <a:r>
              <a:rPr lang="ru-RU" sz="1600" b="1" i="1" dirty="0">
                <a:solidFill>
                  <a:srgbClr val="4F81BD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Составление заключений</a:t>
            </a:r>
            <a:r>
              <a:rPr lang="ru-RU" sz="1600" dirty="0">
                <a:solidFill>
                  <a:schemeClr val="tx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специалистов;</a:t>
            </a:r>
          </a:p>
          <a:p>
            <a:pPr lvl="0" algn="just"/>
            <a:r>
              <a:rPr lang="ru-RU" sz="1600" b="1" i="1" dirty="0">
                <a:solidFill>
                  <a:srgbClr val="4F81BD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Ознакомление</a:t>
            </a:r>
            <a:r>
              <a:rPr lang="ru-RU" sz="1600" dirty="0">
                <a:solidFill>
                  <a:schemeClr val="tx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законных представителей с результатам диагностики, </a:t>
            </a:r>
            <a:r>
              <a:rPr lang="ru-RU" sz="1600" b="1" i="1" dirty="0">
                <a:solidFill>
                  <a:srgbClr val="4F81BD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консультирование</a:t>
            </a:r>
            <a:r>
              <a:rPr lang="ru-RU" sz="1600" dirty="0">
                <a:solidFill>
                  <a:schemeClr val="tx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600" b="1" i="1" dirty="0">
                <a:solidFill>
                  <a:srgbClr val="4F81BD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информирование </a:t>
            </a:r>
            <a:r>
              <a:rPr lang="ru-RU" sz="16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об </a:t>
            </a:r>
            <a:r>
              <a:rPr lang="ru-RU" sz="1600" dirty="0">
                <a:solidFill>
                  <a:schemeClr val="tx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условиях (образовательных, дополнительных условий) необходимых </a:t>
            </a:r>
            <a:r>
              <a:rPr lang="ru-RU" sz="16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обучающемуся</a:t>
            </a:r>
            <a:r>
              <a:rPr lang="ru-RU" sz="1600" dirty="0">
                <a:solidFill>
                  <a:schemeClr val="tx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с отклоняющимся поведением для </a:t>
            </a:r>
            <a:r>
              <a:rPr lang="ru-RU" sz="16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дальнейшего воспитания, обучения, социализации.</a:t>
            </a:r>
          </a:p>
          <a:p>
            <a:pPr marL="0" indent="0">
              <a:buNone/>
            </a:pPr>
            <a:endParaRPr lang="ru-RU" spc="-5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3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55E5C-3660-0D40-A621-D1B99700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84" y="740434"/>
            <a:ext cx="11029615" cy="9906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Clr>
                <a:schemeClr val="accent1"/>
              </a:buClr>
              <a:buSzPct val="85000"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Два вида обследования в отношении обучающихся с отклоняющимся поведением на ПМПК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61C36E-9EB7-F743-AC0C-8D2131EC0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6" y="1926279"/>
            <a:ext cx="11120847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Нормативно-правовыми актами регламентировано </a:t>
            </a:r>
            <a:r>
              <a:rPr lang="ru-RU" sz="1800" b="1" i="1" spc="-5" dirty="0">
                <a:solidFill>
                  <a:schemeClr val="accent1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два вида обследования</a:t>
            </a:r>
            <a:r>
              <a:rPr lang="ru-RU" sz="1800" dirty="0">
                <a:solidFill>
                  <a:schemeClr val="tx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, которые проводятся ПМПК в отношении </a:t>
            </a:r>
            <a:r>
              <a:rPr lang="ru-RU" sz="18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несовершеннолетних</a:t>
            </a:r>
            <a:r>
              <a:rPr lang="ru-RU" sz="1800" dirty="0">
                <a:solidFill>
                  <a:schemeClr val="tx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с отклоняющимся </a:t>
            </a:r>
            <a:r>
              <a:rPr lang="ru-RU" sz="1800" dirty="0"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поведением на базе ПМПК, ОО, ЦВСНП, СУВУ ЗТ выездной комиссией</a:t>
            </a:r>
            <a:r>
              <a:rPr lang="ru-RU" sz="1800" dirty="0">
                <a:solidFill>
                  <a:schemeClr val="tx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  <a:effectLst/>
              <a:latin typeface="-apple-syste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ru-RU" sz="1800" spc="-5" dirty="0">
                <a:solidFill>
                  <a:schemeClr val="tx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комплексное психолого-медико-педагогическое обследование –</a:t>
            </a:r>
            <a:r>
              <a:rPr lang="ru-RU" sz="1800" spc="-5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i="1" spc="-5" dirty="0">
                <a:solidFill>
                  <a:schemeClr val="accent1"/>
                </a:solidFill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«традиционная модель»</a:t>
            </a:r>
            <a:r>
              <a:rPr lang="ru-RU" sz="1800" spc="-5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1"/>
            <a:r>
              <a:rPr lang="ru-RU" sz="1800" spc="-5" dirty="0">
                <a:solidFill>
                  <a:schemeClr val="tx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комплексное обследование - </a:t>
            </a:r>
            <a:r>
              <a:rPr lang="ru-RU" sz="1800" b="1" i="1" spc="-5" dirty="0">
                <a:solidFill>
                  <a:schemeClr val="accent1"/>
                </a:solidFill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«экспертная модель»</a:t>
            </a:r>
            <a:r>
              <a:rPr lang="ru-RU" sz="1800" spc="-5" dirty="0">
                <a:effectLst/>
                <a:latin typeface="-apple-system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800" dirty="0"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7043954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5262</TotalTime>
  <Words>3348</Words>
  <Application>Microsoft Office PowerPoint</Application>
  <PresentationFormat>Широкоэкранный</PresentationFormat>
  <Paragraphs>626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Тема1</vt:lpstr>
      <vt:lpstr>Презентация PowerPoint</vt:lpstr>
      <vt:lpstr>Презентация PowerPoint</vt:lpstr>
      <vt:lpstr>Основные причины правонарушений, совершенных несовершеннолетними на территории НСО и города Новосибирска</vt:lpstr>
      <vt:lpstr>    Антикризисная (психиатрическая) помощь детям и подросткам с суицидальным поведением на территории НСО и города Новосибирска   </vt:lpstr>
      <vt:lpstr>Презентация PowerPoint</vt:lpstr>
      <vt:lpstr>Презентация PowerPoint</vt:lpstr>
      <vt:lpstr>Презентация PowerPoint</vt:lpstr>
      <vt:lpstr>Общая технология психолого-медико-педагогического обследования</vt:lpstr>
      <vt:lpstr>Два вида обследования в отношении обучающихся с отклоняющимся поведением на ПМПК</vt:lpstr>
      <vt:lpstr>«Экспертная модель» состоит из ряда этапов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«Методические материалы по признакам девиаций, действиям специалистов системы образования в ситуациях социальных рисков и профилактике девиантного поведения обучающихся»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ресурсы для получения консультативной помощи  </vt:lpstr>
      <vt:lpstr>Презентация PowerPoint</vt:lpstr>
      <vt:lpstr>Презентация PowerPoint</vt:lpstr>
      <vt:lpstr>Организации, осуществляющие помощь детям и подросткам  с отклоняющимся поведением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K002</dc:creator>
  <cp:lastModifiedBy>Юлия Шугаева</cp:lastModifiedBy>
  <cp:revision>403</cp:revision>
  <dcterms:created xsi:type="dcterms:W3CDTF">2019-11-18T06:33:52Z</dcterms:created>
  <dcterms:modified xsi:type="dcterms:W3CDTF">2022-03-28T03:32:22Z</dcterms:modified>
</cp:coreProperties>
</file>