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8" r:id="rId2"/>
    <p:sldId id="319" r:id="rId3"/>
    <p:sldId id="331" r:id="rId4"/>
    <p:sldId id="332" r:id="rId5"/>
    <p:sldId id="333" r:id="rId6"/>
    <p:sldId id="334" r:id="rId7"/>
    <p:sldId id="335" r:id="rId8"/>
    <p:sldId id="337" r:id="rId9"/>
    <p:sldId id="338" r:id="rId10"/>
    <p:sldId id="339" r:id="rId11"/>
    <p:sldId id="289" r:id="rId12"/>
    <p:sldId id="320" r:id="rId13"/>
    <p:sldId id="290" r:id="rId14"/>
    <p:sldId id="322" r:id="rId15"/>
    <p:sldId id="323" r:id="rId16"/>
    <p:sldId id="324" r:id="rId17"/>
    <p:sldId id="293" r:id="rId18"/>
    <p:sldId id="330" r:id="rId19"/>
    <p:sldId id="321" r:id="rId20"/>
    <p:sldId id="292" r:id="rId21"/>
    <p:sldId id="328" r:id="rId22"/>
    <p:sldId id="304" r:id="rId23"/>
    <p:sldId id="301" r:id="rId24"/>
    <p:sldId id="326" r:id="rId25"/>
    <p:sldId id="305" r:id="rId26"/>
    <p:sldId id="329" r:id="rId27"/>
  </p:sldIdLst>
  <p:sldSz cx="9906000" cy="6858000" type="A4"/>
  <p:notesSz cx="6858000" cy="9144000"/>
  <p:defaultTextStyle>
    <a:defPPr>
      <a:defRPr lang="ru-RU"/>
    </a:defPPr>
    <a:lvl1pPr marL="0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9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33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15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00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82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66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03B"/>
    <a:srgbClr val="F8A45E"/>
    <a:srgbClr val="F68B32"/>
    <a:srgbClr val="F79747"/>
    <a:srgbClr val="6D1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4" y="6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FBF47-B291-4C78-801C-305C66B1D01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BAF78-AC16-457C-8BC8-B3AE199E0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7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089-9B9A-49C0-8873-78F44AAFD0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DB0-08E9-4702-8E7F-C10FC8353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8838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089-9B9A-49C0-8873-78F44AAFD0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DB0-08E9-4702-8E7F-C10FC8353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7327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6"/>
            <a:ext cx="222885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6"/>
            <a:ext cx="652145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089-9B9A-49C0-8873-78F44AAFD0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DB0-08E9-4702-8E7F-C10FC8353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4352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089-9B9A-49C0-8873-78F44AAFD0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DB0-08E9-4702-8E7F-C10FC8353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4597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3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9"/>
            <a:ext cx="84201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089-9B9A-49C0-8873-78F44AAFD0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DB0-08E9-4702-8E7F-C10FC8353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3654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089-9B9A-49C0-8873-78F44AAFD0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DB0-08E9-4702-8E7F-C10FC8353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70854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5"/>
            <a:ext cx="4376870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7" indent="0">
              <a:buNone/>
              <a:defRPr sz="1800" b="1"/>
            </a:lvl3pPr>
            <a:lvl4pPr marL="1371549" indent="0">
              <a:buNone/>
              <a:defRPr sz="1600" b="1"/>
            </a:lvl4pPr>
            <a:lvl5pPr marL="1828733" indent="0">
              <a:buNone/>
              <a:defRPr sz="1600" b="1"/>
            </a:lvl5pPr>
            <a:lvl6pPr marL="2285915" indent="0">
              <a:buNone/>
              <a:defRPr sz="1600" b="1"/>
            </a:lvl6pPr>
            <a:lvl7pPr marL="2743100" indent="0">
              <a:buNone/>
              <a:defRPr sz="1600" b="1"/>
            </a:lvl7pPr>
            <a:lvl8pPr marL="3200282" indent="0">
              <a:buNone/>
              <a:defRPr sz="1600" b="1"/>
            </a:lvl8pPr>
            <a:lvl9pPr marL="36574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80"/>
            <a:ext cx="4376870" cy="39512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5"/>
            <a:ext cx="4378590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7" indent="0">
              <a:buNone/>
              <a:defRPr sz="1800" b="1"/>
            </a:lvl3pPr>
            <a:lvl4pPr marL="1371549" indent="0">
              <a:buNone/>
              <a:defRPr sz="1600" b="1"/>
            </a:lvl4pPr>
            <a:lvl5pPr marL="1828733" indent="0">
              <a:buNone/>
              <a:defRPr sz="1600" b="1"/>
            </a:lvl5pPr>
            <a:lvl6pPr marL="2285915" indent="0">
              <a:buNone/>
              <a:defRPr sz="1600" b="1"/>
            </a:lvl6pPr>
            <a:lvl7pPr marL="2743100" indent="0">
              <a:buNone/>
              <a:defRPr sz="1600" b="1"/>
            </a:lvl7pPr>
            <a:lvl8pPr marL="3200282" indent="0">
              <a:buNone/>
              <a:defRPr sz="1600" b="1"/>
            </a:lvl8pPr>
            <a:lvl9pPr marL="36574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80"/>
            <a:ext cx="4378590" cy="39512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089-9B9A-49C0-8873-78F44AAFD0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DB0-08E9-4702-8E7F-C10FC8353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5729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089-9B9A-49C0-8873-78F44AAFD0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DB0-08E9-4702-8E7F-C10FC8353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4416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089-9B9A-49C0-8873-78F44AAFD0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DB0-08E9-4702-8E7F-C10FC8353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5962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3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6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6"/>
            <a:ext cx="32590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7" indent="0">
              <a:buNone/>
              <a:defRPr sz="1000"/>
            </a:lvl3pPr>
            <a:lvl4pPr marL="1371549" indent="0">
              <a:buNone/>
              <a:defRPr sz="800"/>
            </a:lvl4pPr>
            <a:lvl5pPr marL="1828733" indent="0">
              <a:buNone/>
              <a:defRPr sz="800"/>
            </a:lvl5pPr>
            <a:lvl6pPr marL="2285915" indent="0">
              <a:buNone/>
              <a:defRPr sz="800"/>
            </a:lvl6pPr>
            <a:lvl7pPr marL="2743100" indent="0">
              <a:buNone/>
              <a:defRPr sz="800"/>
            </a:lvl7pPr>
            <a:lvl8pPr marL="3200282" indent="0">
              <a:buNone/>
              <a:defRPr sz="800"/>
            </a:lvl8pPr>
            <a:lvl9pPr marL="365746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089-9B9A-49C0-8873-78F44AAFD0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DB0-08E9-4702-8E7F-C10FC8353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6330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3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82" indent="0">
              <a:buNone/>
              <a:defRPr sz="2900"/>
            </a:lvl2pPr>
            <a:lvl3pPr marL="914367" indent="0">
              <a:buNone/>
              <a:defRPr sz="2400"/>
            </a:lvl3pPr>
            <a:lvl4pPr marL="1371549" indent="0">
              <a:buNone/>
              <a:defRPr sz="2000"/>
            </a:lvl4pPr>
            <a:lvl5pPr marL="1828733" indent="0">
              <a:buNone/>
              <a:defRPr sz="2000"/>
            </a:lvl5pPr>
            <a:lvl6pPr marL="2285915" indent="0">
              <a:buNone/>
              <a:defRPr sz="2000"/>
            </a:lvl6pPr>
            <a:lvl7pPr marL="2743100" indent="0">
              <a:buNone/>
              <a:defRPr sz="2000"/>
            </a:lvl7pPr>
            <a:lvl8pPr marL="3200282" indent="0">
              <a:buNone/>
              <a:defRPr sz="2000"/>
            </a:lvl8pPr>
            <a:lvl9pPr marL="365746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7" indent="0">
              <a:buNone/>
              <a:defRPr sz="1000"/>
            </a:lvl3pPr>
            <a:lvl4pPr marL="1371549" indent="0">
              <a:buNone/>
              <a:defRPr sz="800"/>
            </a:lvl4pPr>
            <a:lvl5pPr marL="1828733" indent="0">
              <a:buNone/>
              <a:defRPr sz="800"/>
            </a:lvl5pPr>
            <a:lvl6pPr marL="2285915" indent="0">
              <a:buNone/>
              <a:defRPr sz="800"/>
            </a:lvl6pPr>
            <a:lvl7pPr marL="2743100" indent="0">
              <a:buNone/>
              <a:defRPr sz="800"/>
            </a:lvl7pPr>
            <a:lvl8pPr marL="3200282" indent="0">
              <a:buNone/>
              <a:defRPr sz="800"/>
            </a:lvl8pPr>
            <a:lvl9pPr marL="365746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089-9B9A-49C0-8873-78F44AAFD0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DB0-08E9-4702-8E7F-C10FC8353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9487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5"/>
            <a:ext cx="8915400" cy="1143000"/>
          </a:xfrm>
          <a:prstGeom prst="rect">
            <a:avLst/>
          </a:prstGeom>
        </p:spPr>
        <p:txBody>
          <a:bodyPr vert="horz" lIns="91437" tIns="45718" rIns="91437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5"/>
          </a:xfrm>
          <a:prstGeom prst="rect">
            <a:avLst/>
          </a:prstGeom>
        </p:spPr>
        <p:txBody>
          <a:bodyPr vert="horz" lIns="91437" tIns="45718" rIns="91437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3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4089-9B9A-49C0-8873-78F44AAFD0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3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3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BEDB0-08E9-4702-8E7F-C10FC8353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1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367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8" indent="-342888" algn="l" defTabSz="914367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2" indent="-285740" algn="l" defTabSz="91436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9" indent="-228592" algn="l" defTabSz="9143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1" indent="-228592" algn="l" defTabSz="91436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25" indent="-228592" algn="l" defTabSz="91436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7" indent="-228592" algn="l" defTabSz="9143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indent="-228592" algn="l" defTabSz="9143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4" indent="-228592" algn="l" defTabSz="9143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58" indent="-228592" algn="l" defTabSz="9143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9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3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5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0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2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6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itgbo6DhpmAAH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528" y="1556792"/>
            <a:ext cx="8420100" cy="147002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Внешняя экспертиза в ходе оценки инклюзивного процесса в образовательной организации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440832" y="4581128"/>
            <a:ext cx="6286128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Алгоритм деятельности эксперта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2940574"/>
            <a:ext cx="2664296" cy="37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45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6536" y="185934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5.Экспертное наблюдение</a:t>
            </a:r>
          </a:p>
          <a:p>
            <a:r>
              <a:rPr lang="ru-RU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общаясь с участниками образовательного процесса в ОО, получает более детальную информацию об инклюзивных процессах и явлениях в образовательной организации, формирует более объективное представление об эффективном соблюдении различных показателей инклюзии в образовательной организации, фиксирует те процессы и явления в образовательной организации, которые могут выступать индикаторами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1405797669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1556792"/>
            <a:ext cx="8634164" cy="64807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деятельности эксперта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2276872"/>
            <a:ext cx="8994204" cy="42484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нкета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«Оценка состояния инклюзивного образовательного процесса в образовательной организации»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цифровом формате.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052736"/>
            <a:ext cx="55419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376478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1628800"/>
            <a:ext cx="8915400" cy="436907"/>
          </a:xfrm>
        </p:spPr>
        <p:txBody>
          <a:bodyPr>
            <a:noAutofit/>
          </a:bodyPr>
          <a:lstStyle/>
          <a:p>
            <a:r>
              <a:rPr lang="ru-RU" sz="33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</a:t>
            </a:r>
            <a:r>
              <a:rPr lang="ru-RU" sz="33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критерии </a:t>
            </a:r>
            <a:r>
              <a:rPr lang="ru-RU" sz="3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деятельности эксперта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5300" y="2060848"/>
            <a:ext cx="8915400" cy="406531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области инклюзивного образования;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публикаций по инклюзивной тематике.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588358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12" y="1484784"/>
            <a:ext cx="8418140" cy="504056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проводимой экспертизы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2132856"/>
            <a:ext cx="8915400" cy="3993309"/>
          </a:xfrm>
        </p:spPr>
        <p:txBody>
          <a:bodyPr>
            <a:normAutofit/>
          </a:bodyPr>
          <a:lstStyle/>
          <a:p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Экспертное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документацией образовательной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2600" dirty="0"/>
          </a:p>
          <a:p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  <a:p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сайта</a:t>
            </a: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78068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8915400" cy="79208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340768"/>
            <a:ext cx="8915400" cy="478539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него происходит фиксация экспертом тех процессов и явлений в образовательной организации, которые могут выступать индикаторами инклюзии, при этом сам специалист не вмешивается в данные процессы.</a:t>
            </a:r>
          </a:p>
        </p:txBody>
      </p:sp>
    </p:spTree>
    <p:extLst>
      <p:ext uri="{BB962C8B-B14F-4D97-AF65-F5344CB8AC3E}">
        <p14:creationId xmlns:p14="http://schemas.microsoft.com/office/powerpoint/2010/main" val="1549451288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512167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документацией 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направлении эксперту следует детально изучить 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-правовые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 и документы, в которых отражены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факторы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инклюзии.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комментарии к ним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административный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сотрудник, отвечающий за реализацию инклюзии в ОО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499709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Экспертная беседа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340768"/>
            <a:ext cx="8915400" cy="4785397"/>
          </a:xfrm>
        </p:spPr>
        <p:txBody>
          <a:bodyPr/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более детальной информации об инклюзивных процессах и явлениях в образовательной организации, которые могут выступать индикаторами инклюзии, при этом сам специалист не вмешивается в данные процессы.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 координатором по инклюзии или представителем администрации, отвечающим за инклюзивные процессы, с педагогами и специалистами ОО (не более 5)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более объективное представление об эффективном соблюдении различных показателей инклюзии в образовательной организации.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55161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28" y="1196752"/>
            <a:ext cx="7272808" cy="5760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сайта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772816"/>
            <a:ext cx="8915400" cy="4680520"/>
          </a:xfrm>
        </p:spPr>
        <p:txBody>
          <a:bodyPr>
            <a:normAutofit fontScale="77500" lnSpcReduction="20000"/>
          </a:bodyPr>
          <a:lstStyle/>
          <a:p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об условиях инклюзии в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</a:p>
          <a:p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онимание уровня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демонстрации различных учебных и </a:t>
            </a: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внеучебных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мероприятий, способствующих становлению инклюзивной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</a:p>
          <a:p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активности образовательной организации в различных проектных видах деятельности в области инклюзии, ее готовности к дальнейшему совершенствованию и росту в инклюзивной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общей информационной открытости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3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15648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412776"/>
            <a:ext cx="82089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815783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28" y="980729"/>
            <a:ext cx="6185892" cy="7920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2060848"/>
            <a:ext cx="8915400" cy="4065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ксперт осуществляет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 основные этапы, время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экспертизы;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подготовительные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1469427293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20" y="1124744"/>
            <a:ext cx="7992888" cy="72008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556792"/>
            <a:ext cx="8994204" cy="48245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внешней профессиональной экспертизы является оценивание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полноты и достоверности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представленной в документации, на сайте и непосредственно в самой образовательной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значимых и отличающих от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образовательных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достижений и проблем</a:t>
            </a:r>
          </a:p>
          <a:p>
            <a:pPr marL="0" lvl="0" indent="0"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метод. пособие «Оценка инклюзивного процесса в образовательной организации» стр. </a:t>
            </a:r>
            <a:r>
              <a:rPr lang="ru-RU" sz="2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73540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28" y="1556792"/>
            <a:ext cx="7560840" cy="3600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512" y="2060848"/>
            <a:ext cx="891540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епосредственное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эксперта с администрацией, педагогами, различными специалистами, обслуживающим персоналом, детьми, родителями и др. в рамках образовательной организации с использованием намеченных ранее методов, средств, форм</a:t>
            </a:r>
            <a:r>
              <a:rPr lang="ru-RU" dirty="0"/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98677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568" y="2136339"/>
            <a:ext cx="83529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рамки работы при нахождении в школе (не более 3 часов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служба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беседа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администратором;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педагогами и специалистами ОО (психологами,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ассистентами-помощниками по оказанию технической помощи, социальными педагогами, логопедами, дефектологами,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сурдопереводчиками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сурдопедагогами) в количестве не более пяти человек;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предмет комфортного совместного обучения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несколькими родителями детей с ОВЗ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 (5-7)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еседа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детей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нормотипичным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</a:t>
            </a:r>
          </a:p>
        </p:txBody>
      </p:sp>
    </p:spTree>
    <p:extLst>
      <p:ext uri="{BB962C8B-B14F-4D97-AF65-F5344CB8AC3E}">
        <p14:creationId xmlns:p14="http://schemas.microsoft.com/office/powerpoint/2010/main" val="1353264301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96" y="1052737"/>
            <a:ext cx="8850188" cy="72008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04" y="1772816"/>
            <a:ext cx="8915400" cy="445395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на предмет комфортного совместного обучения детей;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беседа с несколькими родителями детей с ОВЗ или инвалидностью (5-7);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родителями детей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нормотипичным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детям на предмет комфортности пребывания в ОО;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вспомогательным персоналом;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 доступности образовательной среды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55334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28" y="1628799"/>
            <a:ext cx="7416824" cy="504057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04" y="2276872"/>
            <a:ext cx="89154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бсуждение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внешним экспертом полученных результатов в экспертной группе, заполнение оценочной анкеты после определенных рефлексивных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3239159048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052736"/>
            <a:ext cx="71287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266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12" y="1522636"/>
            <a:ext cx="8634164" cy="50891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2492896"/>
            <a:ext cx="891540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ефлексивная деятельность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заполнением цифровой анкеты «Оценка состояния инклюзивного образовательного процесса в образовательной организации»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обдумать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и индикаторы оценки.</a:t>
            </a: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423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30576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8915400" cy="136815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внешнего 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772816"/>
            <a:ext cx="8915400" cy="435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/>
                <a:ea typeface="Calibri"/>
              </a:rPr>
              <a:t>1. Назначение </a:t>
            </a:r>
            <a:r>
              <a:rPr lang="ru-RU" sz="2400" dirty="0">
                <a:latin typeface="Times New Roman"/>
                <a:ea typeface="Calibri"/>
              </a:rPr>
              <a:t>экспертов (</a:t>
            </a:r>
            <a:r>
              <a:rPr lang="ru-RU" sz="2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https://</a:t>
            </a:r>
            <a:r>
              <a:rPr lang="ru-RU" sz="24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disk.yandex.ru/i/itgbo6DhpmAAHg</a:t>
            </a:r>
            <a:endParaRPr lang="ru-RU" sz="2400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/>
                <a:ea typeface="Calibri"/>
              </a:rPr>
              <a:t>2.Определение </a:t>
            </a:r>
            <a:r>
              <a:rPr lang="ru-RU" sz="2400" dirty="0">
                <a:latin typeface="Times New Roman"/>
                <a:ea typeface="Calibri"/>
              </a:rPr>
              <a:t>дат, включение в график даты окончания экспертизы и заполнения </a:t>
            </a:r>
            <a:r>
              <a:rPr lang="ru-RU" sz="2400" dirty="0" smtClean="0">
                <a:latin typeface="Times New Roman"/>
                <a:ea typeface="Calibri"/>
              </a:rPr>
              <a:t>анкеты, выезда/выхода/дистанционные встречи;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/>
                <a:ea typeface="Calibri"/>
              </a:rPr>
              <a:t>3.Изучение </a:t>
            </a:r>
            <a:r>
              <a:rPr lang="ru-RU" sz="2400" dirty="0">
                <a:latin typeface="Times New Roman"/>
                <a:ea typeface="Calibri"/>
              </a:rPr>
              <a:t>методических рекомендаций, общение с кураторами в </a:t>
            </a:r>
            <a:r>
              <a:rPr lang="ru-RU" sz="2400" dirty="0" err="1">
                <a:latin typeface="Times New Roman"/>
                <a:ea typeface="Calibri"/>
              </a:rPr>
              <a:t>экспертируемых</a:t>
            </a:r>
            <a:r>
              <a:rPr lang="ru-RU" sz="2400" dirty="0">
                <a:latin typeface="Times New Roman"/>
                <a:ea typeface="Calibri"/>
              </a:rPr>
              <a:t> ОО (заочное/очное), прочтение анкеты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633478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эксперта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/>
                <a:ea typeface="Calibri"/>
              </a:rPr>
              <a:t>4. Планирование </a:t>
            </a:r>
            <a:r>
              <a:rPr lang="ru-RU" sz="2400" dirty="0">
                <a:latin typeface="Times New Roman"/>
                <a:ea typeface="Calibri"/>
              </a:rPr>
              <a:t>процесса изучения образовательной среды</a:t>
            </a:r>
            <a:r>
              <a:rPr lang="ru-RU" sz="2400" dirty="0" smtClean="0">
                <a:latin typeface="Times New Roman"/>
                <a:ea typeface="Calibri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i="1" dirty="0" smtClean="0">
                <a:latin typeface="Times New Roman"/>
                <a:ea typeface="Calibri"/>
              </a:rPr>
              <a:t>анализ сайта;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/>
                <a:ea typeface="Calibri"/>
              </a:rPr>
              <a:t> документы; </a:t>
            </a:r>
          </a:p>
          <a:p>
            <a:pPr marL="0" indent="0">
              <a:buNone/>
            </a:pPr>
            <a:r>
              <a:rPr lang="ru-RU" sz="2400" i="1" dirty="0">
                <a:latin typeface="Times New Roman"/>
                <a:ea typeface="Calibri"/>
              </a:rPr>
              <a:t> </a:t>
            </a:r>
            <a:r>
              <a:rPr lang="ru-RU" sz="2400" i="1" dirty="0" smtClean="0">
                <a:latin typeface="Times New Roman"/>
                <a:ea typeface="Calibri"/>
              </a:rPr>
              <a:t>выезд </a:t>
            </a:r>
            <a:r>
              <a:rPr lang="ru-RU" sz="2400" i="1" dirty="0">
                <a:latin typeface="Times New Roman"/>
                <a:ea typeface="Calibri"/>
              </a:rPr>
              <a:t>или дистанционное общение в удобном формате с </a:t>
            </a:r>
            <a:r>
              <a:rPr lang="ru-RU" sz="2400" i="1" dirty="0" smtClean="0">
                <a:latin typeface="Times New Roman"/>
                <a:ea typeface="Calibri"/>
              </a:rPr>
              <a:t>педагогами; </a:t>
            </a:r>
          </a:p>
          <a:p>
            <a:pPr marL="0" indent="0">
              <a:buNone/>
            </a:pPr>
            <a:r>
              <a:rPr lang="ru-RU" sz="2400" i="1" dirty="0">
                <a:latin typeface="Times New Roman"/>
                <a:ea typeface="Calibri"/>
              </a:rPr>
              <a:t> </a:t>
            </a:r>
            <a:r>
              <a:rPr lang="ru-RU" sz="2400" i="1" dirty="0" smtClean="0">
                <a:latin typeface="Times New Roman"/>
                <a:ea typeface="Calibri"/>
              </a:rPr>
              <a:t>родителями; 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/>
                <a:ea typeface="Calibri"/>
              </a:rPr>
              <a:t>вспомогательным персоналом;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/>
                <a:ea typeface="Calibri"/>
              </a:rPr>
              <a:t>взаимодействие </a:t>
            </a:r>
            <a:r>
              <a:rPr lang="ru-RU" sz="2400" i="1" dirty="0">
                <a:latin typeface="Times New Roman"/>
                <a:ea typeface="Calibri"/>
              </a:rPr>
              <a:t>с </a:t>
            </a:r>
            <a:r>
              <a:rPr lang="ru-RU" sz="2400" i="1" dirty="0" smtClean="0">
                <a:latin typeface="Times New Roman"/>
                <a:ea typeface="Calibri"/>
              </a:rPr>
              <a:t>администрацией.</a:t>
            </a:r>
          </a:p>
          <a:p>
            <a:pPr marL="0" indent="0"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312519303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эксперта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Согласование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куратором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экспертируемой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встреч с педагогами и родителями, передачи документов (при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необходимости)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плану.</a:t>
            </a:r>
          </a:p>
        </p:txBody>
      </p:sp>
    </p:spTree>
    <p:extLst>
      <p:ext uri="{BB962C8B-B14F-4D97-AF65-F5344CB8AC3E}">
        <p14:creationId xmlns:p14="http://schemas.microsoft.com/office/powerpoint/2010/main" val="3015285776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план: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496" y="1628800"/>
            <a:ext cx="8915400" cy="45259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1) Анализ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сайта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изучение документации в соответствии со списком документов, детальное изучение нормативно- правовых локальных актов и документов, в которых отражены различные факторы развития инклюзии (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метод. пособие «Оценка инклюзивного процесса в образовательной организации» стр. 37-38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изучение отзывов об образовательной организации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могут быть 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сделаны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соответствующие заметки для дальнейшей оценки показателей и 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индикаторов;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определение наличия информации об условиях инклюзии в школе, уровень демонстрации различных учебных и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внеучебных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мероприятий, способствующих становлению инклюзивной культуры;</a:t>
            </a:r>
          </a:p>
          <a:p>
            <a:pPr marL="0" indent="0"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10061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сайта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оценивание степени активности образовательной организации в различных проектных видах деятельности в области инклюзии, ее готовности к дальнейшему совершенствованию и росту в инклюзивной </a:t>
            </a:r>
            <a:r>
              <a:rPr lang="ru-RU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сфере;</a:t>
            </a:r>
            <a:endParaRPr lang="ru-RU" sz="2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выявление общей информационной открытости школы.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461088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8212" y="2808972"/>
            <a:ext cx="86953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2)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Дополнительные документы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/>
              </a:rPr>
              <a:t>3) Согласование встреч (очных и /или дистанционных)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/>
              </a:rPr>
              <a:t>4) Проведение встреч (очных  и /или дистанционных, индивидуальных, групповых):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latin typeface="Times New Roman"/>
                <a:ea typeface="Calibri"/>
              </a:rPr>
              <a:t>непосредственное </a:t>
            </a:r>
            <a:r>
              <a:rPr lang="ru-RU" sz="2400" dirty="0">
                <a:latin typeface="Times New Roman"/>
                <a:ea typeface="Calibri"/>
              </a:rPr>
              <a:t>взаимодействие эксперта с административным сотрудником, который отвечает за реализацию инклюзии в </a:t>
            </a:r>
            <a:r>
              <a:rPr lang="ru-RU" sz="2400" dirty="0" smtClean="0">
                <a:latin typeface="Times New Roman"/>
                <a:ea typeface="Calibri"/>
              </a:rPr>
              <a:t>ОО (</a:t>
            </a:r>
            <a:r>
              <a:rPr lang="ru-RU" sz="2400" i="1" dirty="0" smtClean="0">
                <a:latin typeface="Times New Roman"/>
                <a:ea typeface="Calibri"/>
              </a:rPr>
              <a:t>наставничество, КПК и проч</a:t>
            </a:r>
            <a:r>
              <a:rPr lang="ru-RU" sz="2400" dirty="0" smtClean="0">
                <a:latin typeface="Times New Roman"/>
                <a:ea typeface="Calibri"/>
              </a:rPr>
              <a:t>.)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latin typeface="Times New Roman"/>
                <a:ea typeface="Calibri"/>
              </a:rPr>
              <a:t>взаимодействие  </a:t>
            </a:r>
            <a:r>
              <a:rPr lang="ru-RU" sz="2400" dirty="0">
                <a:latin typeface="Times New Roman"/>
                <a:ea typeface="Calibri"/>
              </a:rPr>
              <a:t>с педагогами, различными </a:t>
            </a:r>
            <a:r>
              <a:rPr lang="ru-RU" sz="2400" dirty="0" smtClean="0">
                <a:latin typeface="Times New Roman"/>
                <a:ea typeface="Calibri"/>
              </a:rPr>
              <a:t>специалистами (не более 5 чел.). Показатели инклюзии.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взаимодействие с родителями;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взаимодействие с обслуживающим персоналом.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61857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5"/>
            <a:ext cx="8915400" cy="106613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инклюзии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340768"/>
            <a:ext cx="8915400" cy="4785397"/>
          </a:xfrm>
        </p:spPr>
        <p:txBody>
          <a:bodyPr>
            <a:normAutofit fontScale="77500" lnSpcReduction="20000"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система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стимулирования педагогов за достижение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целевых показателей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внутренней системы качества образования;</a:t>
            </a:r>
            <a:endParaRPr lang="ru-RU" sz="11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деятельность психолого-педагогического консилиума;</a:t>
            </a:r>
            <a:endParaRPr lang="ru-RU" sz="11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специфика составления и эффективность внедрения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индивидуальных программ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психолого-педагогического сопровождения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обучающихся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;</a:t>
            </a:r>
            <a:endParaRPr lang="ru-RU" sz="11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специфика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работы и эффективность проведения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педагогических советов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;</a:t>
            </a:r>
            <a:endParaRPr lang="ru-RU" sz="11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система стимулирования педагогов за образовательные результаты обучающихся по АООП и СИПР;</a:t>
            </a:r>
            <a:endParaRPr lang="ru-RU" sz="11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профессиональное развитие педагогических работников;</a:t>
            </a:r>
            <a:endParaRPr lang="ru-RU" sz="11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наличие повышения квалификации за счет средств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образовательной организации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;</a:t>
            </a:r>
            <a:endParaRPr lang="ru-RU" sz="11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реализуемые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 организации формы взаимодействия между учителями и специалистами психолого-педагогического сопровождения;</a:t>
            </a:r>
            <a:endParaRPr lang="ru-RU" sz="11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эффективность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 доступность рекомендаций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ППк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по работе с обучающимися с особыми образовательными потребностями при комплектовании классов;</a:t>
            </a:r>
            <a:endParaRPr lang="ru-RU" sz="11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участие специалистов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ППк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в разработке и реализации индивидуального образовательного маршрута;</a:t>
            </a:r>
            <a:endParaRPr lang="ru-RU" sz="11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возможность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получения педагогами консультативной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помощи специалистов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;</a:t>
            </a:r>
            <a:endParaRPr lang="ru-RU" sz="11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специфика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разработки педагогами индивидуальных заданий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и адаптации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материалов урока для обучающихся с особыми образовательными потребностями;</a:t>
            </a:r>
            <a:endParaRPr lang="ru-RU" sz="11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регулярность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информирования родителей о результатах обучения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иличностного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развития их ребенка;</a:t>
            </a:r>
            <a:endParaRPr lang="ru-RU" sz="11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анализ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практики интерактивности внутри образовательной организации с различными субъектами образовательного процесса, степень интенсивности данной коммуникации и ее организационный формат (педагогические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советы,проектное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взаимодействие и т.д.);</a:t>
            </a:r>
            <a:endParaRPr lang="ru-RU" sz="11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организация различных форм интерактивности педагогов с родителями и проч.</a:t>
            </a:r>
            <a:endParaRPr lang="ru-RU" sz="11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64330241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3610</TotalTime>
  <Words>1079</Words>
  <Application>Microsoft Office PowerPoint</Application>
  <PresentationFormat>Лист A4 (210x297 мм)</PresentationFormat>
  <Paragraphs>105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шаблон</vt:lpstr>
      <vt:lpstr>Внешняя экспертиза в ходе оценки инклюзивного процесса в образовательной организации</vt:lpstr>
      <vt:lpstr> </vt:lpstr>
      <vt:lpstr>  АЛГОРИТМ  работы внешнего  эксперта </vt:lpstr>
      <vt:lpstr> Алгоритм эксперта</vt:lpstr>
      <vt:lpstr>  Алгоритм работы эксперта</vt:lpstr>
      <vt:lpstr>  Что входит в план: </vt:lpstr>
      <vt:lpstr> Анализ сайта</vt:lpstr>
      <vt:lpstr>Презентация PowerPoint</vt:lpstr>
      <vt:lpstr>  Показатели инклюзии</vt:lpstr>
      <vt:lpstr>Презентация PowerPoint</vt:lpstr>
      <vt:lpstr>Результат деятельности эксперта</vt:lpstr>
      <vt:lpstr>Основные критерии к деятельности эксперта</vt:lpstr>
      <vt:lpstr>Методы проводимой экспертизы</vt:lpstr>
      <vt:lpstr> Экспертное наблюдение</vt:lpstr>
      <vt:lpstr>  Ознакомление с документацией образовательной организации</vt:lpstr>
      <vt:lpstr> Экспертная беседа</vt:lpstr>
      <vt:lpstr>Анализ сайта</vt:lpstr>
      <vt:lpstr>Презентация PowerPoint</vt:lpstr>
      <vt:lpstr>Подготовительный этап</vt:lpstr>
      <vt:lpstr>Основной этап</vt:lpstr>
      <vt:lpstr>Презентация PowerPoint</vt:lpstr>
      <vt:lpstr>Посещение образовательной организации</vt:lpstr>
      <vt:lpstr>Заключительный этап</vt:lpstr>
      <vt:lpstr>Презентация PowerPoint</vt:lpstr>
      <vt:lpstr>Заключительный этап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Vodolazckaya</dc:creator>
  <cp:lastModifiedBy>User</cp:lastModifiedBy>
  <cp:revision>323</cp:revision>
  <dcterms:created xsi:type="dcterms:W3CDTF">2020-02-25T07:28:35Z</dcterms:created>
  <dcterms:modified xsi:type="dcterms:W3CDTF">2025-03-10T09:13:50Z</dcterms:modified>
</cp:coreProperties>
</file>